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59" r:id="rId3"/>
    <p:sldId id="288" r:id="rId4"/>
    <p:sldId id="289" r:id="rId5"/>
    <p:sldId id="257" r:id="rId6"/>
    <p:sldId id="290" r:id="rId7"/>
    <p:sldId id="271" r:id="rId8"/>
    <p:sldId id="256" r:id="rId9"/>
    <p:sldId id="258" r:id="rId10"/>
    <p:sldId id="303" r:id="rId11"/>
    <p:sldId id="304" r:id="rId12"/>
    <p:sldId id="305" r:id="rId13"/>
    <p:sldId id="300" r:id="rId14"/>
    <p:sldId id="301" r:id="rId15"/>
    <p:sldId id="306" r:id="rId16"/>
    <p:sldId id="2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E5381-A92D-42C5-96FE-B6E06EB5EFC5}"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68713-CF4E-4E6F-8FA2-FE7032ED5067}" type="slidenum">
              <a:rPr lang="en-US" smtClean="0"/>
              <a:t>‹#›</a:t>
            </a:fld>
            <a:endParaRPr lang="en-US"/>
          </a:p>
        </p:txBody>
      </p:sp>
    </p:spTree>
    <p:extLst>
      <p:ext uri="{BB962C8B-B14F-4D97-AF65-F5344CB8AC3E}">
        <p14:creationId xmlns:p14="http://schemas.microsoft.com/office/powerpoint/2010/main" val="3418803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1362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Nối tiếp Triều Trần là Triều Hậu Lê. Để hiểu rõ hơn về thời đại này,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12 –  Khởi nghĩa Lam Sơn và Triều Hậu Lê.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1168713-CF4E-4E6F-8FA2-FE7032ED5067}" type="slidenum">
              <a:rPr lang="en-US" smtClean="0"/>
              <a:t>4</a:t>
            </a:fld>
            <a:endParaRPr lang="en-US"/>
          </a:p>
        </p:txBody>
      </p:sp>
    </p:spTree>
    <p:extLst>
      <p:ext uri="{BB962C8B-B14F-4D97-AF65-F5344CB8AC3E}">
        <p14:creationId xmlns:p14="http://schemas.microsoft.com/office/powerpoint/2010/main" val="4222114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42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421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8" name="THANH TÂ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55718" y="-2685395"/>
            <a:ext cx="6850889" cy="12221677"/>
          </a:xfrm>
          <a:prstGeom prst="rect">
            <a:avLst/>
          </a:prstGeom>
        </p:spPr>
      </p:pic>
    </p:spTree>
    <p:extLst>
      <p:ext uri="{BB962C8B-B14F-4D97-AF65-F5344CB8AC3E}">
        <p14:creationId xmlns:p14="http://schemas.microsoft.com/office/powerpoint/2010/main" val="18104887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6928178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396796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281320F-808C-6293-E172-0D4A3B2058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spTree>
    <p:extLst>
      <p:ext uri="{BB962C8B-B14F-4D97-AF65-F5344CB8AC3E}">
        <p14:creationId xmlns:p14="http://schemas.microsoft.com/office/powerpoint/2010/main" val="657599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B577D888-F729-D729-C137-F2211F3CC0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6"/>
          <a:stretch/>
        </p:blipFill>
        <p:spPr>
          <a:xfrm rot="5400000">
            <a:off x="2552700" y="-2781300"/>
            <a:ext cx="7086600" cy="12192000"/>
          </a:xfrm>
          <a:prstGeom prst="rect">
            <a:avLst/>
          </a:prstGeom>
        </p:spPr>
      </p:pic>
    </p:spTree>
    <p:extLst>
      <p:ext uri="{BB962C8B-B14F-4D97-AF65-F5344CB8AC3E}">
        <p14:creationId xmlns:p14="http://schemas.microsoft.com/office/powerpoint/2010/main" val="1528824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BE967E35-BB33-0F7D-59A3-B4A7B6C8F9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grpSp>
        <p:nvGrpSpPr>
          <p:cNvPr id="7" name="Group 6">
            <a:extLst>
              <a:ext uri="{FF2B5EF4-FFF2-40B4-BE49-F238E27FC236}">
                <a16:creationId xmlns:a16="http://schemas.microsoft.com/office/drawing/2014/main" id="{D92563C0-D3C6-CB84-A86B-C6B781FE0EBF}"/>
              </a:ext>
            </a:extLst>
          </p:cNvPr>
          <p:cNvGrpSpPr/>
          <p:nvPr userDrawn="1"/>
        </p:nvGrpSpPr>
        <p:grpSpPr>
          <a:xfrm>
            <a:off x="259654" y="263236"/>
            <a:ext cx="11646019" cy="6373091"/>
            <a:chOff x="706581" y="415636"/>
            <a:chExt cx="10958946" cy="6220691"/>
          </a:xfrm>
        </p:grpSpPr>
        <p:sp>
          <p:nvSpPr>
            <p:cNvPr id="8" name="Rectangle 7">
              <a:extLst>
                <a:ext uri="{FF2B5EF4-FFF2-40B4-BE49-F238E27FC236}">
                  <a16:creationId xmlns:a16="http://schemas.microsoft.com/office/drawing/2014/main" id="{F18637A4-BDEB-D694-9394-FCE2E554F2C2}"/>
                </a:ext>
              </a:extLst>
            </p:cNvPr>
            <p:cNvSpPr/>
            <p:nvPr/>
          </p:nvSpPr>
          <p:spPr>
            <a:xfrm>
              <a:off x="886691" y="415636"/>
              <a:ext cx="10778836" cy="6068291"/>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8D9843-2D90-D8B7-87BE-71B33374740E}"/>
                </a:ext>
              </a:extLst>
            </p:cNvPr>
            <p:cNvSpPr/>
            <p:nvPr/>
          </p:nvSpPr>
          <p:spPr>
            <a:xfrm>
              <a:off x="706581" y="568036"/>
              <a:ext cx="10778836" cy="60682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5658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6" name="Picture 15" descr="A group of kids rowing a boat&#10;&#10;Description automatically generated">
            <a:extLst>
              <a:ext uri="{FF2B5EF4-FFF2-40B4-BE49-F238E27FC236}">
                <a16:creationId xmlns:a16="http://schemas.microsoft.com/office/drawing/2014/main" id="{C05C9AF2-FB98-9298-B4A4-1CB0BB933B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460"/>
            <a:ext cx="12192000" cy="7109460"/>
          </a:xfrm>
          <a:prstGeom prst="rect">
            <a:avLst/>
          </a:prstGeom>
        </p:spPr>
      </p:pic>
    </p:spTree>
    <p:extLst>
      <p:ext uri="{BB962C8B-B14F-4D97-AF65-F5344CB8AC3E}">
        <p14:creationId xmlns:p14="http://schemas.microsoft.com/office/powerpoint/2010/main" val="2415939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descr="A scene with trees and grass&#10;&#10;Description automatically generated">
            <a:extLst>
              <a:ext uri="{FF2B5EF4-FFF2-40B4-BE49-F238E27FC236}">
                <a16:creationId xmlns:a16="http://schemas.microsoft.com/office/drawing/2014/main" id="{37BA1796-B7A6-73CC-E398-92E721C1CD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040880"/>
          </a:xfrm>
          <a:prstGeom prst="rect">
            <a:avLst/>
          </a:prstGeom>
        </p:spPr>
      </p:pic>
    </p:spTree>
    <p:extLst>
      <p:ext uri="{BB962C8B-B14F-4D97-AF65-F5344CB8AC3E}">
        <p14:creationId xmlns:p14="http://schemas.microsoft.com/office/powerpoint/2010/main" val="2539846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A cartoon of a desert&#10;&#10;Description automatically generated">
            <a:extLst>
              <a:ext uri="{FF2B5EF4-FFF2-40B4-BE49-F238E27FC236}">
                <a16:creationId xmlns:a16="http://schemas.microsoft.com/office/drawing/2014/main" id="{50CB37CD-5406-2B0E-A1E9-8C6ED44703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020"/>
            <a:ext cx="12192000" cy="7018020"/>
          </a:xfrm>
          <a:prstGeom prst="rect">
            <a:avLst/>
          </a:prstGeom>
        </p:spPr>
      </p:pic>
    </p:spTree>
    <p:extLst>
      <p:ext uri="{BB962C8B-B14F-4D97-AF65-F5344CB8AC3E}">
        <p14:creationId xmlns:p14="http://schemas.microsoft.com/office/powerpoint/2010/main" val="4190953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E72961-856F-74BC-9214-BDDAAA260E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3" y="-2652174"/>
            <a:ext cx="6887653" cy="12192002"/>
          </a:xfrm>
          <a:prstGeom prst="rect">
            <a:avLst/>
          </a:prstGeom>
        </p:spPr>
      </p:pic>
    </p:spTree>
    <p:extLst>
      <p:ext uri="{BB962C8B-B14F-4D97-AF65-F5344CB8AC3E}">
        <p14:creationId xmlns:p14="http://schemas.microsoft.com/office/powerpoint/2010/main" val="120780060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8E38F-6488-C911-2726-5CE3E9F9605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9466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HANH TÂM"/>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19D8DF-FEFA-4418-BDF1-415DC95DE69B}" type="slidenum">
              <a:rPr lang="en-US" altLang="en-US" smtClean="0"/>
              <a:pPr/>
              <a:t>‹#›</a:t>
            </a:fld>
            <a:endParaRPr lang="en-US" altLang="en-US"/>
          </a:p>
        </p:txBody>
      </p:sp>
    </p:spTree>
    <p:extLst>
      <p:ext uri="{BB962C8B-B14F-4D97-AF65-F5344CB8AC3E}">
        <p14:creationId xmlns:p14="http://schemas.microsoft.com/office/powerpoint/2010/main" val="81849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27775465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7999881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224651271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47770569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9289674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9637570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5611259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4369" y="8602133"/>
            <a:ext cx="1818213" cy="1694805"/>
          </a:xfrm>
          <a:prstGeom prst="rect">
            <a:avLst/>
          </a:prstGeom>
        </p:spPr>
      </p:pic>
    </p:spTree>
    <p:extLst>
      <p:ext uri="{BB962C8B-B14F-4D97-AF65-F5344CB8AC3E}">
        <p14:creationId xmlns:p14="http://schemas.microsoft.com/office/powerpoint/2010/main" val="1263309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9142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07BEA4E-7830-927D-2293-513F833FF486}"/>
              </a:ext>
            </a:extLst>
          </p:cNvPr>
          <p:cNvPicPr>
            <a:picLocks noChangeAspect="1"/>
          </p:cNvPicPr>
          <p:nvPr/>
        </p:nvPicPr>
        <p:blipFill>
          <a:blip r:embed="rId4"/>
          <a:stretch>
            <a:fillRect/>
          </a:stretch>
        </p:blipFill>
        <p:spPr>
          <a:xfrm>
            <a:off x="170139" y="461744"/>
            <a:ext cx="7815749" cy="6712278"/>
          </a:xfrm>
          <a:prstGeom prst="rect">
            <a:avLst/>
          </a:prstGeom>
        </p:spPr>
      </p:pic>
    </p:spTree>
    <p:extLst>
      <p:ext uri="{BB962C8B-B14F-4D97-AF65-F5344CB8AC3E}">
        <p14:creationId xmlns:p14="http://schemas.microsoft.com/office/powerpoint/2010/main" val="2776417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03035" y="2152562"/>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2155372" y="181442"/>
            <a:ext cx="9573090" cy="1776423"/>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a:solidFill>
                  <a:sysClr val="windowText" lastClr="000000"/>
                </a:solidFill>
                <a:cs typeface="Arial" panose="020B0604020202020204" pitchFamily="34" charset="0"/>
              </a:rPr>
              <a:t>Hành động của Lê Lai có ý nghĩa như thế nào đối với nghĩa quân Lam Sơn? </a:t>
            </a:r>
            <a:endParaRPr kumimoji="0" lang="en-US" sz="36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674914" y="2207863"/>
            <a:ext cx="7837714" cy="4524315"/>
          </a:xfrm>
          <a:prstGeom prst="rect">
            <a:avLst/>
          </a:prstGeom>
          <a:solidFill>
            <a:schemeClr val="accent2">
              <a:lumMod val="20000"/>
              <a:lumOff val="80000"/>
            </a:schemeClr>
          </a:solidFill>
        </p:spPr>
        <p:txBody>
          <a:bodyPr wrap="square">
            <a:spAutoFit/>
          </a:bodyPr>
          <a:lstStyle/>
          <a:p>
            <a:pPr lvl="0" algn="just"/>
            <a:r>
              <a:rPr lang="vi-VN" sz="3200" b="1" dirty="0">
                <a:solidFill>
                  <a:srgbClr val="202124"/>
                </a:solidFill>
                <a:latin typeface="Cambria" panose="02040503050406030204" pitchFamily="18" charset="0"/>
                <a:ea typeface="Cambria" panose="02040503050406030204" pitchFamily="18" charset="0"/>
              </a:rPr>
              <a:t> Hành động Lê Lai cứu chúa nói lên niềm tin, lòng trung thành, tin thần hy sinh vì sự nghiệp chung của đất nước, của các tướng lĩnh nghĩa quân. Với sự hy sinh của Lê Lai, nghĩa quân Lam Sơn không chỉ bảo toàn được lực lượng chỉ đạo nòng cốt mà còn giữ vững được tinh thần bất khuất, chiến đấu kiên cường, buộc kẻ thù phải chấp nhận giảng hòa.</a:t>
            </a:r>
            <a:endParaRPr kumimoji="0" lang="en-US" sz="32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248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03035" y="2152562"/>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2155372" y="181442"/>
            <a:ext cx="9573090" cy="1776423"/>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ysClr val="windowText" lastClr="000000"/>
                </a:solidFill>
                <a:cs typeface="Arial" panose="020B0604020202020204" pitchFamily="34" charset="0"/>
              </a:rPr>
              <a:t>Chiến thắng Chi Lăng có ý nghĩa như thế nào đối với nghĩa quân Lam Sơn? </a:t>
            </a:r>
            <a:endParaRPr kumimoji="0" lang="en-US" sz="36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664027" y="2327606"/>
            <a:ext cx="8055429" cy="3477875"/>
          </a:xfrm>
          <a:prstGeom prst="rect">
            <a:avLst/>
          </a:prstGeom>
          <a:solidFill>
            <a:schemeClr val="accent2">
              <a:lumMod val="20000"/>
              <a:lumOff val="80000"/>
            </a:schemeClr>
          </a:solidFill>
        </p:spPr>
        <p:txBody>
          <a:bodyPr wrap="square">
            <a:spAutoFit/>
          </a:bodyPr>
          <a:lstStyle/>
          <a:p>
            <a:pPr lvl="0" algn="just"/>
            <a:r>
              <a:rPr lang="vi-VN" sz="4400" b="1" dirty="0">
                <a:solidFill>
                  <a:srgbClr val="202124"/>
                </a:solidFill>
                <a:latin typeface="Cambria" panose="02040503050406030204" pitchFamily="18" charset="0"/>
                <a:ea typeface="Cambria" panose="02040503050406030204" pitchFamily="18" charset="0"/>
              </a:rPr>
              <a:t>Chiến thắng Chi Lăng đã khiến cho mưu đồ của quân Minh bị tan vỡ. Quân Minh phải đầu hàng và rút lui về nước. Nước ta hoàn toàn độc lập.</a:t>
            </a:r>
            <a:endParaRPr kumimoji="0" lang="en-US" sz="44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47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red text on a black background&#10;&#10;Description automatically generated">
            <a:extLst>
              <a:ext uri="{FF2B5EF4-FFF2-40B4-BE49-F238E27FC236}">
                <a16:creationId xmlns:a16="http://schemas.microsoft.com/office/drawing/2014/main" id="{C7FC5174-360E-2919-933F-4F60D6E00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88" y="756669"/>
            <a:ext cx="7193903" cy="5791702"/>
          </a:xfrm>
          <a:prstGeom prst="rect">
            <a:avLst/>
          </a:prstGeom>
        </p:spPr>
      </p:pic>
    </p:spTree>
    <p:extLst>
      <p:ext uri="{BB962C8B-B14F-4D97-AF65-F5344CB8AC3E}">
        <p14:creationId xmlns:p14="http://schemas.microsoft.com/office/powerpoint/2010/main" val="2704547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10;&#10;Description automatically generated">
            <a:extLst>
              <a:ext uri="{FF2B5EF4-FFF2-40B4-BE49-F238E27FC236}">
                <a16:creationId xmlns:a16="http://schemas.microsoft.com/office/drawing/2014/main" id="{6F1FAF10-985B-B926-0164-9B209C95CA17}"/>
              </a:ext>
            </a:extLst>
          </p:cNvPr>
          <p:cNvPicPr>
            <a:picLocks noChangeAspect="1"/>
          </p:cNvPicPr>
          <p:nvPr/>
        </p:nvPicPr>
        <p:blipFill rotWithShape="1">
          <a:blip r:embed="rId2">
            <a:extLst>
              <a:ext uri="{28A0092B-C50C-407E-A947-70E740481C1C}">
                <a14:useLocalDpi xmlns:a14="http://schemas.microsoft.com/office/drawing/2010/main" val="0"/>
              </a:ext>
            </a:extLst>
          </a:blip>
          <a:srcRect l="17872" r="27911"/>
          <a:stretch/>
        </p:blipFill>
        <p:spPr>
          <a:xfrm flipH="1">
            <a:off x="257144" y="1580243"/>
            <a:ext cx="2904308" cy="5356827"/>
          </a:xfrm>
          <a:prstGeom prst="rect">
            <a:avLst/>
          </a:prstGeom>
        </p:spPr>
      </p:pic>
      <p:pic>
        <p:nvPicPr>
          <p:cNvPr id="6" name="Picture 5" descr="A cartoon of a child pointing&#10;&#10;Description automatically generated">
            <a:extLst>
              <a:ext uri="{FF2B5EF4-FFF2-40B4-BE49-F238E27FC236}">
                <a16:creationId xmlns:a16="http://schemas.microsoft.com/office/drawing/2014/main" id="{36D5C932-80A6-02E4-22C6-DBCB9BBB19C7}"/>
              </a:ext>
            </a:extLst>
          </p:cNvPr>
          <p:cNvPicPr>
            <a:picLocks noChangeAspect="1"/>
          </p:cNvPicPr>
          <p:nvPr/>
        </p:nvPicPr>
        <p:blipFill rotWithShape="1">
          <a:blip r:embed="rId3">
            <a:extLst>
              <a:ext uri="{28A0092B-C50C-407E-A947-70E740481C1C}">
                <a14:useLocalDpi xmlns:a14="http://schemas.microsoft.com/office/drawing/2010/main" val="0"/>
              </a:ext>
            </a:extLst>
          </a:blip>
          <a:srcRect l="27431" r="23979"/>
          <a:stretch/>
        </p:blipFill>
        <p:spPr>
          <a:xfrm>
            <a:off x="9375907" y="1811957"/>
            <a:ext cx="2528711" cy="5204183"/>
          </a:xfrm>
          <a:prstGeom prst="rect">
            <a:avLst/>
          </a:prstGeom>
        </p:spPr>
      </p:pic>
      <p:sp>
        <p:nvSpPr>
          <p:cNvPr id="7" name="Rectangle: Rounded Corners 13">
            <a:extLst>
              <a:ext uri="{FF2B5EF4-FFF2-40B4-BE49-F238E27FC236}">
                <a16:creationId xmlns:a16="http://schemas.microsoft.com/office/drawing/2014/main" id="{F773C686-5767-A207-1E62-472AF4DFA57B}"/>
              </a:ext>
            </a:extLst>
          </p:cNvPr>
          <p:cNvSpPr/>
          <p:nvPr/>
        </p:nvSpPr>
        <p:spPr>
          <a:xfrm>
            <a:off x="2275840" y="574094"/>
            <a:ext cx="7863840" cy="2305703"/>
          </a:xfrm>
          <a:custGeom>
            <a:avLst/>
            <a:gdLst>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3840" h="2305703" fill="none" extrusionOk="0">
                <a:moveTo>
                  <a:pt x="0" y="384291"/>
                </a:moveTo>
                <a:cubicBezTo>
                  <a:pt x="3182" y="119841"/>
                  <a:pt x="198979" y="-79378"/>
                  <a:pt x="438129" y="0"/>
                </a:cubicBezTo>
                <a:cubicBezTo>
                  <a:pt x="2713485" y="-169446"/>
                  <a:pt x="4420681" y="-55782"/>
                  <a:pt x="7425710" y="0"/>
                </a:cubicBezTo>
                <a:cubicBezTo>
                  <a:pt x="7635719" y="63054"/>
                  <a:pt x="7896185" y="227853"/>
                  <a:pt x="7863840" y="384291"/>
                </a:cubicBezTo>
                <a:cubicBezTo>
                  <a:pt x="7890216" y="779650"/>
                  <a:pt x="7917284" y="1729546"/>
                  <a:pt x="7863840" y="1921411"/>
                </a:cubicBezTo>
                <a:cubicBezTo>
                  <a:pt x="7855314" y="2188954"/>
                  <a:pt x="7717518" y="2311768"/>
                  <a:pt x="7425710" y="2305703"/>
                </a:cubicBezTo>
                <a:cubicBezTo>
                  <a:pt x="5405842" y="2431262"/>
                  <a:pt x="3649272" y="2179598"/>
                  <a:pt x="438129" y="2305703"/>
                </a:cubicBezTo>
                <a:cubicBezTo>
                  <a:pt x="151608" y="2275442"/>
                  <a:pt x="-27324" y="2116518"/>
                  <a:pt x="0" y="1921411"/>
                </a:cubicBezTo>
                <a:cubicBezTo>
                  <a:pt x="89925" y="1352839"/>
                  <a:pt x="-84141" y="1022215"/>
                  <a:pt x="0" y="384291"/>
                </a:cubicBezTo>
                <a:close/>
              </a:path>
              <a:path w="7863840" h="2305703" stroke="0" extrusionOk="0">
                <a:moveTo>
                  <a:pt x="0" y="384291"/>
                </a:moveTo>
                <a:cubicBezTo>
                  <a:pt x="-39186" y="166655"/>
                  <a:pt x="184553" y="-1776"/>
                  <a:pt x="438129" y="0"/>
                </a:cubicBezTo>
                <a:cubicBezTo>
                  <a:pt x="3747161" y="117116"/>
                  <a:pt x="4757538" y="344237"/>
                  <a:pt x="7425710" y="0"/>
                </a:cubicBezTo>
                <a:cubicBezTo>
                  <a:pt x="7666753" y="-11673"/>
                  <a:pt x="7846073" y="216175"/>
                  <a:pt x="7863840" y="384291"/>
                </a:cubicBezTo>
                <a:cubicBezTo>
                  <a:pt x="8057636" y="774342"/>
                  <a:pt x="7888036" y="1200475"/>
                  <a:pt x="7863840" y="1921411"/>
                </a:cubicBezTo>
                <a:cubicBezTo>
                  <a:pt x="7894378" y="2183173"/>
                  <a:pt x="7694913" y="2203489"/>
                  <a:pt x="7425710" y="2305703"/>
                </a:cubicBezTo>
                <a:cubicBezTo>
                  <a:pt x="4584329" y="2002173"/>
                  <a:pt x="1777226" y="2099915"/>
                  <a:pt x="438129" y="2305703"/>
                </a:cubicBezTo>
                <a:cubicBezTo>
                  <a:pt x="198669" y="2365764"/>
                  <a:pt x="-18020" y="2154961"/>
                  <a:pt x="0" y="1921411"/>
                </a:cubicBezTo>
                <a:cubicBezTo>
                  <a:pt x="38979" y="1570442"/>
                  <a:pt x="-38730" y="682525"/>
                  <a:pt x="0" y="384291"/>
                </a:cubicBezTo>
                <a:close/>
              </a:path>
              <a:path w="7863840" h="2305703" fill="none" stroke="0" extrusionOk="0">
                <a:moveTo>
                  <a:pt x="0" y="384291"/>
                </a:moveTo>
                <a:cubicBezTo>
                  <a:pt x="32851" y="140265"/>
                  <a:pt x="215625" y="-18057"/>
                  <a:pt x="438129" y="0"/>
                </a:cubicBezTo>
                <a:cubicBezTo>
                  <a:pt x="3100031" y="129479"/>
                  <a:pt x="4327890" y="130944"/>
                  <a:pt x="7425710" y="0"/>
                </a:cubicBezTo>
                <a:cubicBezTo>
                  <a:pt x="7640303" y="29069"/>
                  <a:pt x="7866692" y="190684"/>
                  <a:pt x="7863840" y="384291"/>
                </a:cubicBezTo>
                <a:cubicBezTo>
                  <a:pt x="7811335" y="847113"/>
                  <a:pt x="7937332" y="1635764"/>
                  <a:pt x="7863840" y="1921411"/>
                </a:cubicBezTo>
                <a:cubicBezTo>
                  <a:pt x="7895758" y="2132859"/>
                  <a:pt x="7713294" y="2269299"/>
                  <a:pt x="7425710" y="2305703"/>
                </a:cubicBezTo>
                <a:cubicBezTo>
                  <a:pt x="5482254" y="2414617"/>
                  <a:pt x="3692295" y="2702808"/>
                  <a:pt x="438129" y="2305703"/>
                </a:cubicBezTo>
                <a:cubicBezTo>
                  <a:pt x="194717" y="2322768"/>
                  <a:pt x="-44079" y="2091379"/>
                  <a:pt x="0" y="1921411"/>
                </a:cubicBezTo>
                <a:cubicBezTo>
                  <a:pt x="120792" y="1284403"/>
                  <a:pt x="-113176" y="950733"/>
                  <a:pt x="0" y="384291"/>
                </a:cubicBezTo>
                <a:close/>
              </a:path>
              <a:path w="7863840" h="2305703" fill="none" stroke="0" extrusionOk="0">
                <a:moveTo>
                  <a:pt x="0" y="384291"/>
                </a:moveTo>
                <a:cubicBezTo>
                  <a:pt x="7962" y="106160"/>
                  <a:pt x="233084" y="-49650"/>
                  <a:pt x="438129" y="0"/>
                </a:cubicBezTo>
                <a:cubicBezTo>
                  <a:pt x="2906558" y="-46387"/>
                  <a:pt x="4309773" y="-52403"/>
                  <a:pt x="7425710" y="0"/>
                </a:cubicBezTo>
                <a:cubicBezTo>
                  <a:pt x="7636405" y="41927"/>
                  <a:pt x="7863132" y="187424"/>
                  <a:pt x="7863840" y="384291"/>
                </a:cubicBezTo>
                <a:cubicBezTo>
                  <a:pt x="7879961" y="810320"/>
                  <a:pt x="7930997" y="1722748"/>
                  <a:pt x="7863840" y="1921411"/>
                </a:cubicBezTo>
                <a:cubicBezTo>
                  <a:pt x="7883966" y="2156460"/>
                  <a:pt x="7711821" y="2275259"/>
                  <a:pt x="7425710" y="2305703"/>
                </a:cubicBezTo>
                <a:cubicBezTo>
                  <a:pt x="5063375" y="2295777"/>
                  <a:pt x="3914844" y="2292307"/>
                  <a:pt x="438129" y="2305703"/>
                </a:cubicBezTo>
                <a:cubicBezTo>
                  <a:pt x="145967" y="2282314"/>
                  <a:pt x="-31863" y="2101499"/>
                  <a:pt x="0" y="1921411"/>
                </a:cubicBezTo>
                <a:cubicBezTo>
                  <a:pt x="77467" y="1384541"/>
                  <a:pt x="-65263" y="993861"/>
                  <a:pt x="0" y="384291"/>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3840" h="2305703" fill="none" extrusionOk="0">
                        <a:moveTo>
                          <a:pt x="0" y="384291"/>
                        </a:moveTo>
                        <a:cubicBezTo>
                          <a:pt x="2897" y="125048"/>
                          <a:pt x="198038" y="-51184"/>
                          <a:pt x="438129" y="0"/>
                        </a:cubicBezTo>
                        <a:cubicBezTo>
                          <a:pt x="2818865" y="-31240"/>
                          <a:pt x="4305480" y="14084"/>
                          <a:pt x="7425710" y="0"/>
                        </a:cubicBezTo>
                        <a:cubicBezTo>
                          <a:pt x="7646065" y="41785"/>
                          <a:pt x="7887078" y="211893"/>
                          <a:pt x="7863840" y="384291"/>
                        </a:cubicBezTo>
                        <a:cubicBezTo>
                          <a:pt x="7852198" y="804373"/>
                          <a:pt x="7912438" y="1683285"/>
                          <a:pt x="7863840" y="1921411"/>
                        </a:cubicBezTo>
                        <a:cubicBezTo>
                          <a:pt x="7859374" y="2161790"/>
                          <a:pt x="7698083" y="2309371"/>
                          <a:pt x="7425710" y="2305703"/>
                        </a:cubicBezTo>
                        <a:cubicBezTo>
                          <a:pt x="5416690" y="2241025"/>
                          <a:pt x="3572995" y="2204696"/>
                          <a:pt x="438129" y="2305703"/>
                        </a:cubicBezTo>
                        <a:cubicBezTo>
                          <a:pt x="179782" y="2294898"/>
                          <a:pt x="-18348" y="2122549"/>
                          <a:pt x="0" y="1921411"/>
                        </a:cubicBezTo>
                        <a:cubicBezTo>
                          <a:pt x="96745" y="1330969"/>
                          <a:pt x="-84379" y="1014963"/>
                          <a:pt x="0" y="384291"/>
                        </a:cubicBezTo>
                        <a:close/>
                      </a:path>
                      <a:path w="7863840" h="2305703" stroke="0" extrusionOk="0">
                        <a:moveTo>
                          <a:pt x="0" y="384291"/>
                        </a:moveTo>
                        <a:cubicBezTo>
                          <a:pt x="-27178" y="163759"/>
                          <a:pt x="200813" y="-417"/>
                          <a:pt x="438129" y="0"/>
                        </a:cubicBezTo>
                        <a:cubicBezTo>
                          <a:pt x="3763465" y="99365"/>
                          <a:pt x="4739730" y="201767"/>
                          <a:pt x="7425710" y="0"/>
                        </a:cubicBezTo>
                        <a:cubicBezTo>
                          <a:pt x="7657236" y="-7047"/>
                          <a:pt x="7845794" y="193393"/>
                          <a:pt x="7863840" y="384291"/>
                        </a:cubicBezTo>
                        <a:cubicBezTo>
                          <a:pt x="8006764" y="752175"/>
                          <a:pt x="7898186" y="1245183"/>
                          <a:pt x="7863840" y="1921411"/>
                        </a:cubicBezTo>
                        <a:cubicBezTo>
                          <a:pt x="7895017" y="2177239"/>
                          <a:pt x="7686758" y="2245710"/>
                          <a:pt x="7425710" y="2305703"/>
                        </a:cubicBezTo>
                        <a:cubicBezTo>
                          <a:pt x="4718281" y="2155881"/>
                          <a:pt x="1681570" y="2158090"/>
                          <a:pt x="438129" y="2305703"/>
                        </a:cubicBezTo>
                        <a:cubicBezTo>
                          <a:pt x="190483" y="2329536"/>
                          <a:pt x="-13483" y="2142920"/>
                          <a:pt x="0" y="1921411"/>
                        </a:cubicBezTo>
                        <a:cubicBezTo>
                          <a:pt x="12077" y="1538888"/>
                          <a:pt x="-43125" y="690057"/>
                          <a:pt x="0" y="384291"/>
                        </a:cubicBezTo>
                        <a:close/>
                      </a:path>
                      <a:path w="7863840" h="2305703" fill="none" stroke="0" extrusionOk="0">
                        <a:moveTo>
                          <a:pt x="0" y="384291"/>
                        </a:moveTo>
                        <a:cubicBezTo>
                          <a:pt x="4309" y="123676"/>
                          <a:pt x="239064" y="-35024"/>
                          <a:pt x="438129" y="0"/>
                        </a:cubicBezTo>
                        <a:cubicBezTo>
                          <a:pt x="3091688" y="65308"/>
                          <a:pt x="4241622" y="-80331"/>
                          <a:pt x="7425710" y="0"/>
                        </a:cubicBezTo>
                        <a:cubicBezTo>
                          <a:pt x="7649850" y="19059"/>
                          <a:pt x="7853073" y="163173"/>
                          <a:pt x="7863840" y="384291"/>
                        </a:cubicBezTo>
                        <a:cubicBezTo>
                          <a:pt x="7821665" y="835871"/>
                          <a:pt x="7910073" y="1649364"/>
                          <a:pt x="7863840" y="1921411"/>
                        </a:cubicBezTo>
                        <a:cubicBezTo>
                          <a:pt x="7892525" y="2139389"/>
                          <a:pt x="7690302" y="2263530"/>
                          <a:pt x="7425710" y="2305703"/>
                        </a:cubicBezTo>
                        <a:cubicBezTo>
                          <a:pt x="5236524" y="2222756"/>
                          <a:pt x="3589187" y="2403899"/>
                          <a:pt x="438129" y="2305703"/>
                        </a:cubicBezTo>
                        <a:cubicBezTo>
                          <a:pt x="180945" y="2298655"/>
                          <a:pt x="-31987" y="2098205"/>
                          <a:pt x="0" y="1921411"/>
                        </a:cubicBezTo>
                        <a:cubicBezTo>
                          <a:pt x="113777" y="1275062"/>
                          <a:pt x="-46649" y="923825"/>
                          <a:pt x="0" y="3842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46"/>
            <a:r>
              <a:rPr lang="en-US" sz="4800" b="1" dirty="0">
                <a:solidFill>
                  <a:prstClr val="black"/>
                </a:solidFill>
                <a:latin typeface="Calibri" panose="020F0502020204030204" pitchFamily="34" charset="0"/>
                <a:ea typeface="Calibri" panose="020F0502020204030204" pitchFamily="34" charset="0"/>
                <a:cs typeface="Calibri" panose="020F0502020204030204" pitchFamily="34" charset="0"/>
              </a:rPr>
              <a:t>T</a:t>
            </a:r>
            <a:r>
              <a:rPr lang="vi-VN" sz="4800" b="1" dirty="0">
                <a:solidFill>
                  <a:prstClr val="black"/>
                </a:solidFill>
                <a:latin typeface="Calibri" panose="020F0502020204030204" pitchFamily="34" charset="0"/>
                <a:ea typeface="Calibri" panose="020F0502020204030204" pitchFamily="34" charset="0"/>
                <a:cs typeface="Calibri" panose="020F0502020204030204" pitchFamily="34" charset="0"/>
              </a:rPr>
              <a:t>ìm hiểu ý nghĩa câu nói : “21 Lê Lai, 22 Lê Lợi”</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616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440B10-9E47-E2F0-2371-4DBF3F7EA3B5}"/>
              </a:ext>
            </a:extLst>
          </p:cNvPr>
          <p:cNvSpPr txBox="1"/>
          <p:nvPr/>
        </p:nvSpPr>
        <p:spPr>
          <a:xfrm>
            <a:off x="740227" y="564120"/>
            <a:ext cx="10798630" cy="6186309"/>
          </a:xfrm>
          <a:prstGeom prst="rect">
            <a:avLst/>
          </a:prstGeom>
          <a:solidFill>
            <a:schemeClr val="accent2">
              <a:lumMod val="20000"/>
              <a:lumOff val="80000"/>
            </a:schemeClr>
          </a:solidFill>
        </p:spPr>
        <p:txBody>
          <a:bodyPr wrap="square">
            <a:spAutoFit/>
          </a:bodyPr>
          <a:lstStyle/>
          <a:p>
            <a:pPr lvl="0" algn="just"/>
            <a:r>
              <a:rPr lang="en-US" sz="2200" b="1" dirty="0">
                <a:solidFill>
                  <a:srgbClr val="202124"/>
                </a:solidFill>
                <a:latin typeface="Cambria" panose="02040503050406030204" pitchFamily="18" charset="0"/>
                <a:ea typeface="Cambria" panose="02040503050406030204" pitchFamily="18" charset="0"/>
              </a:rPr>
              <a:t>   </a:t>
            </a:r>
            <a:r>
              <a:rPr lang="vi-VN" sz="2200" b="1" dirty="0">
                <a:solidFill>
                  <a:srgbClr val="202124"/>
                </a:solidFill>
                <a:latin typeface="Cambria" panose="02040503050406030204" pitchFamily="18" charset="0"/>
                <a:ea typeface="Cambria" panose="02040503050406030204" pitchFamily="18" charset="0"/>
              </a:rPr>
              <a:t>Trong thời gian đầu của khởi nghĩa Lam Sơn do Bình Định vương Lê Lợi lãnh đạo, lực lượng nghĩa quân còn ít, thế giặc lại mạnh. Nghĩa quân nhiều lần rơi vào thế bị bao vây tưởng chừng tan vỡ. Ba lần rút lên núi Chí Linh là ba lần tuyệt nguồn lương thực, tưởng không thể chống đỡ nổi.</a:t>
            </a:r>
          </a:p>
          <a:p>
            <a:pPr lvl="0" algn="just"/>
            <a:r>
              <a:rPr lang="en-US" sz="2200" b="1" dirty="0">
                <a:solidFill>
                  <a:srgbClr val="202124"/>
                </a:solidFill>
                <a:latin typeface="Cambria" panose="02040503050406030204" pitchFamily="18" charset="0"/>
                <a:ea typeface="Cambria" panose="02040503050406030204" pitchFamily="18" charset="0"/>
              </a:rPr>
              <a:t>   </a:t>
            </a:r>
            <a:r>
              <a:rPr lang="vi-VN" sz="2200" b="1" dirty="0">
                <a:solidFill>
                  <a:srgbClr val="202124"/>
                </a:solidFill>
                <a:latin typeface="Cambria" panose="02040503050406030204" pitchFamily="18" charset="0"/>
                <a:ea typeface="Cambria" panose="02040503050406030204" pitchFamily="18" charset="0"/>
              </a:rPr>
              <a:t>Năm 1419 quân khởi nghĩa rút lên núi Chí Linh (thuộc miền Tây Thanh Hóa) lần thứ hai, quân giặc bao vây chặt, nghĩa quân hết lương ăn, phải ăn thịt cả con ngựa chiến cuối cùng. Để đánh lạc hướng quân giặc, duy trì cuộc khởi nghĩa, Lê Lai đã mặc áo hoàng bào giả làm chủ tướng Lê Lợi, cùng với 500 quân cảm tử xuống núi quyết chiến với quân Minh. Giặc bắt được Lê Lai tưởng là Lê Lợi nên rút quân khỏi núi Chí Linh. Tấm gương hi sinh của Lê Lai mãi được nhà Lê ghi nhớ.</a:t>
            </a:r>
          </a:p>
          <a:p>
            <a:pPr lvl="0" algn="just"/>
            <a:r>
              <a:rPr lang="en-US" sz="2200" b="1" dirty="0">
                <a:solidFill>
                  <a:srgbClr val="202124"/>
                </a:solidFill>
                <a:latin typeface="Cambria" panose="02040503050406030204" pitchFamily="18" charset="0"/>
                <a:ea typeface="Cambria" panose="02040503050406030204" pitchFamily="18" charset="0"/>
              </a:rPr>
              <a:t>   </a:t>
            </a:r>
            <a:r>
              <a:rPr lang="vi-VN" sz="2200" b="1" dirty="0">
                <a:solidFill>
                  <a:srgbClr val="202124"/>
                </a:solidFill>
                <a:latin typeface="Cambria" panose="02040503050406030204" pitchFamily="18" charset="0"/>
                <a:ea typeface="Cambria" panose="02040503050406030204" pitchFamily="18" charset="0"/>
              </a:rPr>
              <a:t>Năm 1428 ngay sau khi lên ngôi Hoàng đế, Lê Lợi đã truy tặng cho Lê Lai là Đệ nhất Khai quốc công thần, soạn hai bài văn thề mãi mãi ghi nhớ công lao của Lê Lai.</a:t>
            </a:r>
          </a:p>
          <a:p>
            <a:pPr lvl="0" algn="just"/>
            <a:r>
              <a:rPr lang="en-US" sz="2200" b="1" dirty="0">
                <a:solidFill>
                  <a:srgbClr val="202124"/>
                </a:solidFill>
                <a:latin typeface="Cambria" panose="02040503050406030204" pitchFamily="18" charset="0"/>
                <a:ea typeface="Cambria" panose="02040503050406030204" pitchFamily="18" charset="0"/>
              </a:rPr>
              <a:t>   </a:t>
            </a:r>
            <a:r>
              <a:rPr lang="vi-VN" sz="2200" b="1" dirty="0">
                <a:solidFill>
                  <a:srgbClr val="202124"/>
                </a:solidFill>
                <a:latin typeface="Cambria" panose="02040503050406030204" pitchFamily="18" charset="0"/>
                <a:ea typeface="Cambria" panose="02040503050406030204" pitchFamily="18" charset="0"/>
              </a:rPr>
              <a:t>Trước khi mất Lê Lợi dặn lại vua nối ngôi Trần Thái Tông rằng: Ta có được ngày hôm nay là nhờ có Lê Lai. Do ngày mất của Lê Lai không rõ nên sau khi ta chết phải làm giỗ cho Lê Lai trước khi làm giỗ cho ta một ngày.</a:t>
            </a:r>
          </a:p>
          <a:p>
            <a:pPr lvl="0" algn="just"/>
            <a:r>
              <a:rPr lang="en-US" sz="2200" b="1" dirty="0">
                <a:solidFill>
                  <a:srgbClr val="202124"/>
                </a:solidFill>
                <a:latin typeface="Cambria" panose="02040503050406030204" pitchFamily="18" charset="0"/>
                <a:ea typeface="Cambria" panose="02040503050406030204" pitchFamily="18" charset="0"/>
              </a:rPr>
              <a:t>   </a:t>
            </a:r>
            <a:r>
              <a:rPr lang="vi-VN" sz="2200" b="1" dirty="0">
                <a:solidFill>
                  <a:srgbClr val="202124"/>
                </a:solidFill>
                <a:latin typeface="Cambria" panose="02040503050406030204" pitchFamily="18" charset="0"/>
                <a:ea typeface="Cambria" panose="02040503050406030204" pitchFamily="18" charset="0"/>
              </a:rPr>
              <a:t>Ngày 22 tháng 8 năm 1433 Lê Thái Tổ băng hà. Từ đó ngày giỗ Lê Lai được tổ chức trước ngày giỗ vua Lê Thái Tổ một ngày. Dân gian Thanh Hóa nay có câu “Hai mốt Lê Lai, hai hai Lê Lợi” bắt nguồn từ việc này.</a:t>
            </a:r>
            <a:endParaRPr kumimoji="0" lang="en-US" sz="22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779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hat and straw hat&#10;&#10;Description automatically generated">
            <a:extLst>
              <a:ext uri="{FF2B5EF4-FFF2-40B4-BE49-F238E27FC236}">
                <a16:creationId xmlns:a16="http://schemas.microsoft.com/office/drawing/2014/main" id="{578533B3-3224-7CC4-74AF-A2F8B09F859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4285" y="-34526"/>
            <a:ext cx="6047866" cy="6968615"/>
          </a:xfrm>
          <a:prstGeom prst="rect">
            <a:avLst/>
          </a:prstGeom>
        </p:spPr>
      </p:pic>
      <p:pic>
        <p:nvPicPr>
          <p:cNvPr id="2" name="Picture 1">
            <a:extLst>
              <a:ext uri="{FF2B5EF4-FFF2-40B4-BE49-F238E27FC236}">
                <a16:creationId xmlns:a16="http://schemas.microsoft.com/office/drawing/2014/main" id="{6F2F6E4D-D7C1-5B71-4B6E-3A418FA0FDB3}"/>
              </a:ext>
            </a:extLst>
          </p:cNvPr>
          <p:cNvPicPr>
            <a:picLocks noChangeAspect="1"/>
          </p:cNvPicPr>
          <p:nvPr/>
        </p:nvPicPr>
        <p:blipFill>
          <a:blip r:embed="rId3"/>
          <a:stretch>
            <a:fillRect/>
          </a:stretch>
        </p:blipFill>
        <p:spPr>
          <a:xfrm>
            <a:off x="5017981" y="568960"/>
            <a:ext cx="7418917" cy="6858000"/>
          </a:xfrm>
          <a:prstGeom prst="rect">
            <a:avLst/>
          </a:prstGeom>
        </p:spPr>
      </p:pic>
    </p:spTree>
    <p:extLst>
      <p:ext uri="{BB962C8B-B14F-4D97-AF65-F5344CB8AC3E}">
        <p14:creationId xmlns:p14="http://schemas.microsoft.com/office/powerpoint/2010/main" val="2745796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hild holding a camera&#10;&#10;Description automatically generated">
            <a:extLst>
              <a:ext uri="{FF2B5EF4-FFF2-40B4-BE49-F238E27FC236}">
                <a16:creationId xmlns:a16="http://schemas.microsoft.com/office/drawing/2014/main" id="{56460FDB-3EE3-336F-D0EF-FD7E074D4EE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433925" y="2705037"/>
            <a:ext cx="2758075" cy="4152963"/>
          </a:xfrm>
          <a:prstGeom prst="rect">
            <a:avLst/>
          </a:prstGeom>
        </p:spPr>
      </p:pic>
      <p:sp>
        <p:nvSpPr>
          <p:cNvPr id="11" name="Speech Bubble: Oval 10">
            <a:extLst>
              <a:ext uri="{FF2B5EF4-FFF2-40B4-BE49-F238E27FC236}">
                <a16:creationId xmlns:a16="http://schemas.microsoft.com/office/drawing/2014/main" id="{F45D46EB-68B5-9A97-4F98-2D1202369D49}"/>
              </a:ext>
            </a:extLst>
          </p:cNvPr>
          <p:cNvSpPr/>
          <p:nvPr/>
        </p:nvSpPr>
        <p:spPr>
          <a:xfrm>
            <a:off x="4985657" y="0"/>
            <a:ext cx="5755925" cy="3570514"/>
          </a:xfrm>
          <a:prstGeom prst="wedgeEllipseCallout">
            <a:avLst>
              <a:gd name="adj1" fmla="val 56244"/>
              <a:gd name="adj2" fmla="val 21494"/>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ysClr val="windowText" lastClr="000000"/>
                </a:solidFill>
                <a:latin typeface="Arial" panose="020B0604020202020204" pitchFamily="34" charset="0"/>
                <a:cs typeface="Arial" panose="020B0604020202020204" pitchFamily="34" charset="0"/>
              </a:rPr>
              <a:t>Bia </a:t>
            </a:r>
            <a:r>
              <a:rPr lang="en-US" sz="2400" b="1" dirty="0" err="1">
                <a:solidFill>
                  <a:sysClr val="windowText" lastClr="000000"/>
                </a:solidFill>
                <a:latin typeface="Arial" panose="020B0604020202020204" pitchFamily="34" charset="0"/>
                <a:cs typeface="Arial" panose="020B0604020202020204" pitchFamily="34" charset="0"/>
              </a:rPr>
              <a:t>Vĩnh</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Lăng</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ghi</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về</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thân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thế</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sự</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nghiệp</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của</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vua</a:t>
            </a:r>
            <a:r>
              <a:rPr lang="en-US" sz="2400" b="1" dirty="0">
                <a:solidFill>
                  <a:sysClr val="windowText" lastClr="000000"/>
                </a:solidFill>
                <a:latin typeface="Arial" panose="020B0604020202020204" pitchFamily="34" charset="0"/>
                <a:cs typeface="Arial" panose="020B0604020202020204" pitchFamily="34" charset="0"/>
              </a:rPr>
              <a:t> Lê Thái </a:t>
            </a:r>
            <a:r>
              <a:rPr lang="en-US" sz="2400" b="1" dirty="0" err="1">
                <a:solidFill>
                  <a:sysClr val="windowText" lastClr="000000"/>
                </a:solidFill>
                <a:latin typeface="Arial" panose="020B0604020202020204" pitchFamily="34" charset="0"/>
                <a:cs typeface="Arial" panose="020B0604020202020204" pitchFamily="34" charset="0"/>
              </a:rPr>
              <a:t>Tổ</a:t>
            </a:r>
            <a:r>
              <a:rPr lang="en-US" sz="2400" b="1" dirty="0">
                <a:solidFill>
                  <a:sysClr val="windowText" lastClr="000000"/>
                </a:solidFill>
                <a:latin typeface="Arial" panose="020B0604020202020204" pitchFamily="34" charset="0"/>
                <a:cs typeface="Arial" panose="020B0604020202020204" pitchFamily="34" charset="0"/>
              </a:rPr>
              <a:t> do </a:t>
            </a:r>
            <a:r>
              <a:rPr lang="en-US" sz="2400" b="1" dirty="0" err="1">
                <a:solidFill>
                  <a:sysClr val="windowText" lastClr="000000"/>
                </a:solidFill>
                <a:latin typeface="Arial" panose="020B0604020202020204" pitchFamily="34" charset="0"/>
                <a:cs typeface="Arial" panose="020B0604020202020204" pitchFamily="34" charset="0"/>
              </a:rPr>
              <a:t>Nguyễn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Trãi</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biên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soạn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khi</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vua</a:t>
            </a:r>
            <a:r>
              <a:rPr lang="en-US" sz="2400" b="1" dirty="0">
                <a:solidFill>
                  <a:sysClr val="windowText" lastClr="000000"/>
                </a:solidFill>
                <a:latin typeface="Arial" panose="020B0604020202020204" pitchFamily="34" charset="0"/>
                <a:cs typeface="Arial" panose="020B0604020202020204" pitchFamily="34" charset="0"/>
              </a:rPr>
              <a:t> Lê Thái </a:t>
            </a:r>
            <a:r>
              <a:rPr lang="en-US" sz="2400" b="1" dirty="0" err="1">
                <a:solidFill>
                  <a:sysClr val="windowText" lastClr="000000"/>
                </a:solidFill>
                <a:latin typeface="Arial" panose="020B0604020202020204" pitchFamily="34" charset="0"/>
                <a:cs typeface="Arial" panose="020B0604020202020204" pitchFamily="34" charset="0"/>
              </a:rPr>
              <a:t>Tổ</a:t>
            </a:r>
            <a:r>
              <a:rPr lang="en-US" sz="2400" b="1" dirty="0">
                <a:solidFill>
                  <a:sysClr val="windowText" lastClr="000000"/>
                </a:solidFill>
                <a:latin typeface="Arial" panose="020B0604020202020204" pitchFamily="34" charset="0"/>
                <a:cs typeface="Arial" panose="020B0604020202020204" pitchFamily="34" charset="0"/>
              </a:rPr>
              <a:t> qua </a:t>
            </a:r>
            <a:r>
              <a:rPr lang="en-US" sz="2400" b="1" dirty="0" err="1">
                <a:solidFill>
                  <a:sysClr val="windowText" lastClr="000000"/>
                </a:solidFill>
                <a:latin typeface="Arial" panose="020B0604020202020204" pitchFamily="34" charset="0"/>
                <a:cs typeface="Arial" panose="020B0604020202020204" pitchFamily="34" charset="0"/>
              </a:rPr>
              <a:t>đời</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vào</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năm</a:t>
            </a:r>
            <a:r>
              <a:rPr lang="en-US" sz="2400" b="1" dirty="0">
                <a:solidFill>
                  <a:sysClr val="windowText" lastClr="000000"/>
                </a:solidFill>
                <a:latin typeface="Arial" panose="020B0604020202020204" pitchFamily="34" charset="0"/>
                <a:cs typeface="Arial" panose="020B0604020202020204" pitchFamily="34" charset="0"/>
              </a:rPr>
              <a:t> 1433. Em </a:t>
            </a:r>
            <a:r>
              <a:rPr lang="en-US" sz="2400" b="1" dirty="0" err="1">
                <a:solidFill>
                  <a:sysClr val="windowText" lastClr="000000"/>
                </a:solidFill>
                <a:latin typeface="Arial" panose="020B0604020202020204" pitchFamily="34" charset="0"/>
                <a:cs typeface="Arial" panose="020B0604020202020204" pitchFamily="34" charset="0"/>
              </a:rPr>
              <a:t>hãy</a:t>
            </a:r>
            <a:r>
              <a:rPr lang="en-US" sz="2400" b="1" dirty="0">
                <a:solidFill>
                  <a:sysClr val="windowText" lastClr="000000"/>
                </a:solidFill>
                <a:latin typeface="Arial" panose="020B0604020202020204" pitchFamily="34" charset="0"/>
                <a:cs typeface="Arial" panose="020B0604020202020204" pitchFamily="34" charset="0"/>
              </a:rPr>
              <a:t> chia </a:t>
            </a:r>
            <a:r>
              <a:rPr lang="en-US" sz="2400" b="1" dirty="0" err="1">
                <a:solidFill>
                  <a:sysClr val="windowText" lastClr="000000"/>
                </a:solidFill>
                <a:latin typeface="Arial" panose="020B0604020202020204" pitchFamily="34" charset="0"/>
                <a:cs typeface="Arial" panose="020B0604020202020204" pitchFamily="34" charset="0"/>
              </a:rPr>
              <a:t>sẻ</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những</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điều</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em</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biết</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về</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vị</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vua</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này</a:t>
            </a:r>
            <a:r>
              <a:rPr lang="en-US" sz="2400" b="1" dirty="0">
                <a:solidFill>
                  <a:sysClr val="windowText" lastClr="000000"/>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1026" name="Picture 2" descr="Bảo vật quốc gia - Kỳ 8: Bia Vĩnh Lăng - bản hùng ca trên đá">
            <a:extLst>
              <a:ext uri="{FF2B5EF4-FFF2-40B4-BE49-F238E27FC236}">
                <a16:creationId xmlns:a16="http://schemas.microsoft.com/office/drawing/2014/main" id="{3E7298D2-340B-7731-D025-82367F867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950710"/>
            <a:ext cx="4762500" cy="328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26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7D58D-C788-7CD9-BB34-80CCB1EBB92B}"/>
              </a:ext>
            </a:extLst>
          </p:cNvPr>
          <p:cNvSpPr txBox="1"/>
          <p:nvPr/>
        </p:nvSpPr>
        <p:spPr>
          <a:xfrm>
            <a:off x="6007509" y="1910974"/>
            <a:ext cx="5624052" cy="3693319"/>
          </a:xfrm>
          <a:prstGeom prst="rect">
            <a:avLst/>
          </a:prstGeom>
          <a:solidFill>
            <a:schemeClr val="accent3">
              <a:lumMod val="20000"/>
              <a:lumOff val="80000"/>
            </a:schemeClr>
          </a:solidFill>
        </p:spPr>
        <p:txBody>
          <a:bodyPr wrap="square">
            <a:spAutoFit/>
          </a:bodyPr>
          <a:lstStyle/>
          <a:p>
            <a:pPr marL="457200" indent="-457200" algn="just">
              <a:buFont typeface="Arial" panose="020B0604020202020204" pitchFamily="34" charset="0"/>
              <a:buChar char="•"/>
            </a:pPr>
            <a:r>
              <a:rPr lang="vi-VN" sz="2600" b="1" dirty="0">
                <a:solidFill>
                  <a:srgbClr val="202124"/>
                </a:solidFill>
                <a:latin typeface="Cambria" panose="02040503050406030204" pitchFamily="18" charset="0"/>
                <a:ea typeface="Cambria" panose="02040503050406030204" pitchFamily="18" charset="0"/>
              </a:rPr>
              <a:t>Lê Thái Tổ (1385-1433), tên húy là Lê Lợi, là vị vua khai sáng triều đại Lê sơ, đánh đuổi ách đô hộ 20 năm của nhà Minh, khôi phục độc lập cho Đại Việt.</a:t>
            </a:r>
          </a:p>
          <a:p>
            <a:pPr marL="457200" indent="-457200" algn="just">
              <a:buFont typeface="Arial" panose="020B0604020202020204" pitchFamily="34" charset="0"/>
              <a:buChar char="•"/>
            </a:pPr>
            <a:r>
              <a:rPr lang="vi-VN" sz="2600" b="1" dirty="0">
                <a:solidFill>
                  <a:srgbClr val="202124"/>
                </a:solidFill>
                <a:latin typeface="Cambria" panose="02040503050406030204" pitchFamily="18" charset="0"/>
                <a:ea typeface="Cambria" panose="02040503050406030204" pitchFamily="18" charset="0"/>
              </a:rPr>
              <a:t>Bia Vĩnh Lăng do Nguyễn Trãi biên soạn đã ghi chép đầy đủ về thân thế, sự nghiệp và công lao to lớn của vị vua anh hùng này.</a:t>
            </a:r>
          </a:p>
        </p:txBody>
      </p:sp>
      <p:pic>
        <p:nvPicPr>
          <p:cNvPr id="2050" name="Picture 2" descr="Lê Thái Tổ | Khám phá - Lịch sử - Việt Nam - Nhân vật">
            <a:extLst>
              <a:ext uri="{FF2B5EF4-FFF2-40B4-BE49-F238E27FC236}">
                <a16:creationId xmlns:a16="http://schemas.microsoft.com/office/drawing/2014/main" id="{C85BCE31-8D2C-33AD-BA25-FD4D5900E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743" y="1894113"/>
            <a:ext cx="5058228" cy="379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514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person in a garment&#10;&#10;Description automatically generated">
            <a:extLst>
              <a:ext uri="{FF2B5EF4-FFF2-40B4-BE49-F238E27FC236}">
                <a16:creationId xmlns:a16="http://schemas.microsoft.com/office/drawing/2014/main" id="{DDA465E4-0CE1-11B5-81D5-D9EE52248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18AF6731-76E2-72BE-0A92-AEBF73103E35}"/>
              </a:ext>
            </a:extLst>
          </p:cNvPr>
          <p:cNvPicPr>
            <a:picLocks noChangeAspect="1"/>
          </p:cNvPicPr>
          <p:nvPr/>
        </p:nvPicPr>
        <p:blipFill>
          <a:blip r:embed="rId4"/>
          <a:stretch>
            <a:fillRect/>
          </a:stretch>
        </p:blipFill>
        <p:spPr>
          <a:xfrm>
            <a:off x="5060569" y="484604"/>
            <a:ext cx="4203199" cy="730392"/>
          </a:xfrm>
          <a:prstGeom prst="rect">
            <a:avLst/>
          </a:prstGeom>
        </p:spPr>
      </p:pic>
      <p:pic>
        <p:nvPicPr>
          <p:cNvPr id="24" name="Picture 23">
            <a:extLst>
              <a:ext uri="{FF2B5EF4-FFF2-40B4-BE49-F238E27FC236}">
                <a16:creationId xmlns:a16="http://schemas.microsoft.com/office/drawing/2014/main" id="{EA6FBAFC-3F5C-4185-67B2-37BA74C5D657}"/>
              </a:ext>
            </a:extLst>
          </p:cNvPr>
          <p:cNvPicPr>
            <a:picLocks noChangeAspect="1"/>
          </p:cNvPicPr>
          <p:nvPr/>
        </p:nvPicPr>
        <p:blipFill>
          <a:blip r:embed="rId5"/>
          <a:stretch>
            <a:fillRect/>
          </a:stretch>
        </p:blipFill>
        <p:spPr>
          <a:xfrm>
            <a:off x="2553389" y="1746392"/>
            <a:ext cx="9638611" cy="2572735"/>
          </a:xfrm>
          <a:prstGeom prst="rect">
            <a:avLst/>
          </a:prstGeom>
        </p:spPr>
      </p:pic>
    </p:spTree>
    <p:extLst>
      <p:ext uri="{BB962C8B-B14F-4D97-AF65-F5344CB8AC3E}">
        <p14:creationId xmlns:p14="http://schemas.microsoft.com/office/powerpoint/2010/main" val="241354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green text on a black background&#10;&#10;Description automatically generated">
            <a:extLst>
              <a:ext uri="{FF2B5EF4-FFF2-40B4-BE49-F238E27FC236}">
                <a16:creationId xmlns:a16="http://schemas.microsoft.com/office/drawing/2014/main" id="{7D26604D-9EE3-F41C-4351-B5C98A664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73" y="1273580"/>
            <a:ext cx="7456054" cy="5584420"/>
          </a:xfrm>
          <a:prstGeom prst="rect">
            <a:avLst/>
          </a:prstGeom>
        </p:spPr>
      </p:pic>
    </p:spTree>
    <p:extLst>
      <p:ext uri="{BB962C8B-B14F-4D97-AF65-F5344CB8AC3E}">
        <p14:creationId xmlns:p14="http://schemas.microsoft.com/office/powerpoint/2010/main" val="3431229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EC089B7-A7BB-84CC-FBBD-ACDE167C41C2}"/>
              </a:ext>
            </a:extLst>
          </p:cNvPr>
          <p:cNvSpPr/>
          <p:nvPr/>
        </p:nvSpPr>
        <p:spPr>
          <a:xfrm>
            <a:off x="24333" y="-2465"/>
            <a:ext cx="12192000" cy="68580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PH" sz="1400" kern="0" dirty="0">
              <a:solidFill>
                <a:sysClr val="windowText" lastClr="000000"/>
              </a:solidFill>
              <a:latin typeface="Arial"/>
              <a:sym typeface="Arial"/>
            </a:endParaRPr>
          </a:p>
        </p:txBody>
      </p:sp>
      <p:pic>
        <p:nvPicPr>
          <p:cNvPr id="32" name="Picture 11" descr="trong-dong-3">
            <a:extLst>
              <a:ext uri="{FF2B5EF4-FFF2-40B4-BE49-F238E27FC236}">
                <a16:creationId xmlns:a16="http://schemas.microsoft.com/office/drawing/2014/main" id="{DD1E4AB9-B7FB-0773-7BEC-607271B8A6E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1785" y="69789"/>
            <a:ext cx="6713491" cy="67134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86CB6D39-CD76-2C34-45FE-5362292E90CB}"/>
              </a:ext>
            </a:extLst>
          </p:cNvPr>
          <p:cNvPicPr>
            <a:picLocks noChangeAspect="1"/>
          </p:cNvPicPr>
          <p:nvPr/>
        </p:nvPicPr>
        <p:blipFill rotWithShape="1">
          <a:blip r:embed="rId3"/>
          <a:srcRect b="5242"/>
          <a:stretch/>
        </p:blipFill>
        <p:spPr>
          <a:xfrm>
            <a:off x="1" y="0"/>
            <a:ext cx="4012267" cy="6858000"/>
          </a:xfrm>
          <a:prstGeom prst="rect">
            <a:avLst/>
          </a:prstGeom>
        </p:spPr>
      </p:pic>
      <p:pic>
        <p:nvPicPr>
          <p:cNvPr id="45" name="Picture 44">
            <a:extLst>
              <a:ext uri="{FF2B5EF4-FFF2-40B4-BE49-F238E27FC236}">
                <a16:creationId xmlns:a16="http://schemas.microsoft.com/office/drawing/2014/main" id="{4453A84A-368B-9B91-01E8-4CC933C2DD5C}"/>
              </a:ext>
            </a:extLst>
          </p:cNvPr>
          <p:cNvPicPr>
            <a:picLocks noChangeAspect="1"/>
          </p:cNvPicPr>
          <p:nvPr/>
        </p:nvPicPr>
        <p:blipFill rotWithShape="1">
          <a:blip r:embed="rId4"/>
          <a:srcRect l="48482"/>
          <a:stretch/>
        </p:blipFill>
        <p:spPr>
          <a:xfrm>
            <a:off x="7925497" y="-27130"/>
            <a:ext cx="4321747" cy="6291617"/>
          </a:xfrm>
          <a:prstGeom prst="rect">
            <a:avLst/>
          </a:prstGeom>
        </p:spPr>
      </p:pic>
      <p:pic>
        <p:nvPicPr>
          <p:cNvPr id="46" name="Picture 45">
            <a:extLst>
              <a:ext uri="{FF2B5EF4-FFF2-40B4-BE49-F238E27FC236}">
                <a16:creationId xmlns:a16="http://schemas.microsoft.com/office/drawing/2014/main" id="{E1D28397-34E5-9B0B-5FB8-9979EDFD4137}"/>
              </a:ext>
            </a:extLst>
          </p:cNvPr>
          <p:cNvPicPr>
            <a:picLocks noChangeAspect="1"/>
          </p:cNvPicPr>
          <p:nvPr/>
        </p:nvPicPr>
        <p:blipFill>
          <a:blip r:embed="rId5"/>
          <a:stretch>
            <a:fillRect/>
          </a:stretch>
        </p:blipFill>
        <p:spPr>
          <a:xfrm rot="17186900">
            <a:off x="-1592593" y="-199309"/>
            <a:ext cx="6858000" cy="6858000"/>
          </a:xfrm>
          <a:prstGeom prst="rect">
            <a:avLst/>
          </a:prstGeom>
        </p:spPr>
      </p:pic>
      <p:grpSp>
        <p:nvGrpSpPr>
          <p:cNvPr id="47" name="Group 46">
            <a:extLst>
              <a:ext uri="{FF2B5EF4-FFF2-40B4-BE49-F238E27FC236}">
                <a16:creationId xmlns:a16="http://schemas.microsoft.com/office/drawing/2014/main" id="{583D2DCB-ACB2-F63F-9C34-2D9797398D5D}"/>
              </a:ext>
            </a:extLst>
          </p:cNvPr>
          <p:cNvGrpSpPr/>
          <p:nvPr/>
        </p:nvGrpSpPr>
        <p:grpSpPr>
          <a:xfrm>
            <a:off x="1271941" y="2012578"/>
            <a:ext cx="10185113" cy="4067097"/>
            <a:chOff x="2465700" y="1531823"/>
            <a:chExt cx="7638835" cy="3050323"/>
          </a:xfrm>
        </p:grpSpPr>
        <p:pic>
          <p:nvPicPr>
            <p:cNvPr id="48" name="Picture 47">
              <a:extLst>
                <a:ext uri="{FF2B5EF4-FFF2-40B4-BE49-F238E27FC236}">
                  <a16:creationId xmlns:a16="http://schemas.microsoft.com/office/drawing/2014/main" id="{763F4AFA-B518-37BF-ADE6-4A90D24A2397}"/>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465700" y="1531823"/>
              <a:ext cx="7050978" cy="3050323"/>
            </a:xfrm>
            <a:prstGeom prst="rect">
              <a:avLst/>
            </a:prstGeom>
            <a:effectLst>
              <a:outerShdw blurRad="25400" dist="38100" dir="10800000" algn="r" rotWithShape="0">
                <a:prstClr val="black">
                  <a:alpha val="65000"/>
                </a:prstClr>
              </a:outerShdw>
            </a:effectLst>
          </p:spPr>
        </p:pic>
        <p:pic>
          <p:nvPicPr>
            <p:cNvPr id="49" name="Picture 48">
              <a:extLst>
                <a:ext uri="{FF2B5EF4-FFF2-40B4-BE49-F238E27FC236}">
                  <a16:creationId xmlns:a16="http://schemas.microsoft.com/office/drawing/2014/main" id="{37CDC20C-5549-B7D5-6A91-036C0B1C087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9714" t="10358" r="18127" b="73393"/>
            <a:stretch/>
          </p:blipFill>
          <p:spPr>
            <a:xfrm rot="2432488">
              <a:off x="8517826" y="2093436"/>
              <a:ext cx="1586709" cy="535926"/>
            </a:xfrm>
            <a:prstGeom prst="rect">
              <a:avLst/>
            </a:prstGeom>
          </p:spPr>
        </p:pic>
      </p:grpSp>
      <p:grpSp>
        <p:nvGrpSpPr>
          <p:cNvPr id="50" name="Group 49">
            <a:extLst>
              <a:ext uri="{FF2B5EF4-FFF2-40B4-BE49-F238E27FC236}">
                <a16:creationId xmlns:a16="http://schemas.microsoft.com/office/drawing/2014/main" id="{E4DB2BF8-744B-234D-231C-0FB0D0451C74}"/>
              </a:ext>
            </a:extLst>
          </p:cNvPr>
          <p:cNvGrpSpPr/>
          <p:nvPr/>
        </p:nvGrpSpPr>
        <p:grpSpPr>
          <a:xfrm>
            <a:off x="24334" y="0"/>
            <a:ext cx="3512223" cy="2059203"/>
            <a:chOff x="2967782" y="3733099"/>
            <a:chExt cx="2634167" cy="1544402"/>
          </a:xfrm>
        </p:grpSpPr>
        <p:pic>
          <p:nvPicPr>
            <p:cNvPr id="51" name="Picture 50" descr="A picture containing text, linedrawing&#10;&#10;Description automatically generated">
              <a:extLst>
                <a:ext uri="{FF2B5EF4-FFF2-40B4-BE49-F238E27FC236}">
                  <a16:creationId xmlns:a16="http://schemas.microsoft.com/office/drawing/2014/main" id="{BB90FEB2-6133-F6D8-9BEC-F29009C7A62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2" name="Picture 51" descr="A picture containing text, linedrawing&#10;&#10;Description automatically generated">
              <a:extLst>
                <a:ext uri="{FF2B5EF4-FFF2-40B4-BE49-F238E27FC236}">
                  <a16:creationId xmlns:a16="http://schemas.microsoft.com/office/drawing/2014/main" id="{C9C1B7F3-68FC-C157-D2B3-DB3CE89978D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54" name="TextBox 53">
            <a:extLst>
              <a:ext uri="{FF2B5EF4-FFF2-40B4-BE49-F238E27FC236}">
                <a16:creationId xmlns:a16="http://schemas.microsoft.com/office/drawing/2014/main" id="{C152DE9A-EB3B-21E3-A9AF-70416F316943}"/>
              </a:ext>
            </a:extLst>
          </p:cNvPr>
          <p:cNvSpPr txBox="1"/>
          <p:nvPr/>
        </p:nvSpPr>
        <p:spPr>
          <a:xfrm>
            <a:off x="1940560" y="3068320"/>
            <a:ext cx="8077200" cy="1938992"/>
          </a:xfrm>
          <a:prstGeom prst="rect">
            <a:avLst/>
          </a:prstGeom>
          <a:noFill/>
        </p:spPr>
        <p:txBody>
          <a:bodyPr wrap="square" rtlCol="0">
            <a:spAutoFit/>
          </a:bodyPr>
          <a:lstStyle/>
          <a:p>
            <a:pPr algn="ctr"/>
            <a:r>
              <a:rPr lang="vi-VN" sz="6000" b="1" dirty="0">
                <a:latin typeface="Cambria" panose="02040503050406030204" pitchFamily="18" charset="0"/>
                <a:ea typeface="Cambria" panose="02040503050406030204" pitchFamily="18" charset="0"/>
              </a:rPr>
              <a:t>1. Khởi nghĩa Lam Sơn (1418-1427)</a:t>
            </a:r>
            <a:endParaRPr lang="en-US" sz="6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5927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1000"/>
                                        <p:tgtEl>
                                          <p:spTgt spid="4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1000" fill="hold"/>
                                        <p:tgtEl>
                                          <p:spTgt spid="45"/>
                                        </p:tgtEl>
                                        <p:attrNameLst>
                                          <p:attrName>ppt_x</p:attrName>
                                        </p:attrNameLst>
                                      </p:cBhvr>
                                      <p:tavLst>
                                        <p:tav tm="0">
                                          <p:val>
                                            <p:strVal val="1+#ppt_w/2"/>
                                          </p:val>
                                        </p:tav>
                                        <p:tav tm="100000">
                                          <p:val>
                                            <p:strVal val="#ppt_x"/>
                                          </p:val>
                                        </p:tav>
                                      </p:tavLst>
                                    </p:anim>
                                    <p:anim calcmode="lin" valueType="num">
                                      <p:cBhvr additive="base">
                                        <p:cTn id="12" dur="1000" fill="hold"/>
                                        <p:tgtEl>
                                          <p:spTgt spid="4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8" presetClass="emph" presetSubtype="0" repeatCount="indefinite" fill="hold" nodeType="withEffect">
                                  <p:stCondLst>
                                    <p:cond delay="0"/>
                                  </p:stCondLst>
                                  <p:childTnLst>
                                    <p:animRot by="-21600000">
                                      <p:cBhvr>
                                        <p:cTn id="19" dur="30000" fill="hold"/>
                                        <p:tgtEl>
                                          <p:spTgt spid="3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par>
                                <p:cTn id="25" presetID="22" presetClass="entr" presetSubtype="4"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BA7E89-5A01-98F9-F4B6-198219915741}"/>
              </a:ext>
            </a:extLst>
          </p:cNvPr>
          <p:cNvGrpSpPr/>
          <p:nvPr/>
        </p:nvGrpSpPr>
        <p:grpSpPr>
          <a:xfrm>
            <a:off x="664028" y="99135"/>
            <a:ext cx="10776857" cy="2088893"/>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840048" cy="645866"/>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Nhiệm vụ 1 (nhóm 1, 3): </a:t>
              </a:r>
              <a:r>
                <a:rPr lang="vi-VN" sz="3600" dirty="0">
                  <a:latin typeface="Cambria" panose="02040503050406030204" pitchFamily="18" charset="0"/>
                  <a:ea typeface="Cambria" panose="02040503050406030204" pitchFamily="18" charset="0"/>
                </a:rPr>
                <a:t>Đọc thông tin mục 1, câu chuyện Lê Lợi dựng cờ khởi nghĩa, kể lại một số nét chính về cuộc khởi nghĩa Lam Sơn. </a:t>
              </a:r>
              <a:endParaRPr lang="en-US" sz="3600"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23D273C9-CCE1-4EED-3218-8C2A7789F1CE}"/>
              </a:ext>
            </a:extLst>
          </p:cNvPr>
          <p:cNvGrpSpPr/>
          <p:nvPr/>
        </p:nvGrpSpPr>
        <p:grpSpPr>
          <a:xfrm>
            <a:off x="620486" y="2406907"/>
            <a:ext cx="10776857" cy="2088893"/>
            <a:chOff x="3317309" y="3496366"/>
            <a:chExt cx="5960444" cy="769039"/>
          </a:xfrm>
          <a:solidFill>
            <a:srgbClr val="C5F6C5"/>
          </a:solidFill>
        </p:grpSpPr>
        <p:sp>
          <p:nvSpPr>
            <p:cNvPr id="4" name="Rounded Rectangle 19">
              <a:extLst>
                <a:ext uri="{FF2B5EF4-FFF2-40B4-BE49-F238E27FC236}">
                  <a16:creationId xmlns:a16="http://schemas.microsoft.com/office/drawing/2014/main" id="{25E2E80E-B40D-75D9-E15D-E49B9F3E3BBC}"/>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TextBox 4">
              <a:extLst>
                <a:ext uri="{FF2B5EF4-FFF2-40B4-BE49-F238E27FC236}">
                  <a16:creationId xmlns:a16="http://schemas.microsoft.com/office/drawing/2014/main" id="{5550D391-09D2-2EC9-1713-164E644E3C90}"/>
                </a:ext>
              </a:extLst>
            </p:cNvPr>
            <p:cNvSpPr txBox="1"/>
            <p:nvPr/>
          </p:nvSpPr>
          <p:spPr>
            <a:xfrm>
              <a:off x="3317309" y="3559017"/>
              <a:ext cx="5840048" cy="645866"/>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Nhiệm vụ 2 (nhóm 2, 4): </a:t>
              </a:r>
              <a:r>
                <a:rPr lang="vi-VN" sz="3600" dirty="0">
                  <a:latin typeface="Cambria" panose="02040503050406030204" pitchFamily="18" charset="0"/>
                  <a:ea typeface="Cambria" panose="02040503050406030204" pitchFamily="18" charset="0"/>
                </a:rPr>
                <a:t>Kể câu chuyện Lê Lai liều mình cứu chúa. Trả lời câu hỏi: Hành động của Lê Lai có ý nghĩa như thế nào đối với nghĩa quân Lam Sơn? </a:t>
              </a:r>
              <a:endParaRPr lang="en-US" sz="3600" dirty="0">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F950CE26-554C-769B-FC0A-AFBF1B44FEA3}"/>
              </a:ext>
            </a:extLst>
          </p:cNvPr>
          <p:cNvGrpSpPr/>
          <p:nvPr/>
        </p:nvGrpSpPr>
        <p:grpSpPr>
          <a:xfrm>
            <a:off x="544286" y="4769107"/>
            <a:ext cx="10776857" cy="2088893"/>
            <a:chOff x="3317309" y="3496366"/>
            <a:chExt cx="5960444" cy="769039"/>
          </a:xfrm>
          <a:solidFill>
            <a:srgbClr val="C5F6C5"/>
          </a:solidFill>
        </p:grpSpPr>
        <p:sp>
          <p:nvSpPr>
            <p:cNvPr id="8" name="Rounded Rectangle 19">
              <a:extLst>
                <a:ext uri="{FF2B5EF4-FFF2-40B4-BE49-F238E27FC236}">
                  <a16:creationId xmlns:a16="http://schemas.microsoft.com/office/drawing/2014/main" id="{3CDDF345-26B9-7029-4D86-2214440335E5}"/>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a:extLst>
                <a:ext uri="{FF2B5EF4-FFF2-40B4-BE49-F238E27FC236}">
                  <a16:creationId xmlns:a16="http://schemas.microsoft.com/office/drawing/2014/main" id="{C4C8402E-BED6-BA7A-D59D-929BF96F3A55}"/>
                </a:ext>
              </a:extLst>
            </p:cNvPr>
            <p:cNvSpPr txBox="1"/>
            <p:nvPr/>
          </p:nvSpPr>
          <p:spPr>
            <a:xfrm>
              <a:off x="3317309" y="3559017"/>
              <a:ext cx="5840048" cy="645866"/>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Nhiệm vụ 3 (nhóm 5, 6): </a:t>
              </a:r>
              <a:r>
                <a:rPr lang="vi-VN" sz="3600" dirty="0">
                  <a:latin typeface="Cambria" panose="02040503050406030204" pitchFamily="18" charset="0"/>
                  <a:ea typeface="Cambria" panose="02040503050406030204" pitchFamily="18" charset="0"/>
                </a:rPr>
                <a:t>Kể câu chuyện Chiến thắng Chi Lăng. Trả lời câu hỏi: Chiến thắng Chi Lăng có ý nghĩa như thế nào đối với nghĩa quân Lam Sơn? </a:t>
              </a:r>
              <a:endParaRPr lang="en-US" sz="36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36337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595825" y="971707"/>
            <a:ext cx="11132444" cy="5016758"/>
          </a:xfrm>
          <a:prstGeom prst="rect">
            <a:avLst/>
          </a:prstGeom>
          <a:solidFill>
            <a:schemeClr val="accent6">
              <a:lumMod val="20000"/>
              <a:lumOff val="80000"/>
            </a:schemeClr>
          </a:solidFill>
        </p:spPr>
        <p:txBody>
          <a:bodyPr wrap="square">
            <a:spAutoFit/>
          </a:bodyPr>
          <a:lstStyle/>
          <a:p>
            <a:pPr lvl="0" algn="just"/>
            <a:r>
              <a:rPr lang="vi-VN" sz="4000" b="1" dirty="0">
                <a:solidFill>
                  <a:srgbClr val="202124"/>
                </a:solidFill>
                <a:latin typeface="Cambria" panose="02040503050406030204" pitchFamily="18" charset="0"/>
                <a:ea typeface="Cambria" panose="02040503050406030204" pitchFamily="18" charset="0"/>
                <a:cs typeface="Arial" panose="020B0604020202020204" pitchFamily="34" charset="0"/>
              </a:rPr>
              <a:t>Một số nét chính về cuộc khởi nghĩa Lam Sơn: </a:t>
            </a:r>
          </a:p>
          <a:p>
            <a:pPr lvl="0" algn="just"/>
            <a:r>
              <a:rPr lang="vi-VN" sz="4000" b="1" dirty="0">
                <a:solidFill>
                  <a:srgbClr val="202124"/>
                </a:solidFill>
                <a:latin typeface="Cambria" panose="02040503050406030204" pitchFamily="18" charset="0"/>
                <a:ea typeface="Cambria" panose="02040503050406030204" pitchFamily="18" charset="0"/>
                <a:cs typeface="Arial" panose="020B0604020202020204" pitchFamily="34" charset="0"/>
              </a:rPr>
              <a:t>- Giai đoạn 1418 - 1423:</a:t>
            </a:r>
          </a:p>
          <a:p>
            <a:pPr lvl="0" algn="just"/>
            <a:r>
              <a:rPr lang="vi-VN" sz="4000" dirty="0">
                <a:solidFill>
                  <a:srgbClr val="202124"/>
                </a:solidFill>
                <a:latin typeface="Cambria" panose="02040503050406030204" pitchFamily="18" charset="0"/>
                <a:ea typeface="Cambria" panose="02040503050406030204" pitchFamily="18" charset="0"/>
                <a:cs typeface="Arial" panose="020B0604020202020204" pitchFamily="34" charset="0"/>
              </a:rPr>
              <a:t>+ Năm 1418, Lê Lợi tập hợp nghĩa sĩ bốn phương dựng cờ khởi nghĩa tại căn cứ Lam Sơn (Thanh Hoa).</a:t>
            </a:r>
          </a:p>
          <a:p>
            <a:pPr lvl="0" algn="just"/>
            <a:r>
              <a:rPr lang="vi-VN" sz="4000" dirty="0">
                <a:solidFill>
                  <a:srgbClr val="202124"/>
                </a:solidFill>
                <a:latin typeface="Cambria" panose="02040503050406030204" pitchFamily="18" charset="0"/>
                <a:ea typeface="Cambria" panose="02040503050406030204" pitchFamily="18" charset="0"/>
                <a:cs typeface="Arial" panose="020B0604020202020204" pitchFamily="34" charset="0"/>
              </a:rPr>
              <a:t>+ Quân Minh liên tục tổ chức các đợt tấn công, bao vây căn cứ Lam Sơn. Nghĩa quân ba lần rút lui lên núi Chí Linh (Thanh Hoá) và chịu nhiều tổn thất.</a:t>
            </a:r>
          </a:p>
        </p:txBody>
      </p:sp>
    </p:spTree>
    <p:extLst>
      <p:ext uri="{BB962C8B-B14F-4D97-AF65-F5344CB8AC3E}">
        <p14:creationId xmlns:p14="http://schemas.microsoft.com/office/powerpoint/2010/main" val="1259683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628482" y="568936"/>
            <a:ext cx="11132444" cy="6186309"/>
          </a:xfrm>
          <a:prstGeom prst="rect">
            <a:avLst/>
          </a:prstGeom>
          <a:solidFill>
            <a:schemeClr val="accent6">
              <a:lumMod val="20000"/>
              <a:lumOff val="80000"/>
            </a:schemeClr>
          </a:solidFill>
        </p:spPr>
        <p:txBody>
          <a:bodyPr wrap="square">
            <a:spAutoFit/>
          </a:bodyPr>
          <a:lstStyle/>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Giai đoạn 1424 - 1426:</a:t>
            </a:r>
          </a:p>
          <a:p>
            <a:pPr lvl="0" algn="just"/>
            <a:r>
              <a:rPr lang="vi-VN" sz="3600" dirty="0">
                <a:solidFill>
                  <a:srgbClr val="202124"/>
                </a:solidFill>
                <a:latin typeface="Cambria" panose="02040503050406030204" pitchFamily="18" charset="0"/>
                <a:ea typeface="Cambria" panose="02040503050406030204" pitchFamily="18" charset="0"/>
                <a:cs typeface="Arial" panose="020B0604020202020204" pitchFamily="34" charset="0"/>
              </a:rPr>
              <a:t>+ Từ cuối năm 1424 đến cuối năm 1426, nghĩa quân nhanh chóng giải phóng Nghệ An mở rộng vùng giải phóng từ Thanh Hóa đến đèo Hải Vân rồi tấn công ra Bắc.</a:t>
            </a:r>
          </a:p>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Giai đoạn 1426 - 1427:</a:t>
            </a:r>
          </a:p>
          <a:p>
            <a:pPr lvl="0" algn="just"/>
            <a:r>
              <a:rPr lang="vi-VN" sz="3600" dirty="0">
                <a:solidFill>
                  <a:srgbClr val="202124"/>
                </a:solidFill>
                <a:latin typeface="Cambria" panose="02040503050406030204" pitchFamily="18" charset="0"/>
                <a:ea typeface="Cambria" panose="02040503050406030204" pitchFamily="18" charset="0"/>
                <a:cs typeface="Arial" panose="020B0604020202020204" pitchFamily="34" charset="0"/>
              </a:rPr>
              <a:t>+ Tháng 10/1427, khoảng 15 vạn viện binh do Liễu Thăng và Mộc Thạnh chỉ huy tiến vào Đại Việt cũng bị đánh tan trong trận Chi Lăng - Xương Giang.</a:t>
            </a:r>
          </a:p>
          <a:p>
            <a:pPr lvl="0" algn="just"/>
            <a:r>
              <a:rPr lang="vi-VN" sz="3600" dirty="0">
                <a:solidFill>
                  <a:srgbClr val="202124"/>
                </a:solidFill>
                <a:latin typeface="Cambria" panose="02040503050406030204" pitchFamily="18" charset="0"/>
                <a:ea typeface="Cambria" panose="02040503050406030204" pitchFamily="18" charset="0"/>
                <a:cs typeface="Arial" panose="020B0604020202020204" pitchFamily="34" charset="0"/>
              </a:rPr>
              <a:t>+ Tháng 12/1427, quân Minh đầu hàng, khởi nghĩa giành thắng lợi hoàn toàn.</a:t>
            </a:r>
          </a:p>
        </p:txBody>
      </p:sp>
    </p:spTree>
    <p:extLst>
      <p:ext uri="{BB962C8B-B14F-4D97-AF65-F5344CB8AC3E}">
        <p14:creationId xmlns:p14="http://schemas.microsoft.com/office/powerpoint/2010/main" val="3842820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975</Words>
  <Application>Microsoft Office PowerPoint</Application>
  <PresentationFormat>Widescreen</PresentationFormat>
  <Paragraphs>31</Paragraphs>
  <Slides>15</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Aptos</vt:lpstr>
      <vt:lpstr>Arial</vt:lpstr>
      <vt:lpstr>Calibri</vt:lpstr>
      <vt:lpstr>Cambria</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4</cp:revision>
  <dcterms:created xsi:type="dcterms:W3CDTF">2024-10-09T07:44:13Z</dcterms:created>
  <dcterms:modified xsi:type="dcterms:W3CDTF">2024-12-16T05:20:49Z</dcterms:modified>
</cp:coreProperties>
</file>