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sldIdLst>
    <p:sldId id="256" r:id="rId4"/>
    <p:sldId id="259" r:id="rId5"/>
    <p:sldId id="273" r:id="rId6"/>
    <p:sldId id="257" r:id="rId7"/>
    <p:sldId id="274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63" r:id="rId16"/>
    <p:sldId id="270" r:id="rId17"/>
    <p:sldId id="279" r:id="rId18"/>
    <p:sldId id="280" r:id="rId19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48" autoAdjust="0"/>
    <p:restoredTop sz="94643"/>
  </p:normalViewPr>
  <p:slideViewPr>
    <p:cSldViewPr snapToGrid="0">
      <p:cViewPr varScale="1">
        <p:scale>
          <a:sx n="79" d="100"/>
          <a:sy n="79" d="100"/>
        </p:scale>
        <p:origin x="102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6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6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3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374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23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695205-2C54-FA03-4CF6-6BFEC22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036" y="3213847"/>
            <a:ext cx="11208328" cy="29897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tả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lập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dàn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11;p12">
            <a:extLst>
              <a:ext uri="{FF2B5EF4-FFF2-40B4-BE49-F238E27FC236}">
                <a16:creationId xmlns:a16="http://schemas.microsoft.com/office/drawing/2014/main" id="{82CFECA7-C9CA-0F5B-4CB6-8E4343D37B50}"/>
              </a:ext>
            </a:extLst>
          </p:cNvPr>
          <p:cNvSpPr/>
          <p:nvPr/>
        </p:nvSpPr>
        <p:spPr>
          <a:xfrm>
            <a:off x="132477" y="2362200"/>
            <a:ext cx="11927046" cy="2133600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a) Mở bài: 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Giới thiệu về chú mèo mà em muốn miêu tả.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Chú mèo đó có tên là gì? Là mèo của nhà em hay của nhà người khác?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Chú mèo đó thuộc giống mèo gì? Hiện đã được bao nhiêu tuổi?</a:t>
            </a:r>
            <a:endParaRPr sz="24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212;p12">
            <a:extLst>
              <a:ext uri="{FF2B5EF4-FFF2-40B4-BE49-F238E27FC236}">
                <a16:creationId xmlns:a16="http://schemas.microsoft.com/office/drawing/2014/main" id="{CF6C2611-18FC-E8A6-8009-B88E41C1CC57}"/>
              </a:ext>
            </a:extLst>
          </p:cNvPr>
          <p:cNvSpPr txBox="1"/>
          <p:nvPr/>
        </p:nvSpPr>
        <p:spPr>
          <a:xfrm>
            <a:off x="2794000" y="1670673"/>
            <a:ext cx="6604000" cy="553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Tham khảo dàn ý tả con mèo</a:t>
            </a:r>
            <a:endParaRPr sz="3200" b="1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213;p12">
            <a:extLst>
              <a:ext uri="{FF2B5EF4-FFF2-40B4-BE49-F238E27FC236}">
                <a16:creationId xmlns:a16="http://schemas.microsoft.com/office/drawing/2014/main" id="{2C63BD1A-9D52-81D5-107E-04A9E79DBC52}"/>
              </a:ext>
            </a:extLst>
          </p:cNvPr>
          <p:cNvSpPr/>
          <p:nvPr/>
        </p:nvSpPr>
        <p:spPr>
          <a:xfrm>
            <a:off x="3918680" y="4582698"/>
            <a:ext cx="4354640" cy="2275302"/>
          </a:xfrm>
          <a:custGeom>
            <a:avLst/>
            <a:gdLst/>
            <a:ahLst/>
            <a:cxnLst/>
            <a:rect l="l" t="t" r="r" b="b"/>
            <a:pathLst>
              <a:path w="1760177" h="919693" extrusionOk="0">
                <a:moveTo>
                  <a:pt x="0" y="0"/>
                </a:moveTo>
                <a:lnTo>
                  <a:pt x="1760177" y="0"/>
                </a:lnTo>
                <a:lnTo>
                  <a:pt x="1760177" y="919693"/>
                </a:lnTo>
                <a:lnTo>
                  <a:pt x="0" y="919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8;p13">
            <a:extLst>
              <a:ext uri="{FF2B5EF4-FFF2-40B4-BE49-F238E27FC236}">
                <a16:creationId xmlns:a16="http://schemas.microsoft.com/office/drawing/2014/main" id="{49DE8409-206B-6EFA-030B-CC37C8085330}"/>
              </a:ext>
            </a:extLst>
          </p:cNvPr>
          <p:cNvSpPr/>
          <p:nvPr/>
        </p:nvSpPr>
        <p:spPr>
          <a:xfrm>
            <a:off x="274320" y="1767840"/>
            <a:ext cx="11643359" cy="4805574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b) Thân bài: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- Miêu tả ngoại hình của chú mèo: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Kích thước (so sánh với một đồ vật khác).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Bộ lông: màu sắc, độ dày và dài, cảm giác khi chạm vào, điểm nổi bật của bộ lông giúp nhận biết chú so với các chú mèo khác.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Cái đầu: miêu tả hình dáng, đặc điểm, màu sắc các bộ phận như đôi tai, đôi mắt, cái mũi, cái miệng, hàm răng, cái lưỡi, chòm râu…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Cái chân: chiều dài và kích thước chân, đặc điểm bàn chân cùng bộ móng vuốt và lớp lót…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Cái đuôi: chiều dài và kích thước, đặc điểm phần lông của cái đuôi…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ts val="3200"/>
              <a:buFont typeface="Arial"/>
              <a:buChar char="•"/>
            </a:pPr>
            <a:r>
              <a:rPr lang="vi-VN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Phần bụng, ngực: đặc điểm lông ở vị trí này (khác biệt như thế nào so với lông ở chỗ khác), cảm giác khi chạm vào…</a:t>
            </a:r>
            <a:endParaRPr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5" name="Google Shape;219;p13">
            <a:extLst>
              <a:ext uri="{FF2B5EF4-FFF2-40B4-BE49-F238E27FC236}">
                <a16:creationId xmlns:a16="http://schemas.microsoft.com/office/drawing/2014/main" id="{66723651-0987-5972-2183-2DD356D683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4240" y="5890738"/>
            <a:ext cx="1128554" cy="975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45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4;p14">
            <a:extLst>
              <a:ext uri="{FF2B5EF4-FFF2-40B4-BE49-F238E27FC236}">
                <a16:creationId xmlns:a16="http://schemas.microsoft.com/office/drawing/2014/main" id="{6B304DF1-57AE-41A5-D405-FD3066CF3B0C}"/>
              </a:ext>
            </a:extLst>
          </p:cNvPr>
          <p:cNvSpPr/>
          <p:nvPr/>
        </p:nvSpPr>
        <p:spPr>
          <a:xfrm>
            <a:off x="507205" y="1711960"/>
            <a:ext cx="11176001" cy="3556000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240000" tIns="30467" rIns="240000" bIns="120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- Miêu tả hoạt động của chú mèo: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indent="-304815" algn="just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Ăn uống: thích ăn gì, ngày ăn bao nhiêu bữa, làm gì khi đói để được cho ăn.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indent="-304815" algn="just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Nghỉ ngơi: dành bao nhiêu thời gian để ngủ, thường ngủ ở đâu…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indent="-304815" algn="just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Vui chơi: thích bắt bướm, chơi với cuộn len, ngắm gió thổi qua vườn cây…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marL="304815" indent="-304815" algn="just">
              <a:lnSpc>
                <a:spcPct val="150000"/>
              </a:lnSpc>
              <a:buClr>
                <a:srgbClr val="000000"/>
              </a:buClr>
              <a:buSzPts val="3600"/>
              <a:buFont typeface="Arial"/>
              <a:buChar char="•"/>
            </a:pP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Làm việc: bắt chuột, chào đón mọi người về nhà…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0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c) Kết bài: </a:t>
            </a:r>
            <a:r>
              <a:rPr lang="vi-VN" sz="2000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Tình cảm của em dành cho chú mèo.</a:t>
            </a:r>
            <a:endParaRPr sz="2000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7" name="Google Shape;225;p14">
            <a:extLst>
              <a:ext uri="{FF2B5EF4-FFF2-40B4-BE49-F238E27FC236}">
                <a16:creationId xmlns:a16="http://schemas.microsoft.com/office/drawing/2014/main" id="{B02492FD-76A8-AD5A-CED2-F8BA29E6B1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360" t="13333" r="7111" b="4443"/>
          <a:stretch/>
        </p:blipFill>
        <p:spPr>
          <a:xfrm>
            <a:off x="6978331" y="4112115"/>
            <a:ext cx="4704875" cy="2745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9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F9966-2A42-ACE0-2FE6-3D951F3D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3;p15">
            <a:extLst>
              <a:ext uri="{FF2B5EF4-FFF2-40B4-BE49-F238E27FC236}">
                <a16:creationId xmlns:a16="http://schemas.microsoft.com/office/drawing/2014/main" id="{B4529165-5CC5-0DC1-C3E1-D28558A15BC2}"/>
              </a:ext>
            </a:extLst>
          </p:cNvPr>
          <p:cNvSpPr/>
          <p:nvPr/>
        </p:nvSpPr>
        <p:spPr>
          <a:xfrm>
            <a:off x="1999892" y="1760191"/>
            <a:ext cx="3216454" cy="2108200"/>
          </a:xfrm>
          <a:prstGeom prst="wedgeRoundRectCallout">
            <a:avLst>
              <a:gd name="adj1" fmla="val -23937"/>
              <a:gd name="adj2" fmla="val 66876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F2B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Nhận xét về dàn ý đã lập để cả lớp rút kinh nghiệm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" name="Google Shape;234;p15">
            <a:extLst>
              <a:ext uri="{FF2B5EF4-FFF2-40B4-BE49-F238E27FC236}">
                <a16:creationId xmlns:a16="http://schemas.microsoft.com/office/drawing/2014/main" id="{8C5E682E-8E1A-D54D-4D3B-069BF9A1B398}"/>
              </a:ext>
            </a:extLst>
          </p:cNvPr>
          <p:cNvSpPr/>
          <p:nvPr/>
        </p:nvSpPr>
        <p:spPr>
          <a:xfrm>
            <a:off x="6197600" y="1760191"/>
            <a:ext cx="4352747" cy="2108200"/>
          </a:xfrm>
          <a:prstGeom prst="wedgeRoundRectCallout">
            <a:avLst>
              <a:gd name="adj1" fmla="val -22658"/>
              <a:gd name="adj2" fmla="val 61546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F2B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Chuẩn bị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Kể chuyện:</a:t>
            </a:r>
            <a:r>
              <a:rPr kumimoji="0" lang="vi-VN" sz="2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Chuyện của loài chim</a:t>
            </a:r>
            <a:endParaRPr kumimoji="0" sz="2400" b="1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235;p15">
            <a:extLst>
              <a:ext uri="{FF2B5EF4-FFF2-40B4-BE49-F238E27FC236}">
                <a16:creationId xmlns:a16="http://schemas.microsoft.com/office/drawing/2014/main" id="{216FD2FA-EE43-77D4-B2D9-2B2B6525C224}"/>
              </a:ext>
            </a:extLst>
          </p:cNvPr>
          <p:cNvSpPr/>
          <p:nvPr/>
        </p:nvSpPr>
        <p:spPr>
          <a:xfrm>
            <a:off x="1609416" y="4491323"/>
            <a:ext cx="8973167" cy="2366677"/>
          </a:xfrm>
          <a:custGeom>
            <a:avLst/>
            <a:gdLst/>
            <a:ahLst/>
            <a:cxnLst/>
            <a:rect l="l" t="t" r="r" b="b"/>
            <a:pathLst>
              <a:path w="2408351" h="635203" extrusionOk="0">
                <a:moveTo>
                  <a:pt x="0" y="0"/>
                </a:moveTo>
                <a:lnTo>
                  <a:pt x="2408351" y="0"/>
                </a:lnTo>
                <a:lnTo>
                  <a:pt x="2408351" y="635202"/>
                </a:lnTo>
                <a:lnTo>
                  <a:pt x="0" y="635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1BDC085-DEE6-4FCC-6E95-A4BE3711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5;p2">
            <a:extLst>
              <a:ext uri="{FF2B5EF4-FFF2-40B4-BE49-F238E27FC236}">
                <a16:creationId xmlns:a16="http://schemas.microsoft.com/office/drawing/2014/main" id="{1C9B5D9E-FA7A-7F55-0BBF-F96387A3BFA3}"/>
              </a:ext>
            </a:extLst>
          </p:cNvPr>
          <p:cNvSpPr/>
          <p:nvPr/>
        </p:nvSpPr>
        <p:spPr>
          <a:xfrm>
            <a:off x="7852442" y="2463800"/>
            <a:ext cx="3864863" cy="4494029"/>
          </a:xfrm>
          <a:custGeom>
            <a:avLst/>
            <a:gdLst/>
            <a:ahLst/>
            <a:cxnLst/>
            <a:rect l="l" t="t" r="r" b="b"/>
            <a:pathLst>
              <a:path w="967985" h="1125564" extrusionOk="0">
                <a:moveTo>
                  <a:pt x="0" y="0"/>
                </a:moveTo>
                <a:lnTo>
                  <a:pt x="967985" y="0"/>
                </a:lnTo>
                <a:lnTo>
                  <a:pt x="967985" y="1125564"/>
                </a:lnTo>
                <a:lnTo>
                  <a:pt x="0" y="1125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96;p2">
            <a:extLst>
              <a:ext uri="{FF2B5EF4-FFF2-40B4-BE49-F238E27FC236}">
                <a16:creationId xmlns:a16="http://schemas.microsoft.com/office/drawing/2014/main" id="{767AE33C-7645-7B1B-0D9E-66135282060E}"/>
              </a:ext>
            </a:extLst>
          </p:cNvPr>
          <p:cNvSpPr/>
          <p:nvPr/>
        </p:nvSpPr>
        <p:spPr>
          <a:xfrm>
            <a:off x="1407139" y="2249663"/>
            <a:ext cx="5299255" cy="1154719"/>
          </a:xfrm>
          <a:prstGeom prst="wedgeRoundRectCallout">
            <a:avLst>
              <a:gd name="adj1" fmla="val 64074"/>
              <a:gd name="adj2" fmla="val 29167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F2B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Gia đình em nuôi những con gì?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0" name="Google Shape;97;p2">
            <a:extLst>
              <a:ext uri="{FF2B5EF4-FFF2-40B4-BE49-F238E27FC236}">
                <a16:creationId xmlns:a16="http://schemas.microsoft.com/office/drawing/2014/main" id="{EF604BED-4F81-44AF-937F-C3E6A8D1062E}"/>
              </a:ext>
            </a:extLst>
          </p:cNvPr>
          <p:cNvSpPr/>
          <p:nvPr/>
        </p:nvSpPr>
        <p:spPr>
          <a:xfrm>
            <a:off x="1407139" y="3895856"/>
            <a:ext cx="5299255" cy="1882726"/>
          </a:xfrm>
          <a:prstGeom prst="wedgeRoundRectCallout">
            <a:avLst>
              <a:gd name="adj1" fmla="val 67909"/>
              <a:gd name="adj2" fmla="val 1414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F2BD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Khi quan sát con vật, em thường để ý những gì?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E0198DF-34EC-9ED1-A5EE-58746D98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0;p6">
            <a:extLst>
              <a:ext uri="{FF2B5EF4-FFF2-40B4-BE49-F238E27FC236}">
                <a16:creationId xmlns:a16="http://schemas.microsoft.com/office/drawing/2014/main" id="{D3E3EC53-5FAC-505E-9EAB-15E071DD133C}"/>
              </a:ext>
            </a:extLst>
          </p:cNvPr>
          <p:cNvSpPr/>
          <p:nvPr/>
        </p:nvSpPr>
        <p:spPr>
          <a:xfrm>
            <a:off x="1138960" y="2590799"/>
            <a:ext cx="9915671" cy="3581327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5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121;p6">
            <a:extLst>
              <a:ext uri="{FF2B5EF4-FFF2-40B4-BE49-F238E27FC236}">
                <a16:creationId xmlns:a16="http://schemas.microsoft.com/office/drawing/2014/main" id="{6E17ADDC-0036-BA8C-E911-F0B1A8C469AE}"/>
              </a:ext>
            </a:extLst>
          </p:cNvPr>
          <p:cNvSpPr/>
          <p:nvPr/>
        </p:nvSpPr>
        <p:spPr>
          <a:xfrm rot="6283282">
            <a:off x="-1273556" y="2386235"/>
            <a:ext cx="3260358" cy="3187000"/>
          </a:xfrm>
          <a:custGeom>
            <a:avLst/>
            <a:gdLst/>
            <a:ahLst/>
            <a:cxnLst/>
            <a:rect l="l" t="t" r="r" b="b"/>
            <a:pathLst>
              <a:path w="4890537" h="4780500" extrusionOk="0">
                <a:moveTo>
                  <a:pt x="0" y="0"/>
                </a:moveTo>
                <a:lnTo>
                  <a:pt x="4890536" y="0"/>
                </a:lnTo>
                <a:lnTo>
                  <a:pt x="4890536" y="4780499"/>
                </a:lnTo>
                <a:lnTo>
                  <a:pt x="0" y="478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Google Shape;122;p6">
            <a:extLst>
              <a:ext uri="{FF2B5EF4-FFF2-40B4-BE49-F238E27FC236}">
                <a16:creationId xmlns:a16="http://schemas.microsoft.com/office/drawing/2014/main" id="{53D5545F-AA81-106D-651B-F4AC903509C9}"/>
              </a:ext>
            </a:extLst>
          </p:cNvPr>
          <p:cNvSpPr txBox="1"/>
          <p:nvPr/>
        </p:nvSpPr>
        <p:spPr>
          <a:xfrm>
            <a:off x="2728686" y="3519701"/>
            <a:ext cx="6734628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Dựa vào kết quả của Bài 12, hãy tìm ý và lập dàn ý cho bài văn tả một con vật mà em thích.</a:t>
            </a:r>
            <a:endParaRPr sz="2400" b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9" name="Google Shape;123;p6">
            <a:extLst>
              <a:ext uri="{FF2B5EF4-FFF2-40B4-BE49-F238E27FC236}">
                <a16:creationId xmlns:a16="http://schemas.microsoft.com/office/drawing/2014/main" id="{5174575E-B9F5-2AB5-A2DB-9BA78B8A0C7F}"/>
              </a:ext>
            </a:extLst>
          </p:cNvPr>
          <p:cNvSpPr/>
          <p:nvPr/>
        </p:nvSpPr>
        <p:spPr>
          <a:xfrm>
            <a:off x="9449594" y="3784600"/>
            <a:ext cx="2385784" cy="2822824"/>
          </a:xfrm>
          <a:custGeom>
            <a:avLst/>
            <a:gdLst/>
            <a:ahLst/>
            <a:cxnLst/>
            <a:rect l="l" t="t" r="r" b="b"/>
            <a:pathLst>
              <a:path w="6224812" h="7365104" extrusionOk="0">
                <a:moveTo>
                  <a:pt x="0" y="0"/>
                </a:moveTo>
                <a:lnTo>
                  <a:pt x="6224813" y="0"/>
                </a:lnTo>
                <a:lnTo>
                  <a:pt x="6224813" y="7365104"/>
                </a:lnTo>
                <a:lnTo>
                  <a:pt x="0" y="7365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Google Shape;122;p6">
            <a:extLst>
              <a:ext uri="{FF2B5EF4-FFF2-40B4-BE49-F238E27FC236}">
                <a16:creationId xmlns:a16="http://schemas.microsoft.com/office/drawing/2014/main" id="{E43A9F6B-8CBE-0481-947B-2946881B9203}"/>
              </a:ext>
            </a:extLst>
          </p:cNvPr>
          <p:cNvSpPr txBox="1"/>
          <p:nvPr/>
        </p:nvSpPr>
        <p:spPr>
          <a:xfrm>
            <a:off x="2728686" y="1657625"/>
            <a:ext cx="6734628" cy="70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1. TÌM Ý, LẬP DÀN Ý</a:t>
            </a:r>
          </a:p>
        </p:txBody>
      </p: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0;p6">
            <a:extLst>
              <a:ext uri="{FF2B5EF4-FFF2-40B4-BE49-F238E27FC236}">
                <a16:creationId xmlns:a16="http://schemas.microsoft.com/office/drawing/2014/main" id="{D3E3EC53-5FAC-505E-9EAB-15E071DD133C}"/>
              </a:ext>
            </a:extLst>
          </p:cNvPr>
          <p:cNvSpPr/>
          <p:nvPr/>
        </p:nvSpPr>
        <p:spPr>
          <a:xfrm>
            <a:off x="1138960" y="2208919"/>
            <a:ext cx="9915671" cy="3963208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5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" name="Google Shape;121;p6">
            <a:extLst>
              <a:ext uri="{FF2B5EF4-FFF2-40B4-BE49-F238E27FC236}">
                <a16:creationId xmlns:a16="http://schemas.microsoft.com/office/drawing/2014/main" id="{6E17ADDC-0036-BA8C-E911-F0B1A8C469AE}"/>
              </a:ext>
            </a:extLst>
          </p:cNvPr>
          <p:cNvSpPr/>
          <p:nvPr/>
        </p:nvSpPr>
        <p:spPr>
          <a:xfrm rot="6283282">
            <a:off x="-1273556" y="2386235"/>
            <a:ext cx="3260358" cy="3187000"/>
          </a:xfrm>
          <a:custGeom>
            <a:avLst/>
            <a:gdLst/>
            <a:ahLst/>
            <a:cxnLst/>
            <a:rect l="l" t="t" r="r" b="b"/>
            <a:pathLst>
              <a:path w="4890537" h="4780500" extrusionOk="0">
                <a:moveTo>
                  <a:pt x="0" y="0"/>
                </a:moveTo>
                <a:lnTo>
                  <a:pt x="4890536" y="0"/>
                </a:lnTo>
                <a:lnTo>
                  <a:pt x="4890536" y="4780499"/>
                </a:lnTo>
                <a:lnTo>
                  <a:pt x="0" y="478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Google Shape;122;p6">
            <a:extLst>
              <a:ext uri="{FF2B5EF4-FFF2-40B4-BE49-F238E27FC236}">
                <a16:creationId xmlns:a16="http://schemas.microsoft.com/office/drawing/2014/main" id="{53D5545F-AA81-106D-651B-F4AC903509C9}"/>
              </a:ext>
            </a:extLst>
          </p:cNvPr>
          <p:cNvSpPr txBox="1"/>
          <p:nvPr/>
        </p:nvSpPr>
        <p:spPr>
          <a:xfrm>
            <a:off x="2312073" y="2316485"/>
            <a:ext cx="8350726" cy="375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1. Viết về gì?: Tả một con vật mà em yêu thích.</a:t>
            </a:r>
            <a:endParaRPr lang="vi-VN" sz="20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2. Sử dụng sơ đồ tư duy:</a:t>
            </a:r>
            <a:endParaRPr lang="vi-VN" sz="20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- Viết ra giấy bất kì từ nào thể hiện suy nghĩ hoặc kết quả quan sát của em (từ khóa).</a:t>
            </a:r>
            <a:endParaRPr lang="vi-VN" sz="2000" dirty="0"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- Lập dàn ý (sắp xếp ý):</a:t>
            </a:r>
            <a:endParaRPr lang="vi-VN" sz="2000" dirty="0"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3600"/>
              <a:buFont typeface="Arial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Nối các từ khóa có quan hệ gần nhất với nhau.</a:t>
            </a:r>
            <a:endParaRPr lang="vi-VN" sz="2000" dirty="0"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3600"/>
              <a:buFont typeface="Arial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Bỏ bớt những từ không phù hợp hoặc không cần thiết.</a:t>
            </a:r>
            <a:endParaRPr lang="vi-VN" sz="2000" dirty="0"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3600"/>
              <a:buFont typeface="Arial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/>
              </a:rPr>
              <a:t>Sắp xếp lại các từ khóa theo thứ tự bậc từ ý lớn đến ý nhỏ. </a:t>
            </a:r>
            <a:endParaRPr lang="vi-VN" sz="2000" dirty="0">
              <a:latin typeface="UTM Avo" panose="02040603050506020204" pitchFamily="18"/>
            </a:endParaRPr>
          </a:p>
        </p:txBody>
      </p:sp>
      <p:sp>
        <p:nvSpPr>
          <p:cNvPr id="10" name="Google Shape;122;p6">
            <a:extLst>
              <a:ext uri="{FF2B5EF4-FFF2-40B4-BE49-F238E27FC236}">
                <a16:creationId xmlns:a16="http://schemas.microsoft.com/office/drawing/2014/main" id="{E43A9F6B-8CBE-0481-947B-2946881B9203}"/>
              </a:ext>
            </a:extLst>
          </p:cNvPr>
          <p:cNvSpPr txBox="1"/>
          <p:nvPr/>
        </p:nvSpPr>
        <p:spPr>
          <a:xfrm>
            <a:off x="2728686" y="1446012"/>
            <a:ext cx="6734628" cy="70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GỢI Ý</a:t>
            </a:r>
          </a:p>
        </p:txBody>
      </p:sp>
      <p:sp>
        <p:nvSpPr>
          <p:cNvPr id="2" name="Google Shape;131;p7">
            <a:extLst>
              <a:ext uri="{FF2B5EF4-FFF2-40B4-BE49-F238E27FC236}">
                <a16:creationId xmlns:a16="http://schemas.microsoft.com/office/drawing/2014/main" id="{5130EF9B-A528-7663-3F7B-2A91820A36F9}"/>
              </a:ext>
            </a:extLst>
          </p:cNvPr>
          <p:cNvSpPr/>
          <p:nvPr/>
        </p:nvSpPr>
        <p:spPr>
          <a:xfrm rot="-6283282" flipH="1">
            <a:off x="10973728" y="5655527"/>
            <a:ext cx="1656385" cy="1619116"/>
          </a:xfrm>
          <a:custGeom>
            <a:avLst/>
            <a:gdLst/>
            <a:ahLst/>
            <a:cxnLst/>
            <a:rect l="l" t="t" r="r" b="b"/>
            <a:pathLst>
              <a:path w="4890537" h="4780500" extrusionOk="0">
                <a:moveTo>
                  <a:pt x="0" y="0"/>
                </a:moveTo>
                <a:lnTo>
                  <a:pt x="4890536" y="0"/>
                </a:lnTo>
                <a:lnTo>
                  <a:pt x="4890536" y="4780499"/>
                </a:lnTo>
                <a:lnTo>
                  <a:pt x="0" y="478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36;p8">
            <a:extLst>
              <a:ext uri="{FF2B5EF4-FFF2-40B4-BE49-F238E27FC236}">
                <a16:creationId xmlns:a16="http://schemas.microsoft.com/office/drawing/2014/main" id="{F7F96C77-53D1-F0DD-C89F-A95296929ACE}"/>
              </a:ext>
            </a:extLst>
          </p:cNvPr>
          <p:cNvSpPr txBox="1"/>
          <p:nvPr/>
        </p:nvSpPr>
        <p:spPr>
          <a:xfrm>
            <a:off x="3661105" y="1658683"/>
            <a:ext cx="486979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Ví dụ tả con cá vàng</a:t>
            </a:r>
            <a:endParaRPr sz="2800" b="1" kern="0" dirty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31" name="Google Shape;137;p8">
            <a:extLst>
              <a:ext uri="{FF2B5EF4-FFF2-40B4-BE49-F238E27FC236}">
                <a16:creationId xmlns:a16="http://schemas.microsoft.com/office/drawing/2014/main" id="{FB996226-7907-4A59-5865-86842EDD5C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8865" y="3248453"/>
            <a:ext cx="3378442" cy="28529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38;p8">
            <a:extLst>
              <a:ext uri="{FF2B5EF4-FFF2-40B4-BE49-F238E27FC236}">
                <a16:creationId xmlns:a16="http://schemas.microsoft.com/office/drawing/2014/main" id="{4C1AD51B-B91F-B4FE-8561-730C19A8B1DC}"/>
              </a:ext>
            </a:extLst>
          </p:cNvPr>
          <p:cNvSpPr/>
          <p:nvPr/>
        </p:nvSpPr>
        <p:spPr>
          <a:xfrm>
            <a:off x="1675440" y="2257824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Ngoại hình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3" name="Google Shape;139;p8">
            <a:extLst>
              <a:ext uri="{FF2B5EF4-FFF2-40B4-BE49-F238E27FC236}">
                <a16:creationId xmlns:a16="http://schemas.microsoft.com/office/drawing/2014/main" id="{59C453B5-745A-BCF9-DE2B-66AC454D6C24}"/>
              </a:ext>
            </a:extLst>
          </p:cNvPr>
          <p:cNvSpPr/>
          <p:nvPr/>
        </p:nvSpPr>
        <p:spPr>
          <a:xfrm>
            <a:off x="546349" y="3244892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Vây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4" name="Google Shape;140;p8">
            <a:extLst>
              <a:ext uri="{FF2B5EF4-FFF2-40B4-BE49-F238E27FC236}">
                <a16:creationId xmlns:a16="http://schemas.microsoft.com/office/drawing/2014/main" id="{7A53F76A-B3EF-D9D9-0C86-6E3FDA0B669D}"/>
              </a:ext>
            </a:extLst>
          </p:cNvPr>
          <p:cNvSpPr/>
          <p:nvPr/>
        </p:nvSpPr>
        <p:spPr>
          <a:xfrm>
            <a:off x="1675440" y="3244892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Đầu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5" name="Google Shape;141;p8">
            <a:extLst>
              <a:ext uri="{FF2B5EF4-FFF2-40B4-BE49-F238E27FC236}">
                <a16:creationId xmlns:a16="http://schemas.microsoft.com/office/drawing/2014/main" id="{94BC05A6-708C-A4B4-F28B-87ED3F60FAA2}"/>
              </a:ext>
            </a:extLst>
          </p:cNvPr>
          <p:cNvSpPr/>
          <p:nvPr/>
        </p:nvSpPr>
        <p:spPr>
          <a:xfrm>
            <a:off x="2804531" y="3244892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Mắt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6" name="Google Shape;142;p8">
            <a:extLst>
              <a:ext uri="{FF2B5EF4-FFF2-40B4-BE49-F238E27FC236}">
                <a16:creationId xmlns:a16="http://schemas.microsoft.com/office/drawing/2014/main" id="{88C2A6F9-4436-6396-ADF9-A76CE30D1B07}"/>
              </a:ext>
            </a:extLst>
          </p:cNvPr>
          <p:cNvSpPr/>
          <p:nvPr/>
        </p:nvSpPr>
        <p:spPr>
          <a:xfrm>
            <a:off x="3933621" y="3244892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Đuôi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7" name="Google Shape;143;p8">
            <a:extLst>
              <a:ext uri="{FF2B5EF4-FFF2-40B4-BE49-F238E27FC236}">
                <a16:creationId xmlns:a16="http://schemas.microsoft.com/office/drawing/2014/main" id="{0A912243-DED5-F78C-E52C-690F796FC2BA}"/>
              </a:ext>
            </a:extLst>
          </p:cNvPr>
          <p:cNvSpPr/>
          <p:nvPr/>
        </p:nvSpPr>
        <p:spPr>
          <a:xfrm>
            <a:off x="8381041" y="2261453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Hoạt động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8" name="Google Shape;144;p8">
            <a:extLst>
              <a:ext uri="{FF2B5EF4-FFF2-40B4-BE49-F238E27FC236}">
                <a16:creationId xmlns:a16="http://schemas.microsoft.com/office/drawing/2014/main" id="{8E1CF4F2-FD15-9E33-EA12-2EE9ED5E1364}"/>
              </a:ext>
            </a:extLst>
          </p:cNvPr>
          <p:cNvSpPr/>
          <p:nvPr/>
        </p:nvSpPr>
        <p:spPr>
          <a:xfrm>
            <a:off x="7251951" y="3248521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Thở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39" name="Google Shape;145;p8">
            <a:extLst>
              <a:ext uri="{FF2B5EF4-FFF2-40B4-BE49-F238E27FC236}">
                <a16:creationId xmlns:a16="http://schemas.microsoft.com/office/drawing/2014/main" id="{E7066A8B-7904-1F98-DECE-39EDE5031263}"/>
              </a:ext>
            </a:extLst>
          </p:cNvPr>
          <p:cNvSpPr/>
          <p:nvPr/>
        </p:nvSpPr>
        <p:spPr>
          <a:xfrm>
            <a:off x="8901741" y="3244892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Ăn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0" name="Google Shape;146;p8">
            <a:extLst>
              <a:ext uri="{FF2B5EF4-FFF2-40B4-BE49-F238E27FC236}">
                <a16:creationId xmlns:a16="http://schemas.microsoft.com/office/drawing/2014/main" id="{696AE8C4-6F64-03EA-80D9-DE42A7B914E3}"/>
              </a:ext>
            </a:extLst>
          </p:cNvPr>
          <p:cNvSpPr/>
          <p:nvPr/>
        </p:nvSpPr>
        <p:spPr>
          <a:xfrm>
            <a:off x="10551532" y="3241263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Bơi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1" name="Google Shape;147;p8">
            <a:extLst>
              <a:ext uri="{FF2B5EF4-FFF2-40B4-BE49-F238E27FC236}">
                <a16:creationId xmlns:a16="http://schemas.microsoft.com/office/drawing/2014/main" id="{645F4D0F-50B3-484B-E4C5-0A9CF54E7183}"/>
              </a:ext>
            </a:extLst>
          </p:cNvPr>
          <p:cNvSpPr/>
          <p:nvPr/>
        </p:nvSpPr>
        <p:spPr>
          <a:xfrm>
            <a:off x="4750048" y="6067176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Ích lợi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2" name="Google Shape;148;p8">
            <a:extLst>
              <a:ext uri="{FF2B5EF4-FFF2-40B4-BE49-F238E27FC236}">
                <a16:creationId xmlns:a16="http://schemas.microsoft.com/office/drawing/2014/main" id="{FC4B43C9-9C99-6421-4507-D1914F31A7C1}"/>
              </a:ext>
            </a:extLst>
          </p:cNvPr>
          <p:cNvSpPr/>
          <p:nvPr/>
        </p:nvSpPr>
        <p:spPr>
          <a:xfrm>
            <a:off x="1536949" y="4864209"/>
            <a:ext cx="1752597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Giải trí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3" name="Google Shape;149;p8">
            <a:extLst>
              <a:ext uri="{FF2B5EF4-FFF2-40B4-BE49-F238E27FC236}">
                <a16:creationId xmlns:a16="http://schemas.microsoft.com/office/drawing/2014/main" id="{54BAB4DF-AEE2-A691-AA97-F83BD59537D3}"/>
              </a:ext>
            </a:extLst>
          </p:cNvPr>
          <p:cNvSpPr/>
          <p:nvPr/>
        </p:nvSpPr>
        <p:spPr>
          <a:xfrm>
            <a:off x="7964359" y="4864209"/>
            <a:ext cx="318648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Trang trí nhà cửa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cxnSp>
        <p:nvCxnSpPr>
          <p:cNvPr id="44" name="Google Shape;150;p8">
            <a:extLst>
              <a:ext uri="{FF2B5EF4-FFF2-40B4-BE49-F238E27FC236}">
                <a16:creationId xmlns:a16="http://schemas.microsoft.com/office/drawing/2014/main" id="{76883FC4-2987-7B0C-8BB2-F35AC77AEEC9}"/>
              </a:ext>
            </a:extLst>
          </p:cNvPr>
          <p:cNvCxnSpPr>
            <a:stCxn id="32" idx="2"/>
            <a:endCxn id="33" idx="0"/>
          </p:cNvCxnSpPr>
          <p:nvPr/>
        </p:nvCxnSpPr>
        <p:spPr>
          <a:xfrm flipH="1">
            <a:off x="1041640" y="2892824"/>
            <a:ext cx="1649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" name="Google Shape;151;p8">
            <a:extLst>
              <a:ext uri="{FF2B5EF4-FFF2-40B4-BE49-F238E27FC236}">
                <a16:creationId xmlns:a16="http://schemas.microsoft.com/office/drawing/2014/main" id="{23904D1A-A64A-478B-0440-192DF702746A}"/>
              </a:ext>
            </a:extLst>
          </p:cNvPr>
          <p:cNvCxnSpPr>
            <a:stCxn id="32" idx="2"/>
            <a:endCxn id="34" idx="0"/>
          </p:cNvCxnSpPr>
          <p:nvPr/>
        </p:nvCxnSpPr>
        <p:spPr>
          <a:xfrm flipH="1">
            <a:off x="2170640" y="2892824"/>
            <a:ext cx="520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" name="Google Shape;152;p8">
            <a:extLst>
              <a:ext uri="{FF2B5EF4-FFF2-40B4-BE49-F238E27FC236}">
                <a16:creationId xmlns:a16="http://schemas.microsoft.com/office/drawing/2014/main" id="{1E365D6D-DB29-1E4C-4D24-B1279AE57E36}"/>
              </a:ext>
            </a:extLst>
          </p:cNvPr>
          <p:cNvCxnSpPr>
            <a:stCxn id="32" idx="2"/>
            <a:endCxn id="35" idx="0"/>
          </p:cNvCxnSpPr>
          <p:nvPr/>
        </p:nvCxnSpPr>
        <p:spPr>
          <a:xfrm>
            <a:off x="2691440" y="2892824"/>
            <a:ext cx="6084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" name="Google Shape;153;p8">
            <a:extLst>
              <a:ext uri="{FF2B5EF4-FFF2-40B4-BE49-F238E27FC236}">
                <a16:creationId xmlns:a16="http://schemas.microsoft.com/office/drawing/2014/main" id="{6D6A4A3C-CFA2-382F-341A-21BF229B03D7}"/>
              </a:ext>
            </a:extLst>
          </p:cNvPr>
          <p:cNvCxnSpPr>
            <a:stCxn id="32" idx="2"/>
            <a:endCxn id="36" idx="0"/>
          </p:cNvCxnSpPr>
          <p:nvPr/>
        </p:nvCxnSpPr>
        <p:spPr>
          <a:xfrm>
            <a:off x="2691440" y="2892824"/>
            <a:ext cx="17374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" name="Google Shape;154;p8">
            <a:extLst>
              <a:ext uri="{FF2B5EF4-FFF2-40B4-BE49-F238E27FC236}">
                <a16:creationId xmlns:a16="http://schemas.microsoft.com/office/drawing/2014/main" id="{443003C0-5509-0E8D-CA4C-86832F7E4FDA}"/>
              </a:ext>
            </a:extLst>
          </p:cNvPr>
          <p:cNvCxnSpPr>
            <a:stCxn id="37" idx="2"/>
            <a:endCxn id="38" idx="0"/>
          </p:cNvCxnSpPr>
          <p:nvPr/>
        </p:nvCxnSpPr>
        <p:spPr>
          <a:xfrm flipH="1">
            <a:off x="7747241" y="2896453"/>
            <a:ext cx="1649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9" name="Google Shape;155;p8">
            <a:extLst>
              <a:ext uri="{FF2B5EF4-FFF2-40B4-BE49-F238E27FC236}">
                <a16:creationId xmlns:a16="http://schemas.microsoft.com/office/drawing/2014/main" id="{91273055-EC8C-0805-821C-1C37D685D6AB}"/>
              </a:ext>
            </a:extLst>
          </p:cNvPr>
          <p:cNvCxnSpPr>
            <a:stCxn id="37" idx="2"/>
            <a:endCxn id="39" idx="0"/>
          </p:cNvCxnSpPr>
          <p:nvPr/>
        </p:nvCxnSpPr>
        <p:spPr>
          <a:xfrm>
            <a:off x="9397041" y="2896453"/>
            <a:ext cx="0" cy="3484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" name="Google Shape;156;p8">
            <a:extLst>
              <a:ext uri="{FF2B5EF4-FFF2-40B4-BE49-F238E27FC236}">
                <a16:creationId xmlns:a16="http://schemas.microsoft.com/office/drawing/2014/main" id="{35147F42-D9D4-0134-3D52-8C3D664EAB65}"/>
              </a:ext>
            </a:extLst>
          </p:cNvPr>
          <p:cNvCxnSpPr>
            <a:stCxn id="37" idx="2"/>
            <a:endCxn id="40" idx="0"/>
          </p:cNvCxnSpPr>
          <p:nvPr/>
        </p:nvCxnSpPr>
        <p:spPr>
          <a:xfrm>
            <a:off x="9397041" y="2896453"/>
            <a:ext cx="1649800" cy="3448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1" name="Google Shape;157;p8">
            <a:extLst>
              <a:ext uri="{FF2B5EF4-FFF2-40B4-BE49-F238E27FC236}">
                <a16:creationId xmlns:a16="http://schemas.microsoft.com/office/drawing/2014/main" id="{5535C813-6A2F-0E91-F7B1-ADC029FC1FE2}"/>
              </a:ext>
            </a:extLst>
          </p:cNvPr>
          <p:cNvCxnSpPr>
            <a:stCxn id="41" idx="3"/>
            <a:endCxn id="43" idx="2"/>
          </p:cNvCxnSpPr>
          <p:nvPr/>
        </p:nvCxnSpPr>
        <p:spPr>
          <a:xfrm rot="10800000" flipH="1">
            <a:off x="6782048" y="5499276"/>
            <a:ext cx="2775600" cy="8854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" name="Google Shape;158;p8">
            <a:extLst>
              <a:ext uri="{FF2B5EF4-FFF2-40B4-BE49-F238E27FC236}">
                <a16:creationId xmlns:a16="http://schemas.microsoft.com/office/drawing/2014/main" id="{B8882B5A-1350-3846-8C0D-817CE0A8DA06}"/>
              </a:ext>
            </a:extLst>
          </p:cNvPr>
          <p:cNvCxnSpPr>
            <a:stCxn id="41" idx="1"/>
            <a:endCxn id="42" idx="2"/>
          </p:cNvCxnSpPr>
          <p:nvPr/>
        </p:nvCxnSpPr>
        <p:spPr>
          <a:xfrm rot="10800000">
            <a:off x="2413248" y="5499276"/>
            <a:ext cx="2336800" cy="8854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645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163;p9">
            <a:extLst>
              <a:ext uri="{FF2B5EF4-FFF2-40B4-BE49-F238E27FC236}">
                <a16:creationId xmlns:a16="http://schemas.microsoft.com/office/drawing/2014/main" id="{092EBF11-2C23-ABB5-2FF7-037B6F17FFF6}"/>
              </a:ext>
            </a:extLst>
          </p:cNvPr>
          <p:cNvCxnSpPr>
            <a:stCxn id="55" idx="2"/>
            <a:endCxn id="76" idx="0"/>
          </p:cNvCxnSpPr>
          <p:nvPr/>
        </p:nvCxnSpPr>
        <p:spPr>
          <a:xfrm flipH="1">
            <a:off x="1698093" y="2857737"/>
            <a:ext cx="1010600" cy="12012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" name="Google Shape;166;p9">
            <a:extLst>
              <a:ext uri="{FF2B5EF4-FFF2-40B4-BE49-F238E27FC236}">
                <a16:creationId xmlns:a16="http://schemas.microsoft.com/office/drawing/2014/main" id="{3C929B17-9895-63FC-3870-C0310FF66C64}"/>
              </a:ext>
            </a:extLst>
          </p:cNvPr>
          <p:cNvCxnSpPr>
            <a:stCxn id="55" idx="2"/>
            <a:endCxn id="77" idx="0"/>
          </p:cNvCxnSpPr>
          <p:nvPr/>
        </p:nvCxnSpPr>
        <p:spPr>
          <a:xfrm>
            <a:off x="2708693" y="2857737"/>
            <a:ext cx="437600" cy="1210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" name="Google Shape;168;p9">
            <a:extLst>
              <a:ext uri="{FF2B5EF4-FFF2-40B4-BE49-F238E27FC236}">
                <a16:creationId xmlns:a16="http://schemas.microsoft.com/office/drawing/2014/main" id="{FC0F565C-1CAE-7CCF-CB6C-8C8F96FFBD93}"/>
              </a:ext>
            </a:extLst>
          </p:cNvPr>
          <p:cNvSpPr txBox="1"/>
          <p:nvPr/>
        </p:nvSpPr>
        <p:spPr>
          <a:xfrm>
            <a:off x="4037390" y="1666276"/>
            <a:ext cx="411721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Ví dụ tả con mèo</a:t>
            </a:r>
            <a:endParaRPr sz="2800" b="1" kern="0" dirty="0">
              <a:solidFill>
                <a:schemeClr val="bg1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5" name="Google Shape;164;p9">
            <a:extLst>
              <a:ext uri="{FF2B5EF4-FFF2-40B4-BE49-F238E27FC236}">
                <a16:creationId xmlns:a16="http://schemas.microsoft.com/office/drawing/2014/main" id="{1F6E978E-C96D-13E8-C2D6-DBDFDB7F0B2E}"/>
              </a:ext>
            </a:extLst>
          </p:cNvPr>
          <p:cNvSpPr/>
          <p:nvPr/>
        </p:nvSpPr>
        <p:spPr>
          <a:xfrm>
            <a:off x="1692693" y="2222737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Ngoại hình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6" name="Google Shape;169;p9">
            <a:extLst>
              <a:ext uri="{FF2B5EF4-FFF2-40B4-BE49-F238E27FC236}">
                <a16:creationId xmlns:a16="http://schemas.microsoft.com/office/drawing/2014/main" id="{979C286E-3151-4ABF-BC03-8E89A64EE395}"/>
              </a:ext>
            </a:extLst>
          </p:cNvPr>
          <p:cNvSpPr/>
          <p:nvPr/>
        </p:nvSpPr>
        <p:spPr>
          <a:xfrm>
            <a:off x="563602" y="3209805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Chân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7" name="Google Shape;170;p9">
            <a:extLst>
              <a:ext uri="{FF2B5EF4-FFF2-40B4-BE49-F238E27FC236}">
                <a16:creationId xmlns:a16="http://schemas.microsoft.com/office/drawing/2014/main" id="{D6B20157-C50D-D4EC-A72D-BA22FDFAAB5B}"/>
              </a:ext>
            </a:extLst>
          </p:cNvPr>
          <p:cNvSpPr/>
          <p:nvPr/>
        </p:nvSpPr>
        <p:spPr>
          <a:xfrm>
            <a:off x="1692693" y="3209805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Đầu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8" name="Google Shape;171;p9">
            <a:extLst>
              <a:ext uri="{FF2B5EF4-FFF2-40B4-BE49-F238E27FC236}">
                <a16:creationId xmlns:a16="http://schemas.microsoft.com/office/drawing/2014/main" id="{92A85EF1-09F1-1EA9-029E-C9E46559819C}"/>
              </a:ext>
            </a:extLst>
          </p:cNvPr>
          <p:cNvSpPr/>
          <p:nvPr/>
        </p:nvSpPr>
        <p:spPr>
          <a:xfrm>
            <a:off x="2821784" y="3209805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Mắt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59" name="Google Shape;172;p9">
            <a:extLst>
              <a:ext uri="{FF2B5EF4-FFF2-40B4-BE49-F238E27FC236}">
                <a16:creationId xmlns:a16="http://schemas.microsoft.com/office/drawing/2014/main" id="{6767668C-D1B1-48E2-1A68-774A5CC6D695}"/>
              </a:ext>
            </a:extLst>
          </p:cNvPr>
          <p:cNvSpPr/>
          <p:nvPr/>
        </p:nvSpPr>
        <p:spPr>
          <a:xfrm>
            <a:off x="3950874" y="3209805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Đuôi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0" name="Google Shape;173;p9">
            <a:extLst>
              <a:ext uri="{FF2B5EF4-FFF2-40B4-BE49-F238E27FC236}">
                <a16:creationId xmlns:a16="http://schemas.microsoft.com/office/drawing/2014/main" id="{4919464E-F9E8-AE1A-26CB-555907E28831}"/>
              </a:ext>
            </a:extLst>
          </p:cNvPr>
          <p:cNvSpPr/>
          <p:nvPr/>
        </p:nvSpPr>
        <p:spPr>
          <a:xfrm>
            <a:off x="8398294" y="2226366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Hoạt động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1" name="Google Shape;174;p9">
            <a:extLst>
              <a:ext uri="{FF2B5EF4-FFF2-40B4-BE49-F238E27FC236}">
                <a16:creationId xmlns:a16="http://schemas.microsoft.com/office/drawing/2014/main" id="{894DBA94-E16C-EEA2-A908-9F095D9A909F}"/>
              </a:ext>
            </a:extLst>
          </p:cNvPr>
          <p:cNvSpPr/>
          <p:nvPr/>
        </p:nvSpPr>
        <p:spPr>
          <a:xfrm>
            <a:off x="7269204" y="3213434"/>
            <a:ext cx="14858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Đi lại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2" name="Google Shape;175;p9">
            <a:extLst>
              <a:ext uri="{FF2B5EF4-FFF2-40B4-BE49-F238E27FC236}">
                <a16:creationId xmlns:a16="http://schemas.microsoft.com/office/drawing/2014/main" id="{0FDB260C-1E8E-D222-6895-674B915EA518}"/>
              </a:ext>
            </a:extLst>
          </p:cNvPr>
          <p:cNvSpPr/>
          <p:nvPr/>
        </p:nvSpPr>
        <p:spPr>
          <a:xfrm>
            <a:off x="8918994" y="3209805"/>
            <a:ext cx="9906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Ngủ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3" name="Google Shape;176;p9">
            <a:extLst>
              <a:ext uri="{FF2B5EF4-FFF2-40B4-BE49-F238E27FC236}">
                <a16:creationId xmlns:a16="http://schemas.microsoft.com/office/drawing/2014/main" id="{4781E1D0-167B-FAF6-A019-365613A7360D}"/>
              </a:ext>
            </a:extLst>
          </p:cNvPr>
          <p:cNvSpPr/>
          <p:nvPr/>
        </p:nvSpPr>
        <p:spPr>
          <a:xfrm>
            <a:off x="10073485" y="3206176"/>
            <a:ext cx="1485900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Rình mồi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4" name="Google Shape;177;p9">
            <a:extLst>
              <a:ext uri="{FF2B5EF4-FFF2-40B4-BE49-F238E27FC236}">
                <a16:creationId xmlns:a16="http://schemas.microsoft.com/office/drawing/2014/main" id="{A0778796-EF55-D1A9-6E58-9B8AE27288CC}"/>
              </a:ext>
            </a:extLst>
          </p:cNvPr>
          <p:cNvSpPr/>
          <p:nvPr/>
        </p:nvSpPr>
        <p:spPr>
          <a:xfrm>
            <a:off x="4940298" y="6089353"/>
            <a:ext cx="2032000" cy="6350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Ích lợi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5" name="Google Shape;178;p9">
            <a:extLst>
              <a:ext uri="{FF2B5EF4-FFF2-40B4-BE49-F238E27FC236}">
                <a16:creationId xmlns:a16="http://schemas.microsoft.com/office/drawing/2014/main" id="{45E70EFB-36BE-DB65-9791-7EFDCD5233E5}"/>
              </a:ext>
            </a:extLst>
          </p:cNvPr>
          <p:cNvSpPr/>
          <p:nvPr/>
        </p:nvSpPr>
        <p:spPr>
          <a:xfrm>
            <a:off x="1746960" y="5203886"/>
            <a:ext cx="1752597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Bắt chuột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66" name="Google Shape;179;p9">
            <a:extLst>
              <a:ext uri="{FF2B5EF4-FFF2-40B4-BE49-F238E27FC236}">
                <a16:creationId xmlns:a16="http://schemas.microsoft.com/office/drawing/2014/main" id="{98D6331D-CFB8-40EE-1D19-2B8AA0074D41}"/>
              </a:ext>
            </a:extLst>
          </p:cNvPr>
          <p:cNvSpPr/>
          <p:nvPr/>
        </p:nvSpPr>
        <p:spPr>
          <a:xfrm>
            <a:off x="8154653" y="5203886"/>
            <a:ext cx="318648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Làm bạn trong nhà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cxnSp>
        <p:nvCxnSpPr>
          <p:cNvPr id="67" name="Google Shape;180;p9">
            <a:extLst>
              <a:ext uri="{FF2B5EF4-FFF2-40B4-BE49-F238E27FC236}">
                <a16:creationId xmlns:a16="http://schemas.microsoft.com/office/drawing/2014/main" id="{66B410FB-FBE7-7BBA-6EFA-02BDC0CD4D75}"/>
              </a:ext>
            </a:extLst>
          </p:cNvPr>
          <p:cNvCxnSpPr>
            <a:stCxn id="55" idx="2"/>
            <a:endCxn id="56" idx="0"/>
          </p:cNvCxnSpPr>
          <p:nvPr/>
        </p:nvCxnSpPr>
        <p:spPr>
          <a:xfrm flipH="1">
            <a:off x="1058893" y="2857737"/>
            <a:ext cx="1649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" name="Google Shape;181;p9">
            <a:extLst>
              <a:ext uri="{FF2B5EF4-FFF2-40B4-BE49-F238E27FC236}">
                <a16:creationId xmlns:a16="http://schemas.microsoft.com/office/drawing/2014/main" id="{2AAB25E0-FD82-315B-10FB-6194B9F3B061}"/>
              </a:ext>
            </a:extLst>
          </p:cNvPr>
          <p:cNvCxnSpPr>
            <a:stCxn id="55" idx="2"/>
            <a:endCxn id="57" idx="0"/>
          </p:cNvCxnSpPr>
          <p:nvPr/>
        </p:nvCxnSpPr>
        <p:spPr>
          <a:xfrm flipH="1">
            <a:off x="2187893" y="2857737"/>
            <a:ext cx="5208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9" name="Google Shape;182;p9">
            <a:extLst>
              <a:ext uri="{FF2B5EF4-FFF2-40B4-BE49-F238E27FC236}">
                <a16:creationId xmlns:a16="http://schemas.microsoft.com/office/drawing/2014/main" id="{12C823FE-2126-1F98-87BE-DAF3D80A2E40}"/>
              </a:ext>
            </a:extLst>
          </p:cNvPr>
          <p:cNvCxnSpPr>
            <a:stCxn id="55" idx="2"/>
            <a:endCxn id="58" idx="0"/>
          </p:cNvCxnSpPr>
          <p:nvPr/>
        </p:nvCxnSpPr>
        <p:spPr>
          <a:xfrm>
            <a:off x="2708693" y="2857737"/>
            <a:ext cx="6084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" name="Google Shape;183;p9">
            <a:extLst>
              <a:ext uri="{FF2B5EF4-FFF2-40B4-BE49-F238E27FC236}">
                <a16:creationId xmlns:a16="http://schemas.microsoft.com/office/drawing/2014/main" id="{FAD0BF60-19CF-F231-BDC8-07DD79917E2A}"/>
              </a:ext>
            </a:extLst>
          </p:cNvPr>
          <p:cNvCxnSpPr>
            <a:stCxn id="55" idx="2"/>
            <a:endCxn id="59" idx="0"/>
          </p:cNvCxnSpPr>
          <p:nvPr/>
        </p:nvCxnSpPr>
        <p:spPr>
          <a:xfrm>
            <a:off x="2708693" y="2857737"/>
            <a:ext cx="17374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" name="Google Shape;184;p9">
            <a:extLst>
              <a:ext uri="{FF2B5EF4-FFF2-40B4-BE49-F238E27FC236}">
                <a16:creationId xmlns:a16="http://schemas.microsoft.com/office/drawing/2014/main" id="{8A494066-8D66-3F74-957A-2F91FA708FFF}"/>
              </a:ext>
            </a:extLst>
          </p:cNvPr>
          <p:cNvCxnSpPr>
            <a:stCxn id="60" idx="2"/>
            <a:endCxn id="61" idx="0"/>
          </p:cNvCxnSpPr>
          <p:nvPr/>
        </p:nvCxnSpPr>
        <p:spPr>
          <a:xfrm flipH="1">
            <a:off x="8012094" y="2861366"/>
            <a:ext cx="1402200" cy="3520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2" name="Google Shape;185;p9">
            <a:extLst>
              <a:ext uri="{FF2B5EF4-FFF2-40B4-BE49-F238E27FC236}">
                <a16:creationId xmlns:a16="http://schemas.microsoft.com/office/drawing/2014/main" id="{7AF0A67E-230A-8D1A-4D29-7CD28E113417}"/>
              </a:ext>
            </a:extLst>
          </p:cNvPr>
          <p:cNvCxnSpPr>
            <a:stCxn id="60" idx="2"/>
            <a:endCxn id="62" idx="0"/>
          </p:cNvCxnSpPr>
          <p:nvPr/>
        </p:nvCxnSpPr>
        <p:spPr>
          <a:xfrm>
            <a:off x="9414294" y="2861366"/>
            <a:ext cx="0" cy="3484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3" name="Google Shape;186;p9">
            <a:extLst>
              <a:ext uri="{FF2B5EF4-FFF2-40B4-BE49-F238E27FC236}">
                <a16:creationId xmlns:a16="http://schemas.microsoft.com/office/drawing/2014/main" id="{0E8BAE91-ED21-7DFF-4069-298B2D335FA6}"/>
              </a:ext>
            </a:extLst>
          </p:cNvPr>
          <p:cNvCxnSpPr>
            <a:stCxn id="60" idx="2"/>
            <a:endCxn id="63" idx="0"/>
          </p:cNvCxnSpPr>
          <p:nvPr/>
        </p:nvCxnSpPr>
        <p:spPr>
          <a:xfrm>
            <a:off x="9414294" y="2861366"/>
            <a:ext cx="1402200" cy="3448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" name="Google Shape;187;p9">
            <a:extLst>
              <a:ext uri="{FF2B5EF4-FFF2-40B4-BE49-F238E27FC236}">
                <a16:creationId xmlns:a16="http://schemas.microsoft.com/office/drawing/2014/main" id="{69370D2E-5475-6228-725F-3E2887788DB8}"/>
              </a:ext>
            </a:extLst>
          </p:cNvPr>
          <p:cNvCxnSpPr>
            <a:stCxn id="64" idx="3"/>
            <a:endCxn id="66" idx="2"/>
          </p:cNvCxnSpPr>
          <p:nvPr/>
        </p:nvCxnSpPr>
        <p:spPr>
          <a:xfrm flipV="1">
            <a:off x="6972298" y="5838886"/>
            <a:ext cx="2775600" cy="567967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5" name="Google Shape;188;p9">
            <a:extLst>
              <a:ext uri="{FF2B5EF4-FFF2-40B4-BE49-F238E27FC236}">
                <a16:creationId xmlns:a16="http://schemas.microsoft.com/office/drawing/2014/main" id="{9A46BABC-1C3E-9A0B-1BED-9FEC44CE3C37}"/>
              </a:ext>
            </a:extLst>
          </p:cNvPr>
          <p:cNvCxnSpPr>
            <a:cxnSpLocks/>
            <a:stCxn id="64" idx="1"/>
            <a:endCxn id="65" idx="2"/>
          </p:cNvCxnSpPr>
          <p:nvPr/>
        </p:nvCxnSpPr>
        <p:spPr>
          <a:xfrm flipH="1" flipV="1">
            <a:off x="2623259" y="5838886"/>
            <a:ext cx="2317039" cy="567967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6" name="Google Shape;165;p9">
            <a:extLst>
              <a:ext uri="{FF2B5EF4-FFF2-40B4-BE49-F238E27FC236}">
                <a16:creationId xmlns:a16="http://schemas.microsoft.com/office/drawing/2014/main" id="{55196906-4CAD-72E9-68C2-BD7AEBAAE639}"/>
              </a:ext>
            </a:extLst>
          </p:cNvPr>
          <p:cNvSpPr/>
          <p:nvPr/>
        </p:nvSpPr>
        <p:spPr>
          <a:xfrm>
            <a:off x="1202836" y="4058892"/>
            <a:ext cx="990599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Mình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77" name="Google Shape;167;p9">
            <a:extLst>
              <a:ext uri="{FF2B5EF4-FFF2-40B4-BE49-F238E27FC236}">
                <a16:creationId xmlns:a16="http://schemas.microsoft.com/office/drawing/2014/main" id="{F41A748E-92B5-44B6-4F71-C1E91B1561CC}"/>
              </a:ext>
            </a:extLst>
          </p:cNvPr>
          <p:cNvSpPr/>
          <p:nvPr/>
        </p:nvSpPr>
        <p:spPr>
          <a:xfrm>
            <a:off x="2448343" y="4067770"/>
            <a:ext cx="1396092" cy="635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85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Lông</a:t>
            </a:r>
            <a:endParaRPr kumimoji="0" sz="62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78" name="Google Shape;189;p9">
            <a:extLst>
              <a:ext uri="{FF2B5EF4-FFF2-40B4-BE49-F238E27FC236}">
                <a16:creationId xmlns:a16="http://schemas.microsoft.com/office/drawing/2014/main" id="{D9C19511-77F9-ABBC-1D05-4C74DE0F02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2870" y="3288767"/>
            <a:ext cx="3014447" cy="2606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9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6">
            <a:extLst>
              <a:ext uri="{FF2B5EF4-FFF2-40B4-BE49-F238E27FC236}">
                <a16:creationId xmlns:a16="http://schemas.microsoft.com/office/drawing/2014/main" id="{9E9ECE01-7932-E592-015B-74652DC3A4A4}"/>
              </a:ext>
            </a:extLst>
          </p:cNvPr>
          <p:cNvSpPr txBox="1"/>
          <p:nvPr/>
        </p:nvSpPr>
        <p:spPr>
          <a:xfrm>
            <a:off x="2728686" y="1657625"/>
            <a:ext cx="6734628" cy="707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/>
                <a:cs typeface="Arial"/>
                <a:sym typeface="Arial"/>
              </a:rPr>
              <a:t>2. HOÀN THIỆN Ý</a:t>
            </a:r>
          </a:p>
        </p:txBody>
      </p:sp>
      <p:sp>
        <p:nvSpPr>
          <p:cNvPr id="3" name="Google Shape;120;p6">
            <a:extLst>
              <a:ext uri="{FF2B5EF4-FFF2-40B4-BE49-F238E27FC236}">
                <a16:creationId xmlns:a16="http://schemas.microsoft.com/office/drawing/2014/main" id="{1DBC811B-2B98-3C5B-2929-8B4845290ABA}"/>
              </a:ext>
            </a:extLst>
          </p:cNvPr>
          <p:cNvSpPr/>
          <p:nvPr/>
        </p:nvSpPr>
        <p:spPr>
          <a:xfrm>
            <a:off x="1138960" y="2590799"/>
            <a:ext cx="9915671" cy="3581327"/>
          </a:xfrm>
          <a:custGeom>
            <a:avLst/>
            <a:gdLst/>
            <a:ahLst/>
            <a:cxnLst/>
            <a:rect l="l" t="t" r="r" b="b"/>
            <a:pathLst>
              <a:path w="5202077" h="2878263" extrusionOk="0">
                <a:moveTo>
                  <a:pt x="52052" y="0"/>
                </a:moveTo>
                <a:lnTo>
                  <a:pt x="5150025" y="0"/>
                </a:lnTo>
                <a:cubicBezTo>
                  <a:pt x="5163830" y="0"/>
                  <a:pt x="5177069" y="5484"/>
                  <a:pt x="5186831" y="15246"/>
                </a:cubicBezTo>
                <a:cubicBezTo>
                  <a:pt x="5196592" y="25007"/>
                  <a:pt x="5202077" y="38247"/>
                  <a:pt x="5202077" y="52052"/>
                </a:cubicBezTo>
                <a:lnTo>
                  <a:pt x="5202077" y="2826212"/>
                </a:lnTo>
                <a:cubicBezTo>
                  <a:pt x="5202077" y="2854959"/>
                  <a:pt x="5178772" y="2878263"/>
                  <a:pt x="5150025" y="2878263"/>
                </a:cubicBezTo>
                <a:lnTo>
                  <a:pt x="52052" y="2878263"/>
                </a:lnTo>
                <a:cubicBezTo>
                  <a:pt x="38247" y="2878263"/>
                  <a:pt x="25007" y="2872779"/>
                  <a:pt x="15246" y="2863018"/>
                </a:cubicBezTo>
                <a:cubicBezTo>
                  <a:pt x="5484" y="2853256"/>
                  <a:pt x="0" y="2840017"/>
                  <a:pt x="0" y="2826212"/>
                </a:cubicBezTo>
                <a:lnTo>
                  <a:pt x="0" y="52052"/>
                </a:lnTo>
                <a:cubicBezTo>
                  <a:pt x="0" y="23304"/>
                  <a:pt x="23304" y="0"/>
                  <a:pt x="5205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500" kern="0">
              <a:solidFill>
                <a:srgbClr val="000000"/>
              </a:solidFill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4" name="Google Shape;121;p6">
            <a:extLst>
              <a:ext uri="{FF2B5EF4-FFF2-40B4-BE49-F238E27FC236}">
                <a16:creationId xmlns:a16="http://schemas.microsoft.com/office/drawing/2014/main" id="{E2B90347-3E27-127D-0C44-224F7F92D267}"/>
              </a:ext>
            </a:extLst>
          </p:cNvPr>
          <p:cNvSpPr/>
          <p:nvPr/>
        </p:nvSpPr>
        <p:spPr>
          <a:xfrm rot="6283282">
            <a:off x="-1273556" y="2386235"/>
            <a:ext cx="3260358" cy="3187000"/>
          </a:xfrm>
          <a:custGeom>
            <a:avLst/>
            <a:gdLst/>
            <a:ahLst/>
            <a:cxnLst/>
            <a:rect l="l" t="t" r="r" b="b"/>
            <a:pathLst>
              <a:path w="4890537" h="4780500" extrusionOk="0">
                <a:moveTo>
                  <a:pt x="0" y="0"/>
                </a:moveTo>
                <a:lnTo>
                  <a:pt x="4890536" y="0"/>
                </a:lnTo>
                <a:lnTo>
                  <a:pt x="4890536" y="4780499"/>
                </a:lnTo>
                <a:lnTo>
                  <a:pt x="0" y="4780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22;p6">
            <a:extLst>
              <a:ext uri="{FF2B5EF4-FFF2-40B4-BE49-F238E27FC236}">
                <a16:creationId xmlns:a16="http://schemas.microsoft.com/office/drawing/2014/main" id="{5F583AAA-A99A-C21E-F2C1-DEAB601A95D8}"/>
              </a:ext>
            </a:extLst>
          </p:cNvPr>
          <p:cNvSpPr txBox="1"/>
          <p:nvPr/>
        </p:nvSpPr>
        <p:spPr>
          <a:xfrm>
            <a:off x="2728686" y="3519701"/>
            <a:ext cx="6445794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Dựa vào kết quả của Bài 12, hãy tìm ý và lập dàn ý cho bài văn tả một con vật mà em thích.</a:t>
            </a:r>
          </a:p>
        </p:txBody>
      </p:sp>
      <p:sp>
        <p:nvSpPr>
          <p:cNvPr id="6" name="Google Shape;123;p6">
            <a:extLst>
              <a:ext uri="{FF2B5EF4-FFF2-40B4-BE49-F238E27FC236}">
                <a16:creationId xmlns:a16="http://schemas.microsoft.com/office/drawing/2014/main" id="{FA838E56-C796-371E-E813-BC6756439F97}"/>
              </a:ext>
            </a:extLst>
          </p:cNvPr>
          <p:cNvSpPr/>
          <p:nvPr/>
        </p:nvSpPr>
        <p:spPr>
          <a:xfrm>
            <a:off x="9449594" y="3784600"/>
            <a:ext cx="2385784" cy="2822824"/>
          </a:xfrm>
          <a:custGeom>
            <a:avLst/>
            <a:gdLst/>
            <a:ahLst/>
            <a:cxnLst/>
            <a:rect l="l" t="t" r="r" b="b"/>
            <a:pathLst>
              <a:path w="6224812" h="7365104" extrusionOk="0">
                <a:moveTo>
                  <a:pt x="0" y="0"/>
                </a:moveTo>
                <a:lnTo>
                  <a:pt x="6224813" y="0"/>
                </a:lnTo>
                <a:lnTo>
                  <a:pt x="6224813" y="7365104"/>
                </a:lnTo>
                <a:lnTo>
                  <a:pt x="0" y="7365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644</Words>
  <Application>Microsoft Office PowerPoint</Application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 Light</vt:lpstr>
      <vt:lpstr>UTM Avo</vt:lpstr>
      <vt:lpstr>Calibri</vt:lpstr>
      <vt:lpstr>Arial</vt:lpstr>
      <vt:lpstr>Office Theme</vt:lpstr>
      <vt:lpstr>2_Office Theme</vt:lpstr>
      <vt:lpstr>1_Office Theme</vt:lpstr>
      <vt:lpstr>Tuần 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OnePercent</cp:lastModifiedBy>
  <cp:revision>25</cp:revision>
  <dcterms:created xsi:type="dcterms:W3CDTF">2023-10-19T01:39:18Z</dcterms:created>
  <dcterms:modified xsi:type="dcterms:W3CDTF">2024-01-08T07:52:19Z</dcterms:modified>
</cp:coreProperties>
</file>