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10"/>
  </p:notesMasterIdLst>
  <p:sldIdLst>
    <p:sldId id="281" r:id="rId4"/>
    <p:sldId id="525" r:id="rId5"/>
    <p:sldId id="526" r:id="rId6"/>
    <p:sldId id="527" r:id="rId7"/>
    <p:sldId id="528" r:id="rId8"/>
    <p:sldId id="530" r:id="rId9"/>
    <p:sldId id="529" r:id="rId11"/>
    <p:sldId id="531" r:id="rId12"/>
    <p:sldId id="532" r:id="rId13"/>
    <p:sldId id="535" r:id="rId14"/>
    <p:sldId id="536" r:id="rId15"/>
    <p:sldId id="537" r:id="rId16"/>
    <p:sldId id="534" r:id="rId17"/>
    <p:sldId id="533" r:id="rId18"/>
  </p:sldIdLst>
  <p:sldSz cx="12192000" cy="6858000"/>
  <p:notesSz cx="6858000" cy="9144000"/>
  <p:embeddedFontLst>
    <p:embeddedFont>
      <p:font typeface="Calibri" panose="020F0502020204030204"/>
      <p:regular r:id="rId22"/>
      <p:bold r:id="rId23"/>
      <p:italic r:id="rId24"/>
      <p:boldItalic r:id="rId25"/>
    </p:embeddedFont>
    <p:embeddedFont>
      <p:font typeface="Calibri Light" panose="020F030202020403020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 snapToGrid="0">
      <p:cViewPr>
        <p:scale>
          <a:sx n="118" d="100"/>
          <a:sy n="118" d="100"/>
        </p:scale>
        <p:origin x="-15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 âm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98501" y="225691"/>
            <a:ext cx="44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HD HS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chậm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tấu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thanh</a:t>
            </a:r>
            <a:r>
              <a:rPr lang="en-US" sz="2400" dirty="0" smtClean="0"/>
              <a:t> </a:t>
            </a:r>
            <a:r>
              <a:rPr lang="en-US" sz="2400" dirty="0" err="1" smtClean="0"/>
              <a:t>phách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tấu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210614"/>
            <a:ext cx="7521262" cy="4095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1924" y="6167765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37888" y="5491111"/>
            <a:ext cx="44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Ứng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2888"/>
            <a:ext cx="11487149" cy="258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14" y="2666318"/>
            <a:ext cx="453545" cy="359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2676181"/>
            <a:ext cx="453545" cy="35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2" y="2676181"/>
            <a:ext cx="453545" cy="35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4" y="2669034"/>
            <a:ext cx="453545" cy="359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03" y="2698629"/>
            <a:ext cx="453545" cy="35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05" y="2647262"/>
            <a:ext cx="453545" cy="359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39" y="2698629"/>
            <a:ext cx="453545" cy="35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28" y="2721421"/>
            <a:ext cx="453545" cy="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3357560"/>
            <a:ext cx="539497" cy="405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13" y="3398894"/>
            <a:ext cx="539497" cy="405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7" y="3379274"/>
            <a:ext cx="539497" cy="405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1" y="3336980"/>
            <a:ext cx="539497" cy="405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8" y="3379273"/>
            <a:ext cx="539497" cy="405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00" y="3448044"/>
            <a:ext cx="539497" cy="405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21" y="3448044"/>
            <a:ext cx="539497" cy="405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87" y="3349169"/>
            <a:ext cx="539497" cy="405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900" y="5629610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HĐ: THỰC HÀNH-LUYỆN TẬP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6" name="E VAN NHO TRG X B'truog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081" y="3650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457200"/>
            <a:ext cx="171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TỔ 1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7762" y="457199"/>
            <a:ext cx="171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TỔ 2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4" y="2452687"/>
            <a:ext cx="5243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gõ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theo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âm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tiết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tấu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bằng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thanh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phách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789" y="2347912"/>
            <a:ext cx="5243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gõ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theo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âm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tiết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tấu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bằng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trống</a:t>
            </a:r>
            <a:r>
              <a:rPr lang="en-US" sz="3600" b="1" dirty="0" smtClean="0">
                <a:solidFill>
                  <a:schemeClr val="bg1"/>
                </a:solidFill>
              </a:rPr>
              <a:t> con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0093" y="44800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390" y="530058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-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Củng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cố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dặn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dò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84429" y="372416"/>
            <a:ext cx="573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bức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sau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em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tưởng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tác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500063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1. KHỞI ĐỘNG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256796"/>
            <a:ext cx="106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Em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vẫn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nhớ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trường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khởi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giọng</a:t>
            </a:r>
            <a:r>
              <a:rPr lang="en-US" sz="2800" dirty="0" smtClean="0">
                <a:solidFill>
                  <a:srgbClr val="FF0000"/>
                </a:solidFill>
              </a:rPr>
              <a:t> (KTBC)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6"/>
            <a:ext cx="12192000" cy="578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5099" y="0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TIẾT 26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9329" y="646331"/>
            <a:ext cx="6001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6600FF"/>
                </a:solidFill>
              </a:rPr>
              <a:t>Em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vẫn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nhớ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trường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2781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 smtClean="0">
                <a:solidFill>
                  <a:srgbClr val="FF0000"/>
                </a:solidFill>
              </a:rPr>
              <a:t>MÁI TRƯỜNG MẾN YÊU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solidFill>
                  <a:srgbClr val="000066"/>
                </a:solidFill>
              </a:rPr>
              <a:t>CHỦ ĐỀ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2670" y="1357641"/>
            <a:ext cx="876425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tấu: Hòa tấu 2 nhạc cụ gõ đệm cho bài hát</a:t>
            </a:r>
            <a:endParaRPr lang="en-US" sz="28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5444" y="96443"/>
            <a:ext cx="618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NỘI DUNG 1 </a:t>
            </a:r>
            <a:r>
              <a:rPr lang="en-US" sz="2800" b="1" dirty="0" err="1" smtClean="0">
                <a:solidFill>
                  <a:srgbClr val="FF0000"/>
                </a:solidFill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6600FF"/>
                </a:solidFill>
              </a:rPr>
              <a:t>Em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vẫn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nhớ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trường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982" y="3905317"/>
            <a:ext cx="6358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 smtClean="0">
                <a:solidFill>
                  <a:srgbClr val="6600FF"/>
                </a:solidFill>
              </a:rPr>
              <a:t>Hát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nhẩm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theo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giai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điệu</a:t>
            </a:r>
            <a:r>
              <a:rPr lang="en-US" sz="4800" i="1" dirty="0" smtClean="0">
                <a:solidFill>
                  <a:srgbClr val="6600FF"/>
                </a:solidFill>
              </a:rPr>
              <a:t> 1 </a:t>
            </a:r>
            <a:r>
              <a:rPr lang="en-US" sz="4800" i="1" dirty="0" err="1" smtClean="0">
                <a:solidFill>
                  <a:srgbClr val="6600FF"/>
                </a:solidFill>
              </a:rPr>
              <a:t>lần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sau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đó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hát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với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các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hình</a:t>
            </a:r>
            <a:r>
              <a:rPr lang="en-US" sz="4800" i="1" dirty="0" smtClean="0">
                <a:solidFill>
                  <a:srgbClr val="6600FF"/>
                </a:solidFill>
              </a:rPr>
              <a:t> </a:t>
            </a:r>
            <a:r>
              <a:rPr lang="en-US" sz="4800" i="1" dirty="0" err="1" smtClean="0">
                <a:solidFill>
                  <a:srgbClr val="6600FF"/>
                </a:solidFill>
              </a:rPr>
              <a:t>thưc</a:t>
            </a:r>
            <a:endParaRPr lang="en-US" sz="4800" i="1" dirty="0">
              <a:solidFill>
                <a:srgbClr val="66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3975"/>
            <a:ext cx="413733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HĐ: THỰC HÀNH-LUYỆN TẬP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đối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đáp-đồng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ca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NHÓM 1: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NHÓM 2: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NHÓM 1: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NHÓM 2: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6350" y="62613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00FF"/>
                </a:solidFill>
              </a:rPr>
              <a:t>CẢ LỚP:</a:t>
            </a:r>
            <a:endParaRPr lang="en-US" sz="3200" b="1" dirty="0">
              <a:solidFill>
                <a:srgbClr val="66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B0F0"/>
                </a:solidFill>
              </a:rPr>
              <a:t>Trường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Làng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em</a:t>
            </a:r>
            <a:r>
              <a:rPr lang="en-US" sz="3200" i="1" dirty="0" smtClean="0">
                <a:solidFill>
                  <a:srgbClr val="00B0F0"/>
                </a:solidFill>
              </a:rPr>
              <a:t>…</a:t>
            </a:r>
            <a:r>
              <a:rPr lang="en-US" sz="3200" i="1" dirty="0" err="1" smtClean="0">
                <a:solidFill>
                  <a:srgbClr val="00B0F0"/>
                </a:solidFill>
              </a:rPr>
              <a:t>yên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lành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Nhịp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cầu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tre</a:t>
            </a:r>
            <a:r>
              <a:rPr lang="en-US" sz="2800" i="1" dirty="0" smtClean="0">
                <a:solidFill>
                  <a:srgbClr val="FF0000"/>
                </a:solidFill>
              </a:rPr>
              <a:t>…</a:t>
            </a:r>
            <a:r>
              <a:rPr lang="en-US" sz="2800" i="1" dirty="0" err="1" smtClean="0">
                <a:solidFill>
                  <a:srgbClr val="FF0000"/>
                </a:solidFill>
              </a:rPr>
              <a:t>êm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đềm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B0F0"/>
                </a:solidFill>
              </a:rPr>
              <a:t>Tình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quê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hương</a:t>
            </a:r>
            <a:r>
              <a:rPr lang="en-US" sz="3200" i="1" dirty="0" smtClean="0">
                <a:solidFill>
                  <a:srgbClr val="00B0F0"/>
                </a:solidFill>
              </a:rPr>
              <a:t>…</a:t>
            </a:r>
            <a:r>
              <a:rPr lang="en-US" sz="3200" i="1" dirty="0" err="1" smtClean="0">
                <a:solidFill>
                  <a:srgbClr val="00B0F0"/>
                </a:solidFill>
              </a:rPr>
              <a:t>đến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r>
              <a:rPr lang="en-US" sz="3200" i="1" dirty="0" err="1" smtClean="0">
                <a:solidFill>
                  <a:srgbClr val="00B0F0"/>
                </a:solidFill>
              </a:rPr>
              <a:t>trường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Thầy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cô</a:t>
            </a:r>
            <a:r>
              <a:rPr lang="en-US" sz="2800" i="1" dirty="0" smtClean="0">
                <a:solidFill>
                  <a:srgbClr val="FF0000"/>
                </a:solidFill>
              </a:rPr>
              <a:t>…</a:t>
            </a:r>
            <a:r>
              <a:rPr lang="en-US" sz="2800" i="1" dirty="0" err="1" smtClean="0">
                <a:solidFill>
                  <a:srgbClr val="FF0000"/>
                </a:solidFill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gia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đình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8218" y="6261372"/>
            <a:ext cx="5613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6600FF"/>
                </a:solidFill>
              </a:rPr>
              <a:t>Tre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xanh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kia</a:t>
            </a:r>
            <a:r>
              <a:rPr lang="en-US" sz="3200" i="1" dirty="0" smtClean="0">
                <a:solidFill>
                  <a:srgbClr val="6600FF"/>
                </a:solidFill>
              </a:rPr>
              <a:t>…</a:t>
            </a:r>
            <a:r>
              <a:rPr lang="en-US" sz="3200" i="1" dirty="0" err="1" smtClean="0">
                <a:solidFill>
                  <a:srgbClr val="6600FF"/>
                </a:solidFill>
              </a:rPr>
              <a:t>nhớ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trường</a:t>
            </a:r>
            <a:r>
              <a:rPr lang="en-US" sz="3200" i="1" dirty="0" smtClean="0">
                <a:solidFill>
                  <a:srgbClr val="6600FF"/>
                </a:solidFill>
              </a:rPr>
              <a:t> </a:t>
            </a:r>
            <a:r>
              <a:rPr lang="en-US" sz="3200" i="1" dirty="0" err="1" smtClean="0">
                <a:solidFill>
                  <a:srgbClr val="6600FF"/>
                </a:solidFill>
              </a:rPr>
              <a:t>xưa</a:t>
            </a:r>
            <a:endParaRPr lang="en-US" sz="3200" i="1" dirty="0">
              <a:solidFill>
                <a:srgbClr val="6600FF"/>
              </a:solidFill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358" y="201933"/>
            <a:ext cx="497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gõ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đệm</a:t>
            </a:r>
            <a:r>
              <a:rPr lang="en-US" sz="4000" b="1" dirty="0" smtClean="0">
                <a:solidFill>
                  <a:srgbClr val="FF0000"/>
                </a:solidFill>
              </a:rPr>
              <a:t> 2 </a:t>
            </a:r>
            <a:r>
              <a:rPr lang="en-US" sz="4000" b="1" dirty="0" err="1" smtClean="0">
                <a:solidFill>
                  <a:srgbClr val="FF0000"/>
                </a:solidFill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sắc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1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351" y="3476179"/>
            <a:ext cx="4714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Gõ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theo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phách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cụ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Thanh</a:t>
            </a:r>
            <a:r>
              <a:rPr lang="en-US" sz="3200" b="1" i="1" dirty="0" smtClean="0">
                <a:solidFill>
                  <a:srgbClr val="000066"/>
                </a:solidFill>
              </a:rPr>
              <a:t> </a:t>
            </a:r>
            <a:r>
              <a:rPr lang="en-US" sz="3200" b="1" i="1" dirty="0" err="1" smtClean="0">
                <a:solidFill>
                  <a:srgbClr val="000066"/>
                </a:solidFill>
              </a:rPr>
              <a:t>phách</a:t>
            </a:r>
            <a:endParaRPr lang="en-US" sz="3200" b="1" i="1" dirty="0">
              <a:solidFill>
                <a:srgbClr val="000066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88105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2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2351" y="4881053"/>
            <a:ext cx="5072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66"/>
                </a:solidFill>
              </a:rPr>
              <a:t>Dãy</a:t>
            </a:r>
            <a:r>
              <a:rPr lang="en-US" sz="2800" b="1" dirty="0" smtClean="0">
                <a:solidFill>
                  <a:srgbClr val="000066"/>
                </a:solidFill>
              </a:rPr>
              <a:t> 1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đệm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thanh</a:t>
            </a:r>
            <a:r>
              <a:rPr lang="en-US" sz="2800" i="1" dirty="0" smtClean="0">
                <a:solidFill>
                  <a:srgbClr val="000066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en-US" sz="2800" b="1" dirty="0" err="1" smtClean="0">
                <a:solidFill>
                  <a:srgbClr val="000066"/>
                </a:solidFill>
              </a:rPr>
              <a:t>Dãy</a:t>
            </a:r>
            <a:r>
              <a:rPr lang="en-US" sz="2800" b="1" dirty="0" smtClean="0">
                <a:solidFill>
                  <a:srgbClr val="000066"/>
                </a:solidFill>
              </a:rPr>
              <a:t> 2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đêm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nhịp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000066"/>
                </a:solidFill>
              </a:rPr>
              <a:t>SongLoan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0470" y="201933"/>
            <a:ext cx="497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phụ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họa</a:t>
            </a:r>
            <a:endParaRPr lang="en-US" sz="4000" dirty="0">
              <a:solidFill>
                <a:srgbClr val="6600FF"/>
              </a:solidFill>
            </a:endParaRPr>
          </a:p>
        </p:txBody>
      </p:sp>
      <p:pic>
        <p:nvPicPr>
          <p:cNvPr id="6" name="VAN DOG E VAN NHO TRUOG X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2077" y="3457574"/>
            <a:ext cx="6987997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090" y="3808018"/>
            <a:ext cx="6373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HS </a:t>
            </a:r>
            <a:r>
              <a:rPr lang="en-US" sz="4000" b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nahcj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nội</a:t>
            </a:r>
            <a:r>
              <a:rPr lang="en-US" sz="4000" b="1" dirty="0" smtClean="0">
                <a:solidFill>
                  <a:srgbClr val="FF0000"/>
                </a:solidFill>
              </a:rPr>
              <a:t> dung </a:t>
            </a:r>
            <a:r>
              <a:rPr lang="en-US" sz="4000" b="1" dirty="0" err="1" smtClean="0"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thái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</a:rPr>
              <a:t>Mái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mến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</a:rPr>
              <a:t>”.</a:t>
            </a:r>
            <a:endParaRPr lang="en-US" sz="40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1162</Words>
  <Application>WPS Presentation</Application>
  <PresentationFormat>Custom</PresentationFormat>
  <Paragraphs>78</Paragraphs>
  <Slides>14</Slides>
  <Notes>6</Notes>
  <HiddenSlides>0</HiddenSlides>
  <MMClips>9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578</cp:revision>
  <dcterms:created xsi:type="dcterms:W3CDTF">2020-08-30T12:35:00Z</dcterms:created>
  <dcterms:modified xsi:type="dcterms:W3CDTF">2021-08-30T00:07:56Z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7ACA642CDFC64BDEA965EF653575B029</vt:lpwstr>
  </property>
  <property fmtid="{D5CDD505-2E9C-101B-9397-08002B2CF9AE}" pid="3" name="KSOProductBuildVer">
    <vt:lpwstr>1033-11.2.0.10265</vt:lpwstr>
  </property>
</Properties>
</file>