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67" r:id="rId4"/>
    <p:sldId id="266" r:id="rId5"/>
    <p:sldId id="261" r:id="rId6"/>
    <p:sldId id="268" r:id="rId7"/>
    <p:sldId id="258" r:id="rId8"/>
    <p:sldId id="269" r:id="rId9"/>
    <p:sldId id="263" r:id="rId10"/>
    <p:sldId id="270" r:id="rId11"/>
    <p:sldId id="259" r:id="rId12"/>
    <p:sldId id="271" r:id="rId13"/>
    <p:sldId id="260" r:id="rId14"/>
    <p:sldId id="272" r:id="rId15"/>
    <p:sldId id="273" r:id="rId16"/>
    <p:sldId id="274" r:id="rId17"/>
    <p:sldId id="275" r:id="rId18"/>
    <p:sldId id="276" r:id="rId19"/>
    <p:sldId id="265" r:id="rId20"/>
    <p:sldId id="262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7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56F03-9AFD-4500-B434-66C6017A9F81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85CD6-0DC8-4585-9E67-3BD23021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0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47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2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7.svg"/><Relationship Id="rId5" Type="http://schemas.openxmlformats.org/officeDocument/2006/relationships/image" Target="../media/image2.sv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4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11.sv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4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2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2.sv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8.png"/><Relationship Id="rId3" Type="http://schemas.openxmlformats.org/officeDocument/2006/relationships/image" Target="../media/image2.svg"/><Relationship Id="rId12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4.png"/><Relationship Id="rId5" Type="http://schemas.openxmlformats.org/officeDocument/2006/relationships/image" Target="../media/image4.svg"/><Relationship Id="rId10" Type="http://schemas.openxmlformats.org/officeDocument/2006/relationships/image" Target="../media/image11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sv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5.jp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5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637563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2188622" y="2365662"/>
            <a:ext cx="7968574" cy="5006371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70055"/>
                <a:gd name="adj2" fmla="val 28706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8817" y="2159554"/>
              <a:ext cx="5774900" cy="1041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TIẾP SỨC</a:t>
              </a:r>
              <a:endParaRPr lang="en-US" sz="115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4810" y="4297753"/>
            <a:ext cx="6647309" cy="5718970"/>
          </a:xfrm>
          <a:prstGeom prst="rect">
            <a:avLst/>
          </a:prstGeom>
        </p:spPr>
      </p:pic>
      <p:pic>
        <p:nvPicPr>
          <p:cNvPr id="3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4400" y="28652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227" y="-144021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03974" y="7737799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76443">
            <a:off x="-349481" y="-777122"/>
            <a:ext cx="1647292" cy="3100113"/>
          </a:xfrm>
          <a:custGeom>
            <a:avLst/>
            <a:gdLst/>
            <a:ahLst/>
            <a:cxnLst/>
            <a:rect l="l" t="t" r="r" b="b"/>
            <a:pathLst>
              <a:path w="1647292" h="3100113">
                <a:moveTo>
                  <a:pt x="0" y="0"/>
                </a:moveTo>
                <a:lnTo>
                  <a:pt x="1647293" y="0"/>
                </a:lnTo>
                <a:lnTo>
                  <a:pt x="1647293" y="3100113"/>
                </a:lnTo>
                <a:lnTo>
                  <a:pt x="0" y="3100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3974" y="-920654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9" y="0"/>
                </a:lnTo>
                <a:lnTo>
                  <a:pt x="4054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2979899" y="1638299"/>
            <a:ext cx="11560491" cy="680870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884960"/>
            <a:ext cx="3048000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11000"/>
            </a:schemeClr>
          </a:solidFill>
          <a:ln>
            <a:solidFill>
              <a:schemeClr val="bg1">
                <a:alpha val="6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u="sng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3054" y="5045764"/>
            <a:ext cx="106322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CÁC CHẤT DINH DƯỠNG CẦN THIẾT CHO CƠ THỂ</a:t>
            </a:r>
          </a:p>
          <a:p>
            <a:pPr algn="ctr"/>
            <a:r>
              <a:rPr lang="en-US" sz="5400" b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(Tiết 2)</a:t>
            </a:r>
            <a:endParaRPr lang="en-US" sz="5400" b="1">
              <a:ln w="13462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9601" y="1966702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/>
              <a:t>Thứ ….. ngày ….. tháng ….. năm 2023</a:t>
            </a:r>
            <a:endParaRPr lang="en-US" sz="4000" b="1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7792" y="4553222"/>
            <a:ext cx="3782730" cy="5385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0856" y="404873"/>
            <a:ext cx="2682472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1035449">
            <a:off x="1387483" y="3580011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016315" y="8526523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8" y="0"/>
                </a:lnTo>
                <a:lnTo>
                  <a:pt x="1067558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53" name="Group 52"/>
          <p:cNvGrpSpPr/>
          <p:nvPr/>
        </p:nvGrpSpPr>
        <p:grpSpPr>
          <a:xfrm>
            <a:off x="5871602" y="657571"/>
            <a:ext cx="9954994" cy="5809933"/>
            <a:chOff x="3896867" y="1562100"/>
            <a:chExt cx="9954994" cy="5809933"/>
          </a:xfrm>
        </p:grpSpPr>
        <p:sp>
          <p:nvSpPr>
            <p:cNvPr id="52" name="Cloud 51"/>
            <p:cNvSpPr/>
            <p:nvPr/>
          </p:nvSpPr>
          <p:spPr>
            <a:xfrm>
              <a:off x="3994652" y="1562100"/>
              <a:ext cx="9857209" cy="5809933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3896867" y="2499524"/>
              <a:ext cx="9662688" cy="40780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97"/>
                </a:lnSpc>
              </a:pPr>
              <a:r>
                <a:rPr lang="en-US" sz="11355" smtClean="0">
                  <a:solidFill>
                    <a:schemeClr val="accent6">
                      <a:lumMod val="75000"/>
                    </a:schemeClr>
                  </a:solidFill>
                  <a:latin typeface="UVN Banh Mi" pitchFamily="2" charset="0"/>
                </a:rPr>
                <a:t>HỘP QUÀ </a:t>
              </a:r>
            </a:p>
            <a:p>
              <a:pPr algn="ctr">
                <a:lnSpc>
                  <a:spcPts val="15897"/>
                </a:lnSpc>
              </a:pPr>
              <a:r>
                <a:rPr lang="en-US" sz="11355" smtClean="0">
                  <a:solidFill>
                    <a:schemeClr val="accent6">
                      <a:lumMod val="75000"/>
                    </a:schemeClr>
                  </a:solidFill>
                  <a:latin typeface="UVN Banh Mi" pitchFamily="2" charset="0"/>
                </a:rPr>
                <a:t>BÍ MẬT</a:t>
              </a:r>
              <a:endParaRPr lang="en-US" sz="11355">
                <a:solidFill>
                  <a:schemeClr val="accent6">
                    <a:lumMod val="75000"/>
                  </a:schemeClr>
                </a:solidFill>
                <a:latin typeface="UVN Banh Mi" pitchFamily="2" charset="0"/>
              </a:endParaRPr>
            </a:p>
          </p:txBody>
        </p:sp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8121" y="4264239"/>
            <a:ext cx="7230483" cy="5230821"/>
          </a:xfrm>
          <a:prstGeom prst="rect">
            <a:avLst/>
          </a:prstGeom>
        </p:spPr>
      </p:pic>
      <p:pic>
        <p:nvPicPr>
          <p:cNvPr id="6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26622" y="44845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1035449">
            <a:off x="1387483" y="3580011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016315" y="8526523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8" y="0"/>
                </a:lnTo>
                <a:lnTo>
                  <a:pt x="1067558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5612" t="4085" r="5118"/>
          <a:stretch/>
        </p:blipFill>
        <p:spPr>
          <a:xfrm>
            <a:off x="6096001" y="2599874"/>
            <a:ext cx="11430058" cy="66198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7748" y="572203"/>
            <a:ext cx="13772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latin typeface="Calibri" panose="020F0502020204030204" pitchFamily="34" charset="0"/>
                <a:cs typeface="Calibri" panose="020F0502020204030204" pitchFamily="34" charset="0"/>
              </a:rPr>
              <a:t>Tìm hiểu về vai trò của các nhóm chất dinh dưỡng đối với cơ thể</a:t>
            </a:r>
            <a:endParaRPr lang="en-US" sz="4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6452" y="738235"/>
            <a:ext cx="1359526" cy="123759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25330" y="2816277"/>
            <a:ext cx="3951470" cy="6817756"/>
            <a:chOff x="925330" y="2816277"/>
            <a:chExt cx="3951470" cy="6817756"/>
          </a:xfrm>
        </p:grpSpPr>
        <p:sp>
          <p:nvSpPr>
            <p:cNvPr id="12" name="Oval 11"/>
            <p:cNvSpPr/>
            <p:nvPr/>
          </p:nvSpPr>
          <p:spPr>
            <a:xfrm>
              <a:off x="925330" y="2816277"/>
              <a:ext cx="3951470" cy="298188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5330" y="5375928"/>
              <a:ext cx="3734487" cy="425810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7811" y="3407288"/>
              <a:ext cx="33489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  <a:endParaRPr lang="en-US" sz="480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8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673008">
            <a:off x="14601600" y="5713643"/>
            <a:ext cx="2197427" cy="862490"/>
          </a:xfrm>
          <a:custGeom>
            <a:avLst/>
            <a:gdLst/>
            <a:ahLst/>
            <a:cxnLst/>
            <a:rect l="l" t="t" r="r" b="b"/>
            <a:pathLst>
              <a:path w="2197427" h="862490">
                <a:moveTo>
                  <a:pt x="0" y="0"/>
                </a:moveTo>
                <a:lnTo>
                  <a:pt x="2197427" y="0"/>
                </a:lnTo>
                <a:lnTo>
                  <a:pt x="2197427" y="862490"/>
                </a:lnTo>
                <a:lnTo>
                  <a:pt x="0" y="862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61648" y="2927552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23344" y="7994705"/>
            <a:ext cx="5553937" cy="22922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7994" y="2340691"/>
            <a:ext cx="7565350" cy="36410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4479" y="2573180"/>
            <a:ext cx="5293729" cy="63903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81543" y="7124700"/>
            <a:ext cx="5553937" cy="31623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4085" y="5606205"/>
            <a:ext cx="5059280" cy="421724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877738" y="2666605"/>
            <a:ext cx="4495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Trò chơi:</a:t>
            </a:r>
          </a:p>
          <a:p>
            <a:r>
              <a:rPr lang="en-US" sz="8800" b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Hỏi - Đáp</a:t>
            </a:r>
            <a:endParaRPr lang="en-US" sz="8800" b="1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5200051"/>
            <a:ext cx="25483489" cy="83598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500637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96467" y="1716186"/>
              <a:ext cx="5774900" cy="151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LUYỆN TẬP, THỰC HÀNH</a:t>
              </a:r>
              <a:endParaRPr lang="en-US" sz="80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318" y="784659"/>
            <a:ext cx="4011516" cy="268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538" y="2733060"/>
            <a:ext cx="7009174" cy="704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9800" y="7848065"/>
            <a:ext cx="22733954" cy="516985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430708" y="-114095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24814" y="8575459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719" y="283290"/>
            <a:ext cx="2316681" cy="16094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1400" y="663866"/>
            <a:ext cx="13613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Xác định các chất dinh dưỡng và vai trò của các chất dinh dưỡng có trong thức ăn hàng ngày.</a:t>
            </a:r>
            <a:endParaRPr lang="en-US" sz="4800" b="1"/>
          </a:p>
        </p:txBody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369" y="4444763"/>
            <a:ext cx="4983680" cy="5217644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45866"/>
              </p:ext>
            </p:extLst>
          </p:nvPr>
        </p:nvGraphicFramePr>
        <p:xfrm>
          <a:off x="5003175" y="2933699"/>
          <a:ext cx="12192000" cy="397896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7865">
                  <a:extLst>
                    <a:ext uri="{9D8B030D-6E8A-4147-A177-3AD203B41FA5}">
                      <a16:colId xmlns:a16="http://schemas.microsoft.com/office/drawing/2014/main" val="3927767083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3044354053"/>
                    </a:ext>
                  </a:extLst>
                </a:gridCol>
                <a:gridCol w="4895935">
                  <a:extLst>
                    <a:ext uri="{9D8B030D-6E8A-4147-A177-3AD203B41FA5}">
                      <a16:colId xmlns:a16="http://schemas.microsoft.com/office/drawing/2014/main" val="2413198014"/>
                    </a:ext>
                  </a:extLst>
                </a:gridCol>
              </a:tblGrid>
              <a:tr h="1614358"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3600" baseline="0" smtClean="0">
                          <a:solidFill>
                            <a:schemeClr val="tx1"/>
                          </a:solidFill>
                        </a:rPr>
                        <a:t> thức ăn</a:t>
                      </a:r>
                      <a:endParaRPr lang="en-US" sz="3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smtClean="0">
                          <a:solidFill>
                            <a:schemeClr val="tx1"/>
                          </a:solidFill>
                        </a:rPr>
                        <a:t>Nhóm</a:t>
                      </a:r>
                      <a:r>
                        <a:rPr lang="en-US" sz="4000" baseline="0" smtClean="0">
                          <a:solidFill>
                            <a:schemeClr val="tx1"/>
                          </a:solidFill>
                        </a:rPr>
                        <a:t> chất dinh dưỡng có nhiều trong thức ăn</a:t>
                      </a:r>
                      <a:endParaRPr lang="en-US" sz="4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smtClean="0">
                          <a:solidFill>
                            <a:schemeClr val="tx1"/>
                          </a:solidFill>
                        </a:rPr>
                        <a:t>Vai trò</a:t>
                      </a:r>
                      <a:r>
                        <a:rPr lang="en-US" sz="3600" baseline="0" smtClean="0">
                          <a:solidFill>
                            <a:schemeClr val="tx1"/>
                          </a:solidFill>
                        </a:rPr>
                        <a:t> của các chất dinh dưỡng có trong thức ăn đối với cơ thể</a:t>
                      </a:r>
                      <a:endParaRPr lang="en-US" sz="3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94998"/>
                  </a:ext>
                </a:extLst>
              </a:tr>
              <a:tr h="1029361">
                <a:tc>
                  <a:txBody>
                    <a:bodyPr/>
                    <a:lstStyle/>
                    <a:p>
                      <a:r>
                        <a:rPr lang="en-US" sz="3600" smtClean="0"/>
                        <a:t>Cơm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smtClean="0"/>
                        <a:t>Chất</a:t>
                      </a:r>
                      <a:r>
                        <a:rPr lang="en-US" sz="3600" baseline="0" smtClean="0"/>
                        <a:t> bột đường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smtClean="0"/>
                        <a:t>Cung cấp</a:t>
                      </a:r>
                      <a:r>
                        <a:rPr lang="en-US" sz="3600" baseline="0" smtClean="0"/>
                        <a:t> năng lượng</a:t>
                      </a:r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141270"/>
                  </a:ext>
                </a:extLst>
              </a:tr>
              <a:tr h="1029361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…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…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…</a:t>
                      </a:r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735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44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81000" y="-545056"/>
            <a:ext cx="18821400" cy="10587625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1118164">
            <a:off x="13582719" y="5355499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7391400" y="1757909"/>
            <a:ext cx="7328573" cy="3568470"/>
            <a:chOff x="3872827" y="356650"/>
            <a:chExt cx="7328573" cy="3568470"/>
          </a:xfrm>
        </p:grpSpPr>
        <p:sp>
          <p:nvSpPr>
            <p:cNvPr id="6" name="Rounded Rectangle 5"/>
            <p:cNvSpPr/>
            <p:nvPr/>
          </p:nvSpPr>
          <p:spPr>
            <a:xfrm>
              <a:off x="3872827" y="356650"/>
              <a:ext cx="7328573" cy="356847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16130" y="1230597"/>
              <a:ext cx="64440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VẬN DỤNG</a:t>
              </a:r>
              <a:endParaRPr lang="en-US" sz="96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77045">
            <a:off x="1155597" y="3927391"/>
            <a:ext cx="6750586" cy="54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8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214" y="608845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49678" y="3522444"/>
            <a:ext cx="3086100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rot="1035449">
            <a:off x="8315869" y="8258620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6476999" y="1783724"/>
            <a:ext cx="9753601" cy="2826376"/>
            <a:chOff x="6476999" y="1783724"/>
            <a:chExt cx="9753601" cy="2826376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6476999" y="1783724"/>
              <a:ext cx="9753601" cy="2826376"/>
            </a:xfrm>
            <a:prstGeom prst="wedgeRoundRectCallout">
              <a:avLst>
                <a:gd name="adj1" fmla="val -61052"/>
                <a:gd name="adj2" fmla="val 469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16274" y="2326856"/>
              <a:ext cx="88971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>
                  <a:ea typeface="Calibri" panose="020F0502020204030204" pitchFamily="34" charset="0"/>
                </a:rPr>
                <a:t>Qua bài học này, em đã khám phá được những điều gì?</a:t>
              </a:r>
              <a:endParaRPr lang="en-US" sz="4800" b="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99088" y="5938064"/>
            <a:ext cx="10093512" cy="2867938"/>
            <a:chOff x="6899088" y="5938064"/>
            <a:chExt cx="10093512" cy="2867938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6899088" y="5938064"/>
              <a:ext cx="10093512" cy="2867938"/>
            </a:xfrm>
            <a:prstGeom prst="wedgeRoundRectCallout">
              <a:avLst>
                <a:gd name="adj1" fmla="val -61872"/>
                <a:gd name="adj2" fmla="val -43185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7360" y="6217871"/>
              <a:ext cx="92842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800" b="1">
                  <a:ea typeface="Calibri" panose="020F0502020204030204" pitchFamily="34" charset="0"/>
                </a:rPr>
                <a:t>Em hãy </a:t>
              </a:r>
              <a:r>
                <a:rPr lang="en-US" sz="4800" b="1" smtClean="0">
                  <a:ea typeface="Calibri" panose="020F0502020204030204" pitchFamily="34" charset="0"/>
                </a:rPr>
                <a:t>nêu </a:t>
              </a:r>
              <a:r>
                <a:rPr lang="vi-VN" sz="4800" b="1" smtClean="0">
                  <a:ea typeface="Calibri" panose="020F0502020204030204" pitchFamily="34" charset="0"/>
                </a:rPr>
                <a:t>vai </a:t>
              </a:r>
              <a:r>
                <a:rPr lang="vi-VN" sz="4800" b="1">
                  <a:ea typeface="Calibri" panose="020F0502020204030204" pitchFamily="34" charset="0"/>
                </a:rPr>
                <a:t>trò của các nhóm chất dinh dưỡng đối với cơ thể?</a:t>
              </a:r>
              <a:endParaRPr lang="en-US" sz="4800" b="1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333" y="2566828"/>
            <a:ext cx="3388365" cy="67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8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214" y="608845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49678" y="3522444"/>
            <a:ext cx="3086100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rot="1035449">
            <a:off x="8315869" y="8258620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/>
          <p:cNvGrpSpPr/>
          <p:nvPr/>
        </p:nvGrpSpPr>
        <p:grpSpPr>
          <a:xfrm>
            <a:off x="6444744" y="1442465"/>
            <a:ext cx="9753601" cy="3928144"/>
            <a:chOff x="6476999" y="1783724"/>
            <a:chExt cx="9753601" cy="3928144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6476999" y="1783724"/>
              <a:ext cx="9753601" cy="3378140"/>
            </a:xfrm>
            <a:prstGeom prst="wedgeRoundRectCallout">
              <a:avLst>
                <a:gd name="adj1" fmla="val -61052"/>
                <a:gd name="adj2" fmla="val 469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01094" y="1926216"/>
              <a:ext cx="889713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ea typeface="Calibri" panose="020F0502020204030204" pitchFamily="34" charset="0"/>
                </a:rPr>
                <a:t>Nhóm các chất dinh dưỡng cần thiết cho cơ thể là: chất bột đường, chất đạm, chất </a:t>
              </a:r>
              <a:r>
                <a:rPr lang="en-US" sz="4800" b="1" smtClean="0">
                  <a:ea typeface="Calibri" panose="020F0502020204030204" pitchFamily="34" charset="0"/>
                </a:rPr>
                <a:t>béo, </a:t>
              </a:r>
              <a:r>
                <a:rPr lang="en-US" sz="4800" b="1">
                  <a:ea typeface="Calibri" panose="020F0502020204030204" pitchFamily="34" charset="0"/>
                </a:rPr>
                <a:t>chất </a:t>
              </a:r>
              <a:r>
                <a:rPr lang="en-US" sz="4800" b="1" smtClean="0">
                  <a:ea typeface="Calibri" panose="020F0502020204030204" pitchFamily="34" charset="0"/>
                </a:rPr>
                <a:t>khoáng và vi-ta-min.</a:t>
              </a:r>
            </a:p>
            <a:p>
              <a:endParaRPr lang="en-US" sz="4800" b="1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2333" y="2566828"/>
            <a:ext cx="3388365" cy="674247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662700" y="5584215"/>
            <a:ext cx="9753601" cy="3928144"/>
            <a:chOff x="6476999" y="1783724"/>
            <a:chExt cx="9753601" cy="3928144"/>
          </a:xfrm>
        </p:grpSpPr>
        <p:sp>
          <p:nvSpPr>
            <p:cNvPr id="21" name="Rounded Rectangular Callout 20"/>
            <p:cNvSpPr/>
            <p:nvPr/>
          </p:nvSpPr>
          <p:spPr>
            <a:xfrm>
              <a:off x="6476999" y="1783724"/>
              <a:ext cx="9753601" cy="3378140"/>
            </a:xfrm>
            <a:prstGeom prst="wedgeRoundRectCallout">
              <a:avLst>
                <a:gd name="adj1" fmla="val -63507"/>
                <a:gd name="adj2" fmla="val -554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01094" y="1926216"/>
              <a:ext cx="889713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ea typeface="Calibri" panose="020F0502020204030204" pitchFamily="34" charset="0"/>
                </a:rPr>
                <a:t>C</a:t>
              </a:r>
              <a:r>
                <a:rPr lang="en-US" sz="4800" b="1" smtClean="0">
                  <a:ea typeface="Calibri" panose="020F0502020204030204" pitchFamily="34" charset="0"/>
                </a:rPr>
                <a:t>ác </a:t>
              </a:r>
              <a:r>
                <a:rPr lang="en-US" sz="4800" b="1">
                  <a:ea typeface="Calibri" panose="020F0502020204030204" pitchFamily="34" charset="0"/>
                </a:rPr>
                <a:t>chất dinh dưỡng </a:t>
              </a:r>
              <a:r>
                <a:rPr lang="en-US" sz="4800" b="1" smtClean="0">
                  <a:ea typeface="Calibri" panose="020F0502020204030204" pitchFamily="34" charset="0"/>
                </a:rPr>
                <a:t>cung cấp năng lượng cho cơ thể, tham gia xây dựng cơ thể, giữ cho cơ thể khỏe mạnh và phòng tránh bệnh.</a:t>
              </a:r>
            </a:p>
            <a:p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23620254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92" y="-907180"/>
            <a:ext cx="18939791" cy="118418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600200" y="839258"/>
            <a:ext cx="10820400" cy="4191000"/>
            <a:chOff x="3733800" y="1181100"/>
            <a:chExt cx="10820400" cy="4191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800" y="1181100"/>
              <a:ext cx="10820400" cy="4191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10400" y="1313521"/>
              <a:ext cx="5334462" cy="156680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267200" y="3012750"/>
              <a:ext cx="84582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/>
                <a:t>- Làm vở bài tập</a:t>
              </a:r>
            </a:p>
            <a:p>
              <a:r>
                <a:rPr lang="en-US" sz="5400" b="1" smtClean="0"/>
                <a:t>- Chuẩn bị bài tiếp theo.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39600" y="3095466"/>
            <a:ext cx="5404413" cy="541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227" y="-144021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03974" y="7737799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76443">
            <a:off x="-349481" y="-777122"/>
            <a:ext cx="1647292" cy="3100113"/>
          </a:xfrm>
          <a:custGeom>
            <a:avLst/>
            <a:gdLst/>
            <a:ahLst/>
            <a:cxnLst/>
            <a:rect l="l" t="t" r="r" b="b"/>
            <a:pathLst>
              <a:path w="1647292" h="3100113">
                <a:moveTo>
                  <a:pt x="0" y="0"/>
                </a:moveTo>
                <a:lnTo>
                  <a:pt x="1647293" y="0"/>
                </a:lnTo>
                <a:lnTo>
                  <a:pt x="1647293" y="3100113"/>
                </a:lnTo>
                <a:lnTo>
                  <a:pt x="0" y="3100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3974" y="-920654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9" y="0"/>
                </a:lnTo>
                <a:lnTo>
                  <a:pt x="4054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2979899" y="1638299"/>
            <a:ext cx="11560491" cy="680870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884960"/>
            <a:ext cx="3048000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11000"/>
            </a:schemeClr>
          </a:solidFill>
          <a:ln>
            <a:solidFill>
              <a:schemeClr val="bg1">
                <a:alpha val="6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u="sng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3054" y="5045764"/>
            <a:ext cx="106322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CÁC CHẤT DINH DƯỠNG CẦN THIẾT CHO CƠ THỂ</a:t>
            </a:r>
          </a:p>
          <a:p>
            <a:pPr algn="ctr"/>
            <a:r>
              <a:rPr lang="en-US" sz="5400" b="1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(Tiết 1)</a:t>
            </a:r>
            <a:endParaRPr lang="en-US" sz="5400" b="1">
              <a:ln w="13462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7792" y="4553222"/>
            <a:ext cx="3782730" cy="5385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0856" y="404873"/>
            <a:ext cx="2682472" cy="27312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76653">
            <a:off x="6341605" y="474604"/>
            <a:ext cx="1076189" cy="2025327"/>
          </a:xfrm>
          <a:custGeom>
            <a:avLst/>
            <a:gdLst/>
            <a:ahLst/>
            <a:cxnLst/>
            <a:rect l="l" t="t" r="r" b="b"/>
            <a:pathLst>
              <a:path w="1076189" h="2025327">
                <a:moveTo>
                  <a:pt x="0" y="0"/>
                </a:moveTo>
                <a:lnTo>
                  <a:pt x="1076189" y="0"/>
                </a:lnTo>
                <a:lnTo>
                  <a:pt x="1076189" y="2025327"/>
                </a:lnTo>
                <a:lnTo>
                  <a:pt x="0" y="2025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98584" y="5759367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35449">
            <a:off x="1387483" y="3580011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894931" y="2340690"/>
            <a:ext cx="20380669" cy="80942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9805" y="0"/>
            <a:ext cx="17948180" cy="10266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338" y="6257734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5910921" y="8274048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8350" y="572116"/>
            <a:ext cx="1359526" cy="1238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8904" y="775881"/>
            <a:ext cx="13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Xác định các nhóm chất dinh dưỡng có trong thức ăn</a:t>
            </a:r>
            <a:endParaRPr lang="en-US" sz="4800" b="1"/>
          </a:p>
        </p:txBody>
      </p:sp>
      <p:sp>
        <p:nvSpPr>
          <p:cNvPr id="5" name="Freeform 5"/>
          <p:cNvSpPr/>
          <p:nvPr/>
        </p:nvSpPr>
        <p:spPr>
          <a:xfrm>
            <a:off x="16372679" y="-1368472"/>
            <a:ext cx="4054948" cy="3342414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80851" y="3085310"/>
            <a:ext cx="3466283" cy="61692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40802" y="2588856"/>
            <a:ext cx="10382324" cy="1370350"/>
            <a:chOff x="1716115" y="2630150"/>
            <a:chExt cx="10382324" cy="1370350"/>
          </a:xfrm>
        </p:grpSpPr>
        <p:sp>
          <p:nvSpPr>
            <p:cNvPr id="9" name="Rounded Rectangle 8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6115" y="2630150"/>
              <a:ext cx="10382324" cy="92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000" b="1">
                  <a:ea typeface="Calibri" panose="020F0502020204030204" pitchFamily="34" charset="0"/>
                  <a:cs typeface="Arial" panose="020B0604020202020204" pitchFamily="34" charset="0"/>
                </a:rPr>
                <a:t>Trong thức ăn có chứa những chất gì?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76851" y="4529136"/>
            <a:ext cx="10220883" cy="1844830"/>
            <a:chOff x="1859836" y="2657843"/>
            <a:chExt cx="10220882" cy="1342657"/>
          </a:xfrm>
        </p:grpSpPr>
        <p:sp>
          <p:nvSpPr>
            <p:cNvPr id="24" name="Rounded Rectangle 23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59836" y="2912802"/>
              <a:ext cx="9891784" cy="87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Aft>
                  <a:spcPts val="1000"/>
                </a:spcAft>
              </a:pPr>
              <a:r>
                <a:rPr lang="vi-VN" sz="3600" b="1" smtClean="0">
                  <a:ea typeface="Calibri" panose="020F0502020204030204" pitchFamily="34" charset="0"/>
                  <a:cs typeface="Arial" panose="020B0604020202020204" pitchFamily="34" charset="0"/>
                </a:rPr>
                <a:t>Kể </a:t>
              </a: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tên các nhóm chất dinh </a:t>
              </a:r>
              <a:r>
                <a:rPr lang="vi-VN" sz="3600" b="1" smtClean="0">
                  <a:ea typeface="Calibri" panose="020F050202020403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3600" b="1" smtClean="0"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 smtClean="0">
                  <a:ea typeface="Calibri" panose="020F0502020204030204" pitchFamily="34" charset="0"/>
                  <a:cs typeface="Arial" panose="020B0604020202020204" pitchFamily="34" charset="0"/>
                </a:rPr>
                <a:t>có </a:t>
              </a: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trong thức ăn?</a:t>
              </a:r>
              <a:endParaRPr lang="en-US" sz="3600" b="1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76850" y="6908553"/>
            <a:ext cx="10249090" cy="1722190"/>
            <a:chOff x="1831628" y="2657843"/>
            <a:chExt cx="10249090" cy="1342657"/>
          </a:xfrm>
        </p:grpSpPr>
        <p:sp>
          <p:nvSpPr>
            <p:cNvPr id="28" name="Rounded Rectangle 27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rgbClr val="FFFFCC"/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1628" y="2816704"/>
              <a:ext cx="9891785" cy="93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Aft>
                  <a:spcPts val="1000"/>
                </a:spcAft>
              </a:pP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Các loại thức ăn nào chứa nhiều nước và chất xơ?</a:t>
              </a:r>
              <a:endParaRPr lang="en-US" sz="3600" b="1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07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58335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250332" y="644617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565" y="374375"/>
            <a:ext cx="1359526" cy="12375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7291" y="482297"/>
            <a:ext cx="136346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/>
              <a:t>Kể tên các nhóm chất dinh dưỡng và một số thức ăn chứa nhiều chất dinh dưỡng đó trong các hình dưới đây:</a:t>
            </a:r>
            <a:endParaRPr lang="en-US" sz="4400" b="1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30193"/>
            <a:ext cx="7437452" cy="3705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230193"/>
            <a:ext cx="7501165" cy="351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00" y="6268472"/>
            <a:ext cx="7675724" cy="3627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4999" y="6229822"/>
            <a:ext cx="7589919" cy="358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5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841485" y="4838768"/>
            <a:ext cx="237859" cy="23785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44053" y="5997212"/>
            <a:ext cx="237859" cy="23785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64047" y="7234053"/>
            <a:ext cx="237859" cy="23785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644131">
            <a:off x="9033861" y="997628"/>
            <a:ext cx="1487918" cy="1060142"/>
          </a:xfrm>
          <a:custGeom>
            <a:avLst/>
            <a:gdLst/>
            <a:ahLst/>
            <a:cxnLst/>
            <a:rect l="l" t="t" r="r" b="b"/>
            <a:pathLst>
              <a:path w="1487918" h="1060142">
                <a:moveTo>
                  <a:pt x="0" y="0"/>
                </a:moveTo>
                <a:lnTo>
                  <a:pt x="1487918" y="0"/>
                </a:lnTo>
                <a:lnTo>
                  <a:pt x="1487918" y="1060142"/>
                </a:lnTo>
                <a:lnTo>
                  <a:pt x="0" y="1060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035449">
            <a:off x="7417066" y="8655944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6"/>
          <p:cNvGrpSpPr/>
          <p:nvPr/>
        </p:nvGrpSpPr>
        <p:grpSpPr>
          <a:xfrm>
            <a:off x="3095506" y="1904123"/>
            <a:ext cx="11190840" cy="6096000"/>
            <a:chOff x="3095506" y="1904123"/>
            <a:chExt cx="11190840" cy="6096000"/>
          </a:xfrm>
        </p:grpSpPr>
        <p:sp>
          <p:nvSpPr>
            <p:cNvPr id="35" name="Rounded Rectangle 34"/>
            <p:cNvSpPr/>
            <p:nvPr/>
          </p:nvSpPr>
          <p:spPr>
            <a:xfrm>
              <a:off x="3095506" y="1904123"/>
              <a:ext cx="11190840" cy="6096000"/>
            </a:xfrm>
            <a:prstGeom prst="roundRect">
              <a:avLst/>
            </a:prstGeom>
            <a:solidFill>
              <a:srgbClr val="FFFFCC">
                <a:alpha val="8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05200" y="2340690"/>
              <a:ext cx="938538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400" b="1">
                  <a:ea typeface="Calibri" panose="020F0502020204030204" pitchFamily="34" charset="0"/>
                </a:rPr>
                <a:t>Có </a:t>
              </a:r>
              <a:r>
                <a:rPr lang="vi-VN" sz="5400" b="1" smtClean="0">
                  <a:ea typeface="Calibri" panose="020F0502020204030204" pitchFamily="34" charset="0"/>
                </a:rPr>
                <a:t>5</a:t>
              </a:r>
              <a:r>
                <a:rPr lang="en-US" sz="5400" b="1" smtClean="0">
                  <a:ea typeface="Calibri" panose="020F0502020204030204" pitchFamily="34" charset="0"/>
                </a:rPr>
                <a:t> </a:t>
              </a:r>
              <a:r>
                <a:rPr lang="vi-VN" sz="5400" b="1" smtClean="0">
                  <a:ea typeface="Calibri" panose="020F0502020204030204" pitchFamily="34" charset="0"/>
                </a:rPr>
                <a:t>nhóm </a:t>
              </a:r>
              <a:r>
                <a:rPr lang="vi-VN" sz="5400" b="1">
                  <a:ea typeface="Calibri" panose="020F0502020204030204" pitchFamily="34" charset="0"/>
                </a:rPr>
                <a:t>chất dinh dưỡng cần thiết cho cơ thể: chất bột đường, chất đạm, chất béo, chất khoáng và </a:t>
              </a:r>
              <a:endParaRPr lang="en-US" sz="5400" b="1" smtClean="0">
                <a:ea typeface="Calibri" panose="020F0502020204030204" pitchFamily="34" charset="0"/>
              </a:endParaRPr>
            </a:p>
            <a:p>
              <a:pPr algn="just"/>
              <a:r>
                <a:rPr lang="vi-VN" sz="5400" b="1" smtClean="0">
                  <a:ea typeface="Calibri" panose="020F0502020204030204" pitchFamily="34" charset="0"/>
                </a:rPr>
                <a:t>vi-ta-min</a:t>
              </a:r>
              <a:r>
                <a:rPr lang="vi-VN" sz="5400" b="1">
                  <a:ea typeface="Calibri" panose="020F0502020204030204" pitchFamily="34" charset="0"/>
                </a:rPr>
                <a:t>. </a:t>
              </a:r>
              <a:endParaRPr lang="en-US" sz="5400" b="1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82262" y="3398178"/>
            <a:ext cx="5730373" cy="6305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5200051"/>
            <a:ext cx="25483489" cy="83598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500637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96467" y="1716186"/>
              <a:ext cx="5774900" cy="151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LUYỆN TẬP, THỰC HÀNH</a:t>
              </a:r>
              <a:endParaRPr lang="en-US" sz="80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713" y="3910117"/>
            <a:ext cx="7619999" cy="633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0708" y="-114095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78756" y="3178559"/>
            <a:ext cx="574857" cy="502739"/>
          </a:xfrm>
          <a:custGeom>
            <a:avLst/>
            <a:gdLst/>
            <a:ahLst/>
            <a:cxnLst/>
            <a:rect l="l" t="t" r="r" b="b"/>
            <a:pathLst>
              <a:path w="574857" h="502739">
                <a:moveTo>
                  <a:pt x="0" y="0"/>
                </a:moveTo>
                <a:lnTo>
                  <a:pt x="574857" y="0"/>
                </a:lnTo>
                <a:lnTo>
                  <a:pt x="574857" y="502739"/>
                </a:lnTo>
                <a:lnTo>
                  <a:pt x="0" y="502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21488" y="4869842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24814" y="8575459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719" y="283290"/>
            <a:ext cx="2316681" cy="16094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1400" y="663866"/>
            <a:ext cx="13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Viết tên các thức ăn cho một bữa ăn</a:t>
            </a:r>
            <a:endParaRPr lang="en-US" sz="4800" b="1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557" y="2808897"/>
            <a:ext cx="6080043" cy="6997869"/>
          </a:xfrm>
          <a:prstGeom prst="rect">
            <a:avLst/>
          </a:prstGeom>
        </p:spPr>
      </p:pic>
      <p:sp>
        <p:nvSpPr>
          <p:cNvPr id="24" name="Freeform 13"/>
          <p:cNvSpPr/>
          <p:nvPr/>
        </p:nvSpPr>
        <p:spPr>
          <a:xfrm>
            <a:off x="7251310" y="6750532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7231865" y="8489819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8006580" y="2477941"/>
            <a:ext cx="8681220" cy="1331452"/>
            <a:chOff x="8006580" y="2477941"/>
            <a:chExt cx="8681220" cy="1331452"/>
          </a:xfrm>
        </p:grpSpPr>
        <p:sp>
          <p:nvSpPr>
            <p:cNvPr id="26" name="Rounded Rectangle 25"/>
            <p:cNvSpPr/>
            <p:nvPr/>
          </p:nvSpPr>
          <p:spPr>
            <a:xfrm>
              <a:off x="8006580" y="2477941"/>
              <a:ext cx="8681220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59547" y="2770128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bột đường</a:t>
              </a:r>
              <a:endParaRPr lang="en-US" sz="3600" b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006580" y="4365940"/>
            <a:ext cx="8681220" cy="1331452"/>
            <a:chOff x="8006580" y="4365940"/>
            <a:chExt cx="8681220" cy="1331452"/>
          </a:xfrm>
        </p:grpSpPr>
        <p:sp>
          <p:nvSpPr>
            <p:cNvPr id="27" name="Rounded Rectangle 26"/>
            <p:cNvSpPr/>
            <p:nvPr/>
          </p:nvSpPr>
          <p:spPr>
            <a:xfrm>
              <a:off x="8006580" y="4365940"/>
              <a:ext cx="8681220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59547" y="4747914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</a:t>
              </a:r>
              <a:r>
                <a:rPr lang="en-US" sz="3600" b="1" smtClean="0">
                  <a:ea typeface="Calibri" panose="020F0502020204030204" pitchFamily="34" charset="0"/>
                </a:rPr>
                <a:t>đạm</a:t>
              </a:r>
              <a:endParaRPr lang="en-US" sz="3600" b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985314" y="6236873"/>
            <a:ext cx="8702485" cy="1331452"/>
            <a:chOff x="7985314" y="6236873"/>
            <a:chExt cx="8702485" cy="1331452"/>
          </a:xfrm>
        </p:grpSpPr>
        <p:sp>
          <p:nvSpPr>
            <p:cNvPr id="28" name="Rounded Rectangle 27"/>
            <p:cNvSpPr/>
            <p:nvPr/>
          </p:nvSpPr>
          <p:spPr>
            <a:xfrm>
              <a:off x="7985314" y="6236873"/>
              <a:ext cx="8702485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59547" y="6491875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</a:t>
              </a:r>
              <a:r>
                <a:rPr lang="en-US" sz="3600" b="1" smtClean="0">
                  <a:ea typeface="Calibri" panose="020F0502020204030204" pitchFamily="34" charset="0"/>
                </a:rPr>
                <a:t>béo</a:t>
              </a:r>
              <a:endParaRPr lang="en-US" sz="3600" b="1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985315" y="8107806"/>
            <a:ext cx="8702484" cy="1331452"/>
            <a:chOff x="7985315" y="8107806"/>
            <a:chExt cx="8702484" cy="1331452"/>
          </a:xfrm>
        </p:grpSpPr>
        <p:sp>
          <p:nvSpPr>
            <p:cNvPr id="29" name="Rounded Rectangle 28"/>
            <p:cNvSpPr/>
            <p:nvPr/>
          </p:nvSpPr>
          <p:spPr>
            <a:xfrm>
              <a:off x="7985315" y="8107806"/>
              <a:ext cx="8702484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52459" y="8183069"/>
              <a:ext cx="80527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</a:t>
              </a:r>
              <a:r>
                <a:rPr lang="en-US" sz="3600" b="1" smtClean="0">
                  <a:ea typeface="Calibri" panose="020F0502020204030204" pitchFamily="34" charset="0"/>
                </a:rPr>
                <a:t>vitamin và chất khoáng, chất xơ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74" y="126974"/>
            <a:ext cx="13537911" cy="74195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397695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9126" y="1957254"/>
              <a:ext cx="5774900" cy="78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smtClean="0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VẬN DỤNG</a:t>
              </a:r>
              <a:endParaRPr lang="en-US" sz="8000" b="1">
                <a:ln w="28575">
                  <a:solidFill>
                    <a:schemeClr val="bg1">
                      <a:alpha val="93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89398" y="6135873"/>
            <a:ext cx="20142930" cy="4267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600" y="4289844"/>
            <a:ext cx="6750586" cy="54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214" y="608845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49678" y="3522444"/>
            <a:ext cx="3086100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rot="1035449">
            <a:off x="8315869" y="8258620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186" y="3167778"/>
            <a:ext cx="4870816" cy="64349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76999" y="1783724"/>
            <a:ext cx="9753601" cy="2826376"/>
            <a:chOff x="6476999" y="1783724"/>
            <a:chExt cx="9753601" cy="2826376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6476999" y="1783724"/>
              <a:ext cx="9753601" cy="2826376"/>
            </a:xfrm>
            <a:prstGeom prst="wedgeRoundRectCallout">
              <a:avLst>
                <a:gd name="adj1" fmla="val -61052"/>
                <a:gd name="adj2" fmla="val 469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16274" y="2326856"/>
              <a:ext cx="88971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>
                  <a:ea typeface="Calibri" panose="020F0502020204030204" pitchFamily="34" charset="0"/>
                </a:rPr>
                <a:t>Qua bài học này, em đã khám phá được những điều gì?</a:t>
              </a:r>
              <a:endParaRPr lang="en-US" sz="48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99088" y="5938064"/>
            <a:ext cx="10093512" cy="2867938"/>
            <a:chOff x="6899088" y="5938064"/>
            <a:chExt cx="10093512" cy="2867938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6899088" y="5938064"/>
              <a:ext cx="10093512" cy="2867938"/>
            </a:xfrm>
            <a:prstGeom prst="wedgeRoundRectCallout">
              <a:avLst>
                <a:gd name="adj1" fmla="val -61872"/>
                <a:gd name="adj2" fmla="val -43185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7360" y="6217871"/>
              <a:ext cx="92842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800" b="1">
                  <a:ea typeface="Calibri" panose="020F0502020204030204" pitchFamily="34" charset="0"/>
                </a:rPr>
                <a:t>Em hãy kể tên một số thức ăn chứa nhiều chất dinh dưỡng ở các nhóm trên?</a:t>
              </a:r>
              <a:endParaRPr lang="en-US" sz="4800" b="1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414</Words>
  <Application>Microsoft Office PowerPoint</Application>
  <PresentationFormat>Custom</PresentationFormat>
  <Paragraphs>51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Calibri</vt:lpstr>
      <vt:lpstr>Times New Roman</vt:lpstr>
      <vt:lpstr>UVN Banh Mi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Lời chúc mừng Bạn thân nhất Bản thuyết trình Vui nhộn</dc:title>
  <cp:lastModifiedBy>Admin</cp:lastModifiedBy>
  <cp:revision>28</cp:revision>
  <dcterms:created xsi:type="dcterms:W3CDTF">2006-08-16T00:00:00Z</dcterms:created>
  <dcterms:modified xsi:type="dcterms:W3CDTF">2024-02-27T08:51:31Z</dcterms:modified>
  <dc:identifier>DAFulz5ccQ0</dc:identifier>
</cp:coreProperties>
</file>