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0"/>
  </p:notesMasterIdLst>
  <p:sldIdLst>
    <p:sldId id="256" r:id="rId6"/>
    <p:sldId id="267" r:id="rId7"/>
    <p:sldId id="268" r:id="rId8"/>
    <p:sldId id="269" r:id="rId9"/>
    <p:sldId id="270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16276638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1yrYVoBtdQpEWbwndD8x2GIeb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80" y="90"/>
      </p:cViewPr>
      <p:guideLst>
        <p:guide orient="horz" pos="2544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A, B</a:t>
            </a:r>
            <a:r>
              <a:rPr lang="vi-VN"/>
              <a:t>, </a:t>
            </a:r>
            <a:r>
              <a:rPr lang="en-US"/>
              <a:t>C</a:t>
            </a:r>
            <a:r>
              <a:rPr lang="vi-VN"/>
              <a:t> hoặc D</a:t>
            </a:r>
            <a:r>
              <a:rPr lang="en-US"/>
              <a:t> để hiện đáp án</a:t>
            </a:r>
          </a:p>
          <a:p>
            <a:r>
              <a:rPr lang="en-US"/>
              <a:t>Click vào mũi tên bên phải để chuyển sang câu tiếp theo</a:t>
            </a:r>
          </a:p>
          <a:p>
            <a:r>
              <a:rPr lang="en-US"/>
              <a:t>Click vào mũi tên bên trái để quay lại câu hỏi trước đó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7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A, B</a:t>
            </a:r>
            <a:r>
              <a:rPr lang="vi-VN"/>
              <a:t>, </a:t>
            </a:r>
            <a:r>
              <a:rPr lang="en-US"/>
              <a:t>C</a:t>
            </a:r>
            <a:r>
              <a:rPr lang="vi-VN"/>
              <a:t> hoặc D</a:t>
            </a:r>
            <a:r>
              <a:rPr lang="en-US"/>
              <a:t> để hiện đáp án</a:t>
            </a:r>
          </a:p>
          <a:p>
            <a:r>
              <a:rPr lang="en-US"/>
              <a:t>Click vào mũi tên bên phải để chuyển sang câu tiếp theo</a:t>
            </a:r>
          </a:p>
          <a:p>
            <a:r>
              <a:rPr lang="en-US"/>
              <a:t>Click vào mũi tên bên trái để quay lại câu hỏi trước đó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4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A, B</a:t>
            </a:r>
            <a:r>
              <a:rPr lang="vi-VN"/>
              <a:t>, </a:t>
            </a:r>
            <a:r>
              <a:rPr lang="en-US"/>
              <a:t>C</a:t>
            </a:r>
            <a:r>
              <a:rPr lang="vi-VN"/>
              <a:t> hoặc D</a:t>
            </a:r>
            <a:r>
              <a:rPr lang="en-US"/>
              <a:t> để hiện đáp án</a:t>
            </a:r>
          </a:p>
          <a:p>
            <a:r>
              <a:rPr lang="en-US"/>
              <a:t>Click vào mũi tên bên phải để chuyển sang câu tiếp theo</a:t>
            </a:r>
          </a:p>
          <a:p>
            <a:r>
              <a:rPr lang="en-US"/>
              <a:t>Click vào mũi tên bên trái để quay lại câu hỏi trước đó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6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lvl="0" algn="ctr"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5121011" y="-2173577"/>
            <a:ext cx="6034617" cy="1464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19064541" y="2431448"/>
            <a:ext cx="10401300" cy="651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5892050" y="-3953459"/>
            <a:ext cx="10401300" cy="1928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4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9"/>
            <a:ext cx="13835142" cy="1816100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9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1600202"/>
            <a:ext cx="7188848" cy="4525433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1600202"/>
            <a:ext cx="7188848" cy="4525433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5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8"/>
            <a:ext cx="7191675" cy="85301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0" y="2046818"/>
            <a:ext cx="7194500" cy="85301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0" y="2899833"/>
            <a:ext cx="7194500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2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3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6"/>
            <a:ext cx="5354902" cy="154940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70"/>
            <a:ext cx="9099093" cy="7804151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0"/>
            <a:ext cx="5354902" cy="6254751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9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1"/>
            <a:ext cx="9765983" cy="755652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3"/>
            <a:ext cx="9765983" cy="54864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1"/>
            <a:ext cx="9765983" cy="1073151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275167"/>
            <a:ext cx="3662244" cy="58504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275167"/>
            <a:ext cx="10715453" cy="58504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9"/>
            <a:ext cx="13835142" cy="1816100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1600202"/>
            <a:ext cx="7188848" cy="4525433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1600202"/>
            <a:ext cx="7188848" cy="4525433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5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8"/>
            <a:ext cx="7191675" cy="85301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0" y="2046818"/>
            <a:ext cx="7194500" cy="85301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0" y="2899833"/>
            <a:ext cx="7194500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 sz="2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6"/>
            <a:ext cx="5354902" cy="154940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70"/>
            <a:ext cx="9099093" cy="7804151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0"/>
            <a:ext cx="5354902" cy="6254751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1"/>
            <a:ext cx="9765983" cy="755652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3"/>
            <a:ext cx="9765983" cy="54864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1"/>
            <a:ext cx="9765983" cy="1073151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8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5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275167"/>
            <a:ext cx="3662244" cy="58504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275167"/>
            <a:ext cx="10715453" cy="58504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9"/>
            <a:ext cx="13835142" cy="1816100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4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1600202"/>
            <a:ext cx="7188848" cy="4525433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1600202"/>
            <a:ext cx="7188848" cy="4525433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5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8"/>
            <a:ext cx="7191675" cy="85301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0" y="2046818"/>
            <a:ext cx="7194500" cy="85301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0" y="2899833"/>
            <a:ext cx="7194500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7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1449640" y="2844800"/>
            <a:ext cx="12899800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5080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marL="2286000" lvl="4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marL="2743200" lvl="5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marL="3200400" lvl="6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marL="3657600" lvl="7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marL="4114800" lvl="8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14620717" y="2844800"/>
            <a:ext cx="12902627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5080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marL="2286000" lvl="4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marL="2743200" lvl="5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marL="3200400" lvl="6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marL="3657600" lvl="7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marL="4114800" lvl="8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6"/>
            <a:ext cx="5354902" cy="154940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70"/>
            <a:ext cx="9099093" cy="7804151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0"/>
            <a:ext cx="5354902" cy="6254751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7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1"/>
            <a:ext cx="9765983" cy="755652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3"/>
            <a:ext cx="9765983" cy="54864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1"/>
            <a:ext cx="9765983" cy="1073151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275167"/>
            <a:ext cx="3662244" cy="58504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275167"/>
            <a:ext cx="10715453" cy="58504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9"/>
            <a:ext cx="13835142" cy="1816100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1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1600202"/>
            <a:ext cx="7188848" cy="4525433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1600202"/>
            <a:ext cx="7188848" cy="4525433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5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8"/>
            <a:ext cx="7191675" cy="85301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0" y="2046818"/>
            <a:ext cx="7194500" cy="85301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0" y="2899833"/>
            <a:ext cx="7194500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9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b" anchorCtr="0">
            <a:normAutofit/>
          </a:bodyPr>
          <a:lstStyle>
            <a:lvl1pPr marL="457200" lvl="0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1pPr>
            <a:lvl2pPr marL="914400" lvl="1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2pPr>
            <a:lvl3pPr marL="1371600" lvl="2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marL="2743200" lvl="5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marL="3200400" lvl="6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marL="3657600" lvl="7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marL="4114800" lvl="8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8268307" y="2046817"/>
            <a:ext cx="7194500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b" anchorCtr="0">
            <a:normAutofit/>
          </a:bodyPr>
          <a:lstStyle>
            <a:lvl1pPr marL="457200" lvl="0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1pPr>
            <a:lvl2pPr marL="914400" lvl="1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2pPr>
            <a:lvl3pPr marL="1371600" lvl="2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8268307" y="2899833"/>
            <a:ext cx="7194500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marL="2743200" lvl="5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marL="3200400" lvl="6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marL="3657600" lvl="7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marL="4114800" lvl="8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6"/>
            <a:ext cx="5354902" cy="154940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70"/>
            <a:ext cx="9099093" cy="7804151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0"/>
            <a:ext cx="5354902" cy="6254751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1"/>
            <a:ext cx="9765983" cy="755652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3"/>
            <a:ext cx="9765983" cy="54864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1"/>
            <a:ext cx="9765983" cy="1073151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0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275167"/>
            <a:ext cx="3662244" cy="58504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275167"/>
            <a:ext cx="10715453" cy="58504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1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6363713" y="364067"/>
            <a:ext cx="909909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55245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Char char="•"/>
              <a:defRPr sz="5100"/>
            </a:lvl1pPr>
            <a:lvl2pPr marL="914400" lvl="1" indent="-5080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marL="1371600" lvl="2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3pPr>
            <a:lvl4pPr marL="1828800" lvl="3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marL="2286000" lvl="4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marL="2743200" lvl="5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marL="3200400" lvl="6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marL="3657600" lvl="7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marL="4114800" lvl="8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13833" y="1913467"/>
            <a:ext cx="5354902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3190335" y="817033"/>
            <a:ext cx="9765983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3190335" y="7156451"/>
            <a:ext cx="9765983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marR="0" lvl="0" indent="-552450" algn="l" rtl="0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80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5"/>
            <a:ext cx="14648974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2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anose="020B0604020202020204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5"/>
            <a:ext cx="14648974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0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anose="020B0604020202020204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5"/>
            <a:ext cx="14648974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anose="020B0604020202020204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5"/>
            <a:ext cx="14648974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5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anose="020B0604020202020204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17" Type="http://schemas.microsoft.com/office/2007/relationships/hdphoto" Target="../media/hdphoto7.wdp"/><Relationship Id="rId2" Type="http://schemas.openxmlformats.org/officeDocument/2006/relationships/image" Target="../media/image8.jpe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3.png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microsoft.com/office/2007/relationships/hdphoto" Target="../media/hdphoto8.wdp"/><Relationship Id="rId18" Type="http://schemas.openxmlformats.org/officeDocument/2006/relationships/image" Target="../media/image18.png"/><Relationship Id="rId3" Type="http://schemas.microsoft.com/office/2007/relationships/media" Target="../media/media2.mp3"/><Relationship Id="rId21" Type="http://schemas.openxmlformats.org/officeDocument/2006/relationships/image" Target="../media/image29.png"/><Relationship Id="rId7" Type="http://schemas.openxmlformats.org/officeDocument/2006/relationships/audio" Target="../media/audio1.wav"/><Relationship Id="rId12" Type="http://schemas.openxmlformats.org/officeDocument/2006/relationships/image" Target="../media/image24.png"/><Relationship Id="rId17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20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3.xml"/><Relationship Id="rId15" Type="http://schemas.microsoft.com/office/2007/relationships/hdphoto" Target="../media/hdphoto9.wdp"/><Relationship Id="rId23" Type="http://schemas.openxmlformats.org/officeDocument/2006/relationships/image" Target="../media/image31.png"/><Relationship Id="rId10" Type="http://schemas.openxmlformats.org/officeDocument/2006/relationships/image" Target="../media/image22.gif"/><Relationship Id="rId19" Type="http://schemas.openxmlformats.org/officeDocument/2006/relationships/image" Target="../media/image27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microsoft.com/office/2007/relationships/hdphoto" Target="../media/hdphoto9.wdp"/><Relationship Id="rId18" Type="http://schemas.openxmlformats.org/officeDocument/2006/relationships/image" Target="../media/image31.png"/><Relationship Id="rId3" Type="http://schemas.microsoft.com/office/2007/relationships/media" Target="../media/media2.mp3"/><Relationship Id="rId21" Type="http://schemas.openxmlformats.org/officeDocument/2006/relationships/image" Target="../media/image35.png"/><Relationship Id="rId7" Type="http://schemas.openxmlformats.org/officeDocument/2006/relationships/audio" Target="../media/audio1.wav"/><Relationship Id="rId12" Type="http://schemas.openxmlformats.org/officeDocument/2006/relationships/image" Target="../media/image25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34.png"/><Relationship Id="rId20" Type="http://schemas.openxmlformats.org/officeDocument/2006/relationships/image" Target="../media/image29.png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19" Type="http://schemas.openxmlformats.org/officeDocument/2006/relationships/image" Target="../media/image28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microsoft.com/office/2007/relationships/hdphoto" Target="../media/hdphoto9.wdp"/><Relationship Id="rId18" Type="http://schemas.openxmlformats.org/officeDocument/2006/relationships/image" Target="../media/image31.png"/><Relationship Id="rId3" Type="http://schemas.microsoft.com/office/2007/relationships/media" Target="../media/media2.mp3"/><Relationship Id="rId21" Type="http://schemas.openxmlformats.org/officeDocument/2006/relationships/image" Target="../media/image36.png"/><Relationship Id="rId7" Type="http://schemas.openxmlformats.org/officeDocument/2006/relationships/audio" Target="../media/audio1.wav"/><Relationship Id="rId12" Type="http://schemas.openxmlformats.org/officeDocument/2006/relationships/image" Target="../media/image25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34.png"/><Relationship Id="rId20" Type="http://schemas.openxmlformats.org/officeDocument/2006/relationships/image" Target="../media/image29.pn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19" Type="http://schemas.openxmlformats.org/officeDocument/2006/relationships/image" Target="../media/image28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POINSET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500"/>
              <a:buFont typeface="Times New Roman"/>
              <a:buNone/>
            </a:pPr>
            <a:r>
              <a:rPr lang="en-US" sz="3500" b="1" i="0" u="none" strike="noStrike" cap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TIỂU </a:t>
            </a:r>
            <a:r>
              <a:rPr lang="en-US" sz="3500" b="1" i="0" u="none" strike="noStrike" cap="none" dirty="0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THÀNH TÔ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1598396" y="3891358"/>
            <a:ext cx="13079846" cy="2653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Toán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Times New Roman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90: TÌM THÀNH PHẦN CHƯA BIẾT CỦA PHÉP TÍNH  (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2)</a:t>
            </a:r>
            <a:endParaRPr sz="54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6000"/>
              <a:buFont typeface="Times New Roman"/>
              <a:buNone/>
            </a:pPr>
            <a:r>
              <a:rPr lang="en-US" sz="60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QUÝ THẦY CÔ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6000"/>
              <a:buFont typeface="Times New Roman"/>
              <a:buNone/>
            </a:pPr>
            <a:r>
              <a:rPr lang="en-US" sz="60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DỰ GIỜ THĂM LỚP</a:t>
            </a:r>
            <a:endParaRPr/>
          </a:p>
        </p:txBody>
      </p:sp>
      <p:pic>
        <p:nvPicPr>
          <p:cNvPr id="92" name="Google Shape;92;p1" descr="bd21315_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"/>
          <p:cNvCxnSpPr/>
          <p:nvPr/>
        </p:nvCxnSpPr>
        <p:spPr>
          <a:xfrm>
            <a:off x="5407784" y="1447800"/>
            <a:ext cx="5985862" cy="0"/>
          </a:xfrm>
          <a:prstGeom prst="straightConnector1">
            <a:avLst/>
          </a:prstGeom>
          <a:noFill/>
          <a:ln w="25400" cap="flat" cmpd="sng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94" name="Google Shape;94;p1" descr="BƯỚM 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291576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descr="animal-14[1]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17220" flipH="1">
            <a:off x="1539380" y="5776642"/>
            <a:ext cx="1069334" cy="777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POINSET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7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197" name="Google Shape;197;p7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2800"/>
                <a:buFont typeface="Times New Roman"/>
                <a:buNone/>
              </a:pPr>
              <a:r>
                <a:rPr lang="en-US" sz="2800" b="1" i="0" u="none" strike="noStrike" cap="none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TOÁN</a:t>
              </a:r>
              <a:endParaRPr/>
            </a:p>
          </p:txBody>
        </p:sp>
        <p:cxnSp>
          <p:nvCxnSpPr>
            <p:cNvPr id="198" name="Google Shape;198;p7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99" name="Google Shape;199;p7"/>
          <p:cNvSpPr txBox="1"/>
          <p:nvPr/>
        </p:nvSpPr>
        <p:spPr>
          <a:xfrm>
            <a:off x="1515270" y="1041400"/>
            <a:ext cx="13246099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90: TÌM THÀNH PHẦN CHƯA BIẾT CỦA PHÉP TÍNH  (Tiết 2)</a:t>
            </a:r>
            <a:endParaRPr sz="28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0" name="Google Shape;200;p7"/>
          <p:cNvGrpSpPr/>
          <p:nvPr/>
        </p:nvGrpSpPr>
        <p:grpSpPr>
          <a:xfrm>
            <a:off x="1105809" y="1756716"/>
            <a:ext cx="14265889" cy="1323439"/>
            <a:chOff x="1105809" y="1756716"/>
            <a:chExt cx="14265889" cy="1323439"/>
          </a:xfrm>
        </p:grpSpPr>
        <p:sp>
          <p:nvSpPr>
            <p:cNvPr id="201" name="Google Shape;201;p7"/>
            <p:cNvSpPr txBox="1"/>
            <p:nvPr/>
          </p:nvSpPr>
          <p:spPr>
            <a:xfrm>
              <a:off x="2125599" y="1756716"/>
              <a:ext cx="1324609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a, Lúc đầu trong ổ có 10 quả trứng, một số quả đã nở, còn lại 6 quả trứng chưa nở. Hỏi có mấy quả trứng đã nở?</a:t>
              </a:r>
              <a:endParaRPr/>
            </a:p>
          </p:txBody>
        </p:sp>
        <p:pic>
          <p:nvPicPr>
            <p:cNvPr id="202" name="Google Shape;202;p7"/>
            <p:cNvPicPr preferRelativeResize="0"/>
            <p:nvPr/>
          </p:nvPicPr>
          <p:blipFill rotWithShape="1">
            <a:blip r:embed="rId3">
              <a:alphaModFix/>
            </a:blip>
            <a:srcRect l="436" r="92965" b="31343"/>
            <a:stretch/>
          </p:blipFill>
          <p:spPr>
            <a:xfrm>
              <a:off x="1105809" y="1858785"/>
              <a:ext cx="1019790" cy="1075616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7"/>
          <p:cNvSpPr txBox="1"/>
          <p:nvPr/>
        </p:nvSpPr>
        <p:spPr>
          <a:xfrm>
            <a:off x="2055538" y="4376078"/>
            <a:ext cx="17620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Tóm tắt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322015" y="5234100"/>
            <a:ext cx="7218957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Trong ổ có: 10 quả trứng.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Chưa nở: 6 quả trứng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Đã nở: ? quả trứng.</a:t>
            </a:r>
            <a:endParaRPr/>
          </a:p>
        </p:txBody>
      </p:sp>
      <p:cxnSp>
        <p:nvCxnSpPr>
          <p:cNvPr id="205" name="Google Shape;205;p7"/>
          <p:cNvCxnSpPr/>
          <p:nvPr/>
        </p:nvCxnSpPr>
        <p:spPr>
          <a:xfrm>
            <a:off x="7358634" y="4572000"/>
            <a:ext cx="0" cy="4325033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06" name="Google Shape;206;p7"/>
          <p:cNvSpPr txBox="1"/>
          <p:nvPr/>
        </p:nvSpPr>
        <p:spPr>
          <a:xfrm>
            <a:off x="10946370" y="4343400"/>
            <a:ext cx="16850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giải</a:t>
            </a:r>
            <a:endParaRPr/>
          </a:p>
        </p:txBody>
      </p:sp>
      <p:sp>
        <p:nvSpPr>
          <p:cNvPr id="207" name="Google Shape;207;p7"/>
          <p:cNvSpPr txBox="1"/>
          <p:nvPr/>
        </p:nvSpPr>
        <p:spPr>
          <a:xfrm>
            <a:off x="7566962" y="5171080"/>
            <a:ext cx="8610285" cy="192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 quả trứng đã nở là: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10 - 6 = 4 (quả)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Đáp số: 4 quả trứng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8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215" name="Google Shape;215;p8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2800"/>
                <a:buFont typeface="Times New Roman"/>
                <a:buNone/>
              </a:pPr>
              <a:r>
                <a:rPr lang="en-US" sz="2800" b="1" i="0" u="none" strike="noStrike" cap="none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TOÁN</a:t>
              </a:r>
              <a:endParaRPr/>
            </a:p>
          </p:txBody>
        </p:sp>
        <p:cxnSp>
          <p:nvCxnSpPr>
            <p:cNvPr id="216" name="Google Shape;216;p8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17" name="Google Shape;217;p8"/>
          <p:cNvSpPr txBox="1"/>
          <p:nvPr/>
        </p:nvSpPr>
        <p:spPr>
          <a:xfrm>
            <a:off x="1515270" y="1041400"/>
            <a:ext cx="13246099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90: TÌM THÀNH PHẦN CHƯA BIẾT CỦA PHÉP TÍNH  (Tiết 1)</a:t>
            </a:r>
            <a:endParaRPr sz="28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8" name="Google Shape;218;p8"/>
          <p:cNvGrpSpPr/>
          <p:nvPr/>
        </p:nvGrpSpPr>
        <p:grpSpPr>
          <a:xfrm>
            <a:off x="225689" y="1682502"/>
            <a:ext cx="12350019" cy="1938992"/>
            <a:chOff x="1105809" y="1756716"/>
            <a:chExt cx="14265889" cy="1938992"/>
          </a:xfrm>
        </p:grpSpPr>
        <p:sp>
          <p:nvSpPr>
            <p:cNvPr id="219" name="Google Shape;219;p8"/>
            <p:cNvSpPr txBox="1"/>
            <p:nvPr/>
          </p:nvSpPr>
          <p:spPr>
            <a:xfrm>
              <a:off x="2125599" y="1756716"/>
              <a:ext cx="13246099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b, Anh Nam mua vé vào xem hội chợ hết 12 000 đồng, người bán vé trả lại anh Nam 8 000 đồng. Hỏi anh Nam đã đưa cho người bán vé bao nhiêu tiền?</a:t>
              </a:r>
              <a:endParaRPr/>
            </a:p>
          </p:txBody>
        </p:sp>
        <p:pic>
          <p:nvPicPr>
            <p:cNvPr id="220" name="Google Shape;220;p8"/>
            <p:cNvPicPr preferRelativeResize="0"/>
            <p:nvPr/>
          </p:nvPicPr>
          <p:blipFill rotWithShape="1">
            <a:blip r:embed="rId3">
              <a:alphaModFix/>
            </a:blip>
            <a:srcRect l="436" r="92965" b="31343"/>
            <a:stretch/>
          </p:blipFill>
          <p:spPr>
            <a:xfrm>
              <a:off x="1105809" y="1858785"/>
              <a:ext cx="1019790" cy="1075616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221" name="Google Shape;221;p8"/>
          <p:cNvSpPr txBox="1"/>
          <p:nvPr/>
        </p:nvSpPr>
        <p:spPr>
          <a:xfrm>
            <a:off x="2055538" y="4376078"/>
            <a:ext cx="17620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Tóm tắt</a:t>
            </a:r>
            <a:endParaRPr/>
          </a:p>
        </p:txBody>
      </p:sp>
      <p:sp>
        <p:nvSpPr>
          <p:cNvPr id="222" name="Google Shape;222;p8"/>
          <p:cNvSpPr txBox="1"/>
          <p:nvPr/>
        </p:nvSpPr>
        <p:spPr>
          <a:xfrm>
            <a:off x="322015" y="5234100"/>
            <a:ext cx="7218957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Mua vé: 12 000 đồng.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Trả lại: 8 000 đồng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Đã đưa: ? tiền.</a:t>
            </a:r>
            <a:endParaRPr/>
          </a:p>
        </p:txBody>
      </p:sp>
      <p:cxnSp>
        <p:nvCxnSpPr>
          <p:cNvPr id="223" name="Google Shape;223;p8"/>
          <p:cNvCxnSpPr/>
          <p:nvPr/>
        </p:nvCxnSpPr>
        <p:spPr>
          <a:xfrm>
            <a:off x="7358634" y="4572000"/>
            <a:ext cx="0" cy="4325033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24" name="Google Shape;224;p8"/>
          <p:cNvSpPr txBox="1"/>
          <p:nvPr/>
        </p:nvSpPr>
        <p:spPr>
          <a:xfrm>
            <a:off x="10946370" y="4343400"/>
            <a:ext cx="16850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giải</a:t>
            </a:r>
            <a:endParaRPr/>
          </a:p>
        </p:txBody>
      </p:sp>
      <p:sp>
        <p:nvSpPr>
          <p:cNvPr id="225" name="Google Shape;225;p8"/>
          <p:cNvSpPr txBox="1"/>
          <p:nvPr/>
        </p:nvSpPr>
        <p:spPr>
          <a:xfrm>
            <a:off x="7566962" y="5171080"/>
            <a:ext cx="8610285" cy="192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 tiền a Nam đưa cho người bán vé là: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12 000 + 8 000 = 20 000 (đồng)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Đáp số: 20 000 (đồng)</a:t>
            </a:r>
            <a:endParaRPr/>
          </a:p>
        </p:txBody>
      </p:sp>
      <p:pic>
        <p:nvPicPr>
          <p:cNvPr id="226" name="Google Shape;226;p8"/>
          <p:cNvPicPr preferRelativeResize="0"/>
          <p:nvPr/>
        </p:nvPicPr>
        <p:blipFill rotWithShape="1">
          <a:blip r:embed="rId4">
            <a:alphaModFix/>
          </a:blip>
          <a:srcRect l="51295"/>
          <a:stretch/>
        </p:blipFill>
        <p:spPr>
          <a:xfrm>
            <a:off x="12575711" y="1702263"/>
            <a:ext cx="3383783" cy="2315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 txBox="1"/>
          <p:nvPr/>
        </p:nvSpPr>
        <p:spPr>
          <a:xfrm>
            <a:off x="1515270" y="1041400"/>
            <a:ext cx="13246099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90: TÌM THÀNH PHẦN CHƯA BIẾT CỦA PHÉP TÍNH  (Tiết 2)</a:t>
            </a:r>
            <a:endParaRPr sz="28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7" name="Google Shape;237;p9"/>
          <p:cNvGrpSpPr/>
          <p:nvPr/>
        </p:nvGrpSpPr>
        <p:grpSpPr>
          <a:xfrm>
            <a:off x="715194" y="1622129"/>
            <a:ext cx="14046968" cy="740071"/>
            <a:chOff x="715194" y="1622129"/>
            <a:chExt cx="14046968" cy="740071"/>
          </a:xfrm>
        </p:grpSpPr>
        <p:pic>
          <p:nvPicPr>
            <p:cNvPr id="238" name="Google Shape;238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5194" y="1622129"/>
              <a:ext cx="800076" cy="74007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39" name="Google Shape;239;p9"/>
            <p:cNvSpPr txBox="1"/>
            <p:nvPr/>
          </p:nvSpPr>
          <p:spPr>
            <a:xfrm>
              <a:off x="1516063" y="1634382"/>
              <a:ext cx="1324609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Thực hiện các hoạt động sau:</a:t>
              </a:r>
              <a:endParaRPr/>
            </a:p>
          </p:txBody>
        </p:sp>
      </p:grpSp>
      <p:sp>
        <p:nvSpPr>
          <p:cNvPr id="240" name="Google Shape;240;p9"/>
          <p:cNvSpPr txBox="1"/>
          <p:nvPr/>
        </p:nvSpPr>
        <p:spPr>
          <a:xfrm>
            <a:off x="669989" y="2433269"/>
            <a:ext cx="132460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 Viết một phép cộng. Ví dụ: 175 + 207 = 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tổng rồi sử dụng phép trừ để kiểm tra lại kết quả.</a:t>
            </a:r>
            <a:endParaRPr/>
          </a:p>
        </p:txBody>
      </p:sp>
      <p:pic>
        <p:nvPicPr>
          <p:cNvPr id="241" name="Google Shape;24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372" y="3900039"/>
            <a:ext cx="2965106" cy="3451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5153" y="3977839"/>
            <a:ext cx="2911166" cy="3507716"/>
          </a:xfrm>
          <a:prstGeom prst="roundRect">
            <a:avLst>
              <a:gd name="adj" fmla="val 5921"/>
            </a:avLst>
          </a:prstGeom>
          <a:noFill/>
          <a:ln>
            <a:noFill/>
          </a:ln>
        </p:spPr>
      </p:pic>
      <p:sp>
        <p:nvSpPr>
          <p:cNvPr id="243" name="Google Shape;243;p9"/>
          <p:cNvSpPr txBox="1"/>
          <p:nvPr/>
        </p:nvSpPr>
        <p:spPr>
          <a:xfrm>
            <a:off x="7533316" y="3731284"/>
            <a:ext cx="837879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kiểm tra kết quả của phép cộng ta làm như thế nào?</a:t>
            </a:r>
            <a:endParaRPr/>
          </a:p>
        </p:txBody>
      </p:sp>
      <p:pic>
        <p:nvPicPr>
          <p:cNvPr id="244" name="Google Shape;24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80753" y="4833412"/>
            <a:ext cx="6567966" cy="428295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10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252" name="Google Shape;252;p10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2800"/>
                <a:buFont typeface="Times New Roman"/>
                <a:buNone/>
              </a:pPr>
              <a:r>
                <a:rPr lang="en-US" sz="2800" b="1" i="0" u="none" strike="noStrike" cap="none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TOÁN</a:t>
              </a:r>
              <a:endParaRPr/>
            </a:p>
          </p:txBody>
        </p:sp>
        <p:cxnSp>
          <p:nvCxnSpPr>
            <p:cNvPr id="253" name="Google Shape;253;p10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54" name="Google Shape;254;p10"/>
          <p:cNvSpPr txBox="1"/>
          <p:nvPr/>
        </p:nvSpPr>
        <p:spPr>
          <a:xfrm>
            <a:off x="1515270" y="1041400"/>
            <a:ext cx="13246099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90: TÌM THÀNH PHẦN CHƯA BIẾT CỦA PHÉP TÍNH  (Tiết 2)</a:t>
            </a:r>
            <a:endParaRPr sz="28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5" name="Google Shape;255;p10"/>
          <p:cNvGrpSpPr/>
          <p:nvPr/>
        </p:nvGrpSpPr>
        <p:grpSpPr>
          <a:xfrm>
            <a:off x="715194" y="1622129"/>
            <a:ext cx="14046968" cy="740071"/>
            <a:chOff x="715194" y="1622129"/>
            <a:chExt cx="14046968" cy="740071"/>
          </a:xfrm>
        </p:grpSpPr>
        <p:pic>
          <p:nvPicPr>
            <p:cNvPr id="256" name="Google Shape;256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5194" y="1622129"/>
              <a:ext cx="800076" cy="74007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7" name="Google Shape;257;p10"/>
            <p:cNvSpPr txBox="1"/>
            <p:nvPr/>
          </p:nvSpPr>
          <p:spPr>
            <a:xfrm>
              <a:off x="1516063" y="1634382"/>
              <a:ext cx="1324609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Thực hiện các hoạt động sau:</a:t>
              </a:r>
              <a:endParaRPr/>
            </a:p>
          </p:txBody>
        </p:sp>
      </p:grpSp>
      <p:sp>
        <p:nvSpPr>
          <p:cNvPr id="258" name="Google Shape;258;p10"/>
          <p:cNvSpPr txBox="1"/>
          <p:nvPr/>
        </p:nvSpPr>
        <p:spPr>
          <a:xfrm>
            <a:off x="669989" y="2433269"/>
            <a:ext cx="132460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 Viết một phép trừ, ví dụ: 209 - 76 = 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hiệu rồi sử dụng phép cộng để thử lại kết quả. </a:t>
            </a:r>
            <a:endParaRPr/>
          </a:p>
        </p:txBody>
      </p:sp>
      <p:sp>
        <p:nvSpPr>
          <p:cNvPr id="259" name="Google Shape;259;p10"/>
          <p:cNvSpPr txBox="1"/>
          <p:nvPr/>
        </p:nvSpPr>
        <p:spPr>
          <a:xfrm>
            <a:off x="7533316" y="3731284"/>
            <a:ext cx="837879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kiểm tra kết quả của phép trừ ta làm như thế nào?</a:t>
            </a:r>
            <a:endParaRPr/>
          </a:p>
        </p:txBody>
      </p:sp>
      <p:pic>
        <p:nvPicPr>
          <p:cNvPr id="260" name="Google Shape;26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436" y="4083226"/>
            <a:ext cx="3434091" cy="399145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61" name="Google Shape;26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5367" y="4123175"/>
            <a:ext cx="3285005" cy="399145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62" name="Google Shape;262;p10"/>
          <p:cNvPicPr preferRelativeResize="0"/>
          <p:nvPr/>
        </p:nvPicPr>
        <p:blipFill rotWithShape="1">
          <a:blip r:embed="rId6">
            <a:alphaModFix/>
          </a:blip>
          <a:srcRect b="2572"/>
          <a:stretch/>
        </p:blipFill>
        <p:spPr>
          <a:xfrm>
            <a:off x="8139113" y="4879775"/>
            <a:ext cx="7390606" cy="429534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1" descr="Anh dep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1"/>
          <p:cNvSpPr/>
          <p:nvPr/>
        </p:nvSpPr>
        <p:spPr>
          <a:xfrm>
            <a:off x="1966119" y="3657600"/>
            <a:ext cx="12649200" cy="15827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XIN CHÂN THÀNH CẢM ƠN </a:t>
            </a:r>
            <a:br>
              <a:rPr b="1" i="0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</a:br>
            <a:r>
              <a:rPr b="1" i="0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QUÝ THẦY CÔ GIÁO VÀ CÁC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2"/>
            <a:ext cx="16256000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186" y="3629573"/>
            <a:ext cx="1658052" cy="357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4133569" y="6216370"/>
            <a:ext cx="2506999" cy="358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1087" y="6223554"/>
            <a:ext cx="2550929" cy="34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22334" y="6386448"/>
            <a:ext cx="2831495" cy="32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10326111" y="6609726"/>
            <a:ext cx="2442633" cy="33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19" y="6976532"/>
            <a:ext cx="2949937" cy="271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888456" y="6103424"/>
            <a:ext cx="2209289" cy="353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720" y="5817860"/>
            <a:ext cx="2815153" cy="38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253" y="-3930617"/>
            <a:ext cx="13027652" cy="137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5279" y="-3766882"/>
            <a:ext cx="8104737" cy="137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164" y="-2607733"/>
            <a:ext cx="12250556" cy="54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36268" y="778933"/>
            <a:ext cx="10020719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25519">
              <a:buClrTx/>
            </a:pPr>
            <a:r>
              <a:rPr lang="en-US" sz="4267" b="1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CHƠI TRỐN TÌM </a:t>
            </a:r>
          </a:p>
          <a:p>
            <a:pPr algn="ctr" defTabSz="1625519">
              <a:buClrTx/>
            </a:pPr>
            <a:r>
              <a:rPr lang="en-US" sz="4267" b="1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13" y="7868723"/>
            <a:ext cx="1901596" cy="10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7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12981620" y="5299972"/>
            <a:ext cx="1761067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9798152" y="6269755"/>
            <a:ext cx="1761067" cy="19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68483" y="6236593"/>
            <a:ext cx="1456267" cy="203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968537" y="5139794"/>
            <a:ext cx="2768597" cy="37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9" y="-468210"/>
            <a:ext cx="9347200" cy="1049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619" y="-1070188"/>
            <a:ext cx="9618133" cy="101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53" y="-876036"/>
            <a:ext cx="9618133" cy="101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186" y="-605896"/>
            <a:ext cx="9347200" cy="1049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88" y="-2411310"/>
            <a:ext cx="10562585" cy="54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138831" y="937207"/>
                <a:ext cx="785706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625519">
                  <a:buClrTx/>
                </a:pPr>
                <a:r>
                  <a:rPr lang="en-US" sz="8800" kern="1200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en-US" sz="88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8800" kern="1200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88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8800" kern="1200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10</a:t>
                </a: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831" y="937207"/>
                <a:ext cx="7857067" cy="1446550"/>
              </a:xfrm>
              <a:prstGeom prst="rect">
                <a:avLst/>
              </a:prstGeom>
              <a:blipFill>
                <a:blip r:embed="rId19"/>
                <a:stretch>
                  <a:fillRect t="-20253" b="-4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153" y="1216965"/>
            <a:ext cx="2156177" cy="9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5217102" y="6088023"/>
            <a:ext cx="5356139" cy="3639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Tx/>
            </a:pPr>
            <a:r>
              <a:rPr lang="en-US" sz="4267" b="1" kern="12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54152" y="3179766"/>
            <a:ext cx="3251200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Tx/>
            </a:pPr>
            <a:r>
              <a:rPr lang="en-US" sz="5689" kern="1200" dirty="0">
                <a:solidFill>
                  <a:srgbClr val="0000FF"/>
                </a:solidFill>
                <a:latin typeface="UTM Avo" panose="02040603050506020204" pitchFamily="18" charset="0"/>
              </a:rPr>
              <a:t>A. 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718152" y="3224742"/>
            <a:ext cx="3251200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Tx/>
            </a:pPr>
            <a:r>
              <a:rPr lang="en-US" sz="5689" kern="1200" dirty="0">
                <a:solidFill>
                  <a:srgbClr val="0000FF"/>
                </a:solidFill>
                <a:latin typeface="UTM Avo" panose="02040603050506020204" pitchFamily="18" charset="0"/>
              </a:rPr>
              <a:t>B. 8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901291" y="3224742"/>
            <a:ext cx="3251200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Tx/>
            </a:pPr>
            <a:r>
              <a:rPr lang="en-US" sz="5689" kern="1200" dirty="0">
                <a:solidFill>
                  <a:srgbClr val="0000FF"/>
                </a:solidFill>
                <a:latin typeface="UTM Avo" panose="02040603050506020204" pitchFamily="18" charset="0"/>
              </a:rPr>
              <a:t>C. 12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2575219" y="3179766"/>
            <a:ext cx="3251200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Tx/>
            </a:pPr>
            <a:r>
              <a:rPr lang="en-US" sz="5689" kern="1200" dirty="0">
                <a:solidFill>
                  <a:srgbClr val="0000FF"/>
                </a:solidFill>
                <a:latin typeface="UTM Avo" panose="02040603050506020204" pitchFamily="18" charset="0"/>
              </a:rPr>
              <a:t>D. 13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65" y="1216965"/>
            <a:ext cx="2195689" cy="9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2842" y="4606977"/>
            <a:ext cx="3050641" cy="52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6F18E340-D45C-31C9-94AA-587D7580C8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2122310" y="5438423"/>
            <a:ext cx="1083733" cy="1083733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22C2A0A3-807C-F2A8-5696-60D89129B5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8489261" y="6316134"/>
            <a:ext cx="1083733" cy="1083733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866A0F5-300A-8EE1-0271-14FF1B8531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3076529" y="6891015"/>
            <a:ext cx="1083733" cy="1083733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FBA0FAF8-B338-15FA-07CD-D5DFBFDB4C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3023637" y="8910367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-227925"/>
            <a:ext cx="16256000" cy="93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6841976" y="5147471"/>
            <a:ext cx="1761067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802400" y="6111505"/>
            <a:ext cx="1456267" cy="203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9800576" y="4913330"/>
            <a:ext cx="1756220" cy="296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-787592"/>
            <a:ext cx="9347200" cy="1049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ADMIN\Desktop\Bach tuyet\767e08fbae2de8679fbba6d8cecba19e.png">
            <a:extLst>
              <a:ext uri="{FF2B5EF4-FFF2-40B4-BE49-F238E27FC236}">
                <a16:creationId xmlns:a16="http://schemas.microsoft.com/office/drawing/2014/main" id="{2B7A9032-083A-551A-E66B-F286AE7B4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3215951" y="6111505"/>
            <a:ext cx="1456267" cy="203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853" y="-1002454"/>
            <a:ext cx="9618133" cy="101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86" y="-1374988"/>
            <a:ext cx="9618133" cy="101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86" y="-876036"/>
            <a:ext cx="9347200" cy="1049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2" y="4701255"/>
            <a:ext cx="2433796" cy="52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028" y="-2719917"/>
            <a:ext cx="10562585" cy="54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4224116" y="5504142"/>
            <a:ext cx="5356139" cy="3639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Tx/>
            </a:pPr>
            <a:r>
              <a:rPr lang="en-US" sz="4267" b="1" kern="12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81438" y="2890567"/>
            <a:ext cx="3251200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Tx/>
            </a:pPr>
            <a:r>
              <a:rPr lang="en-US" sz="5689" kern="1200" dirty="0">
                <a:solidFill>
                  <a:srgbClr val="0000FF"/>
                </a:solidFill>
                <a:latin typeface="UTM Avo" panose="02040603050506020204" pitchFamily="18" charset="0"/>
              </a:rPr>
              <a:t>A. 11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313440" y="2935543"/>
            <a:ext cx="3251200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Tx/>
            </a:pPr>
            <a:r>
              <a:rPr lang="en-US" sz="5689" kern="1200" dirty="0">
                <a:solidFill>
                  <a:srgbClr val="0000FF"/>
                </a:solidFill>
                <a:latin typeface="UTM Avo" panose="02040603050506020204" pitchFamily="18" charset="0"/>
              </a:rPr>
              <a:t>B. 23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091518" y="2935543"/>
            <a:ext cx="3251200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Tx/>
            </a:pPr>
            <a:r>
              <a:rPr lang="en-US" sz="5689" kern="1200" dirty="0">
                <a:solidFill>
                  <a:srgbClr val="0000FF"/>
                </a:solidFill>
                <a:latin typeface="UTM Avo" panose="02040603050506020204" pitchFamily="18" charset="0"/>
              </a:rPr>
              <a:t>C. 9</a:t>
            </a:r>
          </a:p>
        </p:txBody>
      </p:sp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1F9662C5-19E2-57F1-A462-479CD2520A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2122310" y="5438423"/>
            <a:ext cx="1083733" cy="1083733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736E44D3-F3F8-3EC9-BF12-E77608E043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8489261" y="6316134"/>
            <a:ext cx="1083733" cy="1083733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8CEE230A-3DDE-ECB7-5C66-48966C719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3076529" y="6891015"/>
            <a:ext cx="1083733" cy="1083733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42198ABF-A3F9-36C8-9FA0-659AFE71B3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3023637" y="8910367"/>
            <a:ext cx="1083733" cy="1083733"/>
          </a:xfrm>
          <a:prstGeom prst="rect">
            <a:avLst/>
          </a:prstGeom>
        </p:spPr>
      </p:pic>
      <p:pic>
        <p:nvPicPr>
          <p:cNvPr id="8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2A303E-2D13-FE80-6B9E-D726A0F06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3743" y="1216965"/>
            <a:ext cx="2156177" cy="9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ADMIN\Desktop\Tai nguyen thiet ke tro choi\Bảng gỗ\Picture1 (2)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5FF219D-0B1F-F1F9-E38E-43F3CD633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255" y="1216965"/>
            <a:ext cx="2195689" cy="9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111">
            <a:extLst>
              <a:ext uri="{FF2B5EF4-FFF2-40B4-BE49-F238E27FC236}">
                <a16:creationId xmlns:a16="http://schemas.microsoft.com/office/drawing/2014/main" id="{273A9E59-0690-FBE3-7C0D-40A0EDB069E2}"/>
              </a:ext>
            </a:extLst>
          </p:cNvPr>
          <p:cNvSpPr/>
          <p:nvPr/>
        </p:nvSpPr>
        <p:spPr>
          <a:xfrm>
            <a:off x="11789519" y="2935543"/>
            <a:ext cx="3251200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Tx/>
            </a:pPr>
            <a:r>
              <a:rPr lang="en-US" sz="5689" kern="1200" dirty="0">
                <a:solidFill>
                  <a:srgbClr val="0000FF"/>
                </a:solidFill>
                <a:latin typeface="UTM Avo" panose="02040603050506020204" pitchFamily="18" charset="0"/>
              </a:rPr>
              <a:t>D. 8</a:t>
            </a:r>
          </a:p>
        </p:txBody>
      </p:sp>
      <p:pic>
        <p:nvPicPr>
          <p:cNvPr id="1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EE049781-779C-AEB3-306B-9ADED035A5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4702784" y="4962274"/>
            <a:ext cx="1083733" cy="1083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9CD4C1-FE24-1235-6D49-C1C234B32E2D}"/>
                  </a:ext>
                </a:extLst>
              </p:cNvPr>
              <p:cNvSpPr txBox="1"/>
              <p:nvPr/>
            </p:nvSpPr>
            <p:spPr>
              <a:xfrm>
                <a:off x="4138831" y="805399"/>
                <a:ext cx="785706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625519">
                  <a:buClrTx/>
                </a:pPr>
                <a:r>
                  <a:rPr lang="en-US" sz="8800" kern="1200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en-US" sz="88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8800" kern="1200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US" sz="88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8800" kern="1200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16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9CD4C1-FE24-1235-6D49-C1C234B32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831" y="805399"/>
                <a:ext cx="7857067" cy="1446550"/>
              </a:xfrm>
              <a:prstGeom prst="rect">
                <a:avLst/>
              </a:prstGeom>
              <a:blipFill>
                <a:blip r:embed="rId21"/>
                <a:stretch>
                  <a:fillRect t="-20253" b="-4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6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84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2" grpId="0" animBg="1"/>
      <p:bldP spid="32" grpId="1" animBg="1"/>
      <p:bldP spid="32" grpId="2" animBg="1"/>
      <p:bldP spid="33" grpId="0" animBg="1"/>
      <p:bldP spid="44" grpId="0" animBg="1"/>
      <p:bldP spid="45" grpId="0" animBg="1"/>
      <p:bldP spid="45" grpId="1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-227925"/>
            <a:ext cx="16256000" cy="93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6841976" y="5147471"/>
            <a:ext cx="1761067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802400" y="6111505"/>
            <a:ext cx="1456267" cy="203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9800576" y="4913330"/>
            <a:ext cx="1756220" cy="296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-787592"/>
            <a:ext cx="9347200" cy="1049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ADMIN\Desktop\Bach tuyet\767e08fbae2de8679fbba6d8cecba19e.png">
            <a:extLst>
              <a:ext uri="{FF2B5EF4-FFF2-40B4-BE49-F238E27FC236}">
                <a16:creationId xmlns:a16="http://schemas.microsoft.com/office/drawing/2014/main" id="{2B7A9032-083A-551A-E66B-F286AE7B4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3215951" y="6111505"/>
            <a:ext cx="1456267" cy="203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853" y="-1002454"/>
            <a:ext cx="9618133" cy="101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86" y="-1374988"/>
            <a:ext cx="9618133" cy="101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86" y="-876036"/>
            <a:ext cx="9347200" cy="1049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2" y="4701255"/>
            <a:ext cx="2433796" cy="52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028" y="-2719917"/>
            <a:ext cx="10562585" cy="54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4224116" y="5504142"/>
            <a:ext cx="5356139" cy="3639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Tx/>
            </a:pPr>
            <a:r>
              <a:rPr lang="en-US" sz="4267" b="1" kern="12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81438" y="2890567"/>
            <a:ext cx="3251200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Tx/>
            </a:pPr>
            <a:r>
              <a:rPr lang="en-US" sz="5689" kern="1200" dirty="0">
                <a:solidFill>
                  <a:srgbClr val="0000FF"/>
                </a:solidFill>
                <a:latin typeface="UTM Avo" panose="02040603050506020204" pitchFamily="18" charset="0"/>
              </a:rPr>
              <a:t>A. 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313440" y="2935543"/>
            <a:ext cx="3251200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Tx/>
            </a:pPr>
            <a:r>
              <a:rPr lang="en-US" sz="5689" kern="1200" dirty="0">
                <a:solidFill>
                  <a:srgbClr val="0000FF"/>
                </a:solidFill>
                <a:latin typeface="UTM Avo" panose="02040603050506020204" pitchFamily="18" charset="0"/>
              </a:rPr>
              <a:t>B. 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091518" y="2935543"/>
            <a:ext cx="3251200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Tx/>
            </a:pPr>
            <a:r>
              <a:rPr lang="en-US" sz="5689" kern="1200" dirty="0">
                <a:solidFill>
                  <a:srgbClr val="0000FF"/>
                </a:solidFill>
                <a:latin typeface="UTM Avo" panose="02040603050506020204" pitchFamily="18" charset="0"/>
              </a:rPr>
              <a:t>C. 7</a:t>
            </a:r>
          </a:p>
        </p:txBody>
      </p:sp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1F9662C5-19E2-57F1-A462-479CD2520A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2122310" y="5438423"/>
            <a:ext cx="1083733" cy="1083733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736E44D3-F3F8-3EC9-BF12-E77608E043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8489261" y="6316134"/>
            <a:ext cx="1083733" cy="1083733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8CEE230A-3DDE-ECB7-5C66-48966C719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3076529" y="6891015"/>
            <a:ext cx="1083733" cy="1083733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42198ABF-A3F9-36C8-9FA0-659AFE71B3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3023637" y="8910367"/>
            <a:ext cx="1083733" cy="1083733"/>
          </a:xfrm>
          <a:prstGeom prst="rect">
            <a:avLst/>
          </a:prstGeom>
        </p:spPr>
      </p:pic>
      <p:pic>
        <p:nvPicPr>
          <p:cNvPr id="8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2A303E-2D13-FE80-6B9E-D726A0F06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3743" y="1216965"/>
            <a:ext cx="2156177" cy="9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ADMIN\Desktop\Tai nguyen thiet ke tro choi\Bảng gỗ\Picture1 (2)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5FF219D-0B1F-F1F9-E38E-43F3CD633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255" y="1216965"/>
            <a:ext cx="2195689" cy="9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111">
            <a:extLst>
              <a:ext uri="{FF2B5EF4-FFF2-40B4-BE49-F238E27FC236}">
                <a16:creationId xmlns:a16="http://schemas.microsoft.com/office/drawing/2014/main" id="{273A9E59-0690-FBE3-7C0D-40A0EDB069E2}"/>
              </a:ext>
            </a:extLst>
          </p:cNvPr>
          <p:cNvSpPr/>
          <p:nvPr/>
        </p:nvSpPr>
        <p:spPr>
          <a:xfrm>
            <a:off x="11789519" y="2935543"/>
            <a:ext cx="3251200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Tx/>
            </a:pPr>
            <a:r>
              <a:rPr lang="en-US" sz="5689" kern="1200" dirty="0">
                <a:solidFill>
                  <a:srgbClr val="0000FF"/>
                </a:solidFill>
                <a:latin typeface="UTM Avo" panose="02040603050506020204" pitchFamily="18" charset="0"/>
              </a:rPr>
              <a:t>D. 8</a:t>
            </a:r>
          </a:p>
        </p:txBody>
      </p:sp>
      <p:pic>
        <p:nvPicPr>
          <p:cNvPr id="1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EE049781-779C-AEB3-306B-9ADED035A5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4702784" y="4962274"/>
            <a:ext cx="1083733" cy="1083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AC73C3-4991-B4A3-C207-73195A9EDD41}"/>
                  </a:ext>
                </a:extLst>
              </p:cNvPr>
              <p:cNvSpPr txBox="1"/>
              <p:nvPr/>
            </p:nvSpPr>
            <p:spPr>
              <a:xfrm>
                <a:off x="4151878" y="685817"/>
                <a:ext cx="785706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625519">
                  <a:buClrTx/>
                </a:pPr>
                <a:r>
                  <a:rPr lang="en-US" sz="96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</a:rPr>
                  <a:t>6 </a:t>
                </a:r>
                <a14:m>
                  <m:oMath xmlns:m="http://schemas.openxmlformats.org/officeDocument/2006/math">
                    <m:r>
                      <a:rPr lang="en-US" sz="96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lang="en-US" sz="96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</a:rPr>
                  <a:t> ... </a:t>
                </a:r>
                <a14:m>
                  <m:oMath xmlns:m="http://schemas.openxmlformats.org/officeDocument/2006/math">
                    <m:r>
                      <a:rPr lang="en-US" sz="96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lang="en-US" sz="96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</a:rPr>
                  <a:t> 13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AC73C3-4991-B4A3-C207-73195A9ED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878" y="685817"/>
                <a:ext cx="7857067" cy="1569660"/>
              </a:xfrm>
              <a:prstGeom prst="rect">
                <a:avLst/>
              </a:prstGeom>
              <a:blipFill>
                <a:blip r:embed="rId21"/>
                <a:stretch>
                  <a:fillRect t="-20623" b="-4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2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84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2" grpId="0" animBg="1"/>
      <p:bldP spid="32" grpId="1" animBg="1"/>
      <p:bldP spid="32" grpId="2" animBg="1"/>
      <p:bldP spid="33" grpId="0" animBg="1"/>
      <p:bldP spid="44" grpId="0" animBg="1"/>
      <p:bldP spid="45" grpId="0" animBg="1"/>
      <p:bldP spid="45" grpId="1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109" name="Google Shape;109;p3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TOÁN</a:t>
              </a:r>
              <a:endParaRPr/>
            </a:p>
          </p:txBody>
        </p:sp>
        <p:cxnSp>
          <p:nvCxnSpPr>
            <p:cNvPr id="110" name="Google Shape;110;p3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11" name="Google Shape;111;p3"/>
          <p:cNvSpPr txBox="1"/>
          <p:nvPr/>
        </p:nvSpPr>
        <p:spPr>
          <a:xfrm>
            <a:off x="1515270" y="1041400"/>
            <a:ext cx="13246099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90: TÌM THÀNH PHẦN CHƯA BIẾT CỦA PHÉP TÍNH  (Tiết 2)</a:t>
            </a:r>
            <a:endParaRPr sz="2800" b="1" u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l="23646" t="19791" r="13689" b="15624"/>
          <a:stretch/>
        </p:blipFill>
        <p:spPr>
          <a:xfrm>
            <a:off x="2151620" y="1901343"/>
            <a:ext cx="11973398" cy="6937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4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120" name="Google Shape;120;p4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TOÁN</a:t>
              </a:r>
              <a:endParaRPr/>
            </a:p>
          </p:txBody>
        </p:sp>
        <p:cxnSp>
          <p:nvCxnSpPr>
            <p:cNvPr id="121" name="Google Shape;121;p4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22" name="Google Shape;122;p4"/>
          <p:cNvSpPr txBox="1"/>
          <p:nvPr/>
        </p:nvSpPr>
        <p:spPr>
          <a:xfrm>
            <a:off x="1515270" y="1041400"/>
            <a:ext cx="13246099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90: TÌM THÀNH PHẦN CHƯA BIẾT CỦA PHÉP TÍNH  (Tiết 2)</a:t>
            </a:r>
            <a:endParaRPr sz="28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746920" y="1815303"/>
            <a:ext cx="78338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TÌM SỐ BỊ TRỪ, TÌM SỐ TRỪ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2253352" y="3023994"/>
            <a:ext cx="1143000" cy="990600"/>
          </a:xfrm>
          <a:prstGeom prst="triangle">
            <a:avLst>
              <a:gd name="adj" fmla="val 50000"/>
            </a:avLst>
          </a:prstGeom>
          <a:solidFill>
            <a:srgbClr val="FDD4E7"/>
          </a:solidFill>
          <a:ln w="25400" cap="flat" cmpd="sng">
            <a:solidFill>
              <a:srgbClr val="FDD4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4464955" y="3053155"/>
            <a:ext cx="1143000" cy="990600"/>
          </a:xfrm>
          <a:prstGeom prst="ellipse">
            <a:avLst/>
          </a:prstGeom>
          <a:solidFill>
            <a:srgbClr val="FCD8B5"/>
          </a:solidFill>
          <a:ln w="25400" cap="flat" cmpd="sng">
            <a:solidFill>
              <a:srgbClr val="FBD7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7071519" y="3200400"/>
            <a:ext cx="838200" cy="838200"/>
          </a:xfrm>
          <a:prstGeom prst="rect">
            <a:avLst/>
          </a:prstGeom>
          <a:solidFill>
            <a:srgbClr val="D9ECFA"/>
          </a:solidFill>
          <a:ln w="25400" cap="flat" cmpd="sng">
            <a:solidFill>
              <a:srgbClr val="D9EC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3718719" y="3294965"/>
            <a:ext cx="4572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6045785" y="3294965"/>
            <a:ext cx="4572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2256520" y="4267200"/>
            <a:ext cx="1143000" cy="990600"/>
          </a:xfrm>
          <a:prstGeom prst="triangle">
            <a:avLst>
              <a:gd name="adj" fmla="val 50000"/>
            </a:avLst>
          </a:prstGeom>
          <a:solidFill>
            <a:srgbClr val="FDD4E7"/>
          </a:solidFill>
          <a:ln w="25400" cap="flat" cmpd="sng">
            <a:solidFill>
              <a:srgbClr val="FDD4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3490119" y="4398663"/>
            <a:ext cx="4572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4588180" y="4419600"/>
            <a:ext cx="838200" cy="838200"/>
          </a:xfrm>
          <a:prstGeom prst="rect">
            <a:avLst/>
          </a:prstGeom>
          <a:solidFill>
            <a:srgbClr val="D9ECFA"/>
          </a:solidFill>
          <a:ln w="25400" cap="flat" cmpd="sng">
            <a:solidFill>
              <a:srgbClr val="D9EC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6093870" y="4398662"/>
            <a:ext cx="4572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6919119" y="4267200"/>
            <a:ext cx="1143000" cy="990600"/>
          </a:xfrm>
          <a:prstGeom prst="ellipse">
            <a:avLst/>
          </a:prstGeom>
          <a:solidFill>
            <a:srgbClr val="FCD8B5"/>
          </a:solidFill>
          <a:ln w="25400" cap="flat" cmpd="sng">
            <a:solidFill>
              <a:srgbClr val="FBD7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2255594" y="7231807"/>
            <a:ext cx="1143000" cy="990600"/>
          </a:xfrm>
          <a:prstGeom prst="ellipse">
            <a:avLst/>
          </a:prstGeom>
          <a:solidFill>
            <a:srgbClr val="FCD8B5"/>
          </a:solidFill>
          <a:ln w="25400" cap="flat" cmpd="sng">
            <a:solidFill>
              <a:srgbClr val="FBD7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3487787" y="7344683"/>
            <a:ext cx="4572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4614435" y="7231807"/>
            <a:ext cx="838200" cy="838200"/>
          </a:xfrm>
          <a:prstGeom prst="rect">
            <a:avLst/>
          </a:prstGeom>
          <a:solidFill>
            <a:srgbClr val="D9ECFA"/>
          </a:solidFill>
          <a:ln w="25400" cap="flat" cmpd="sng">
            <a:solidFill>
              <a:srgbClr val="D9EC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6122083" y="7179309"/>
            <a:ext cx="4572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7023295" y="7068729"/>
            <a:ext cx="1143000" cy="990600"/>
          </a:xfrm>
          <a:prstGeom prst="triangle">
            <a:avLst>
              <a:gd name="adj" fmla="val 50000"/>
            </a:avLst>
          </a:prstGeom>
          <a:solidFill>
            <a:srgbClr val="FDD4E7"/>
          </a:solidFill>
          <a:ln w="25400" cap="flat" cmpd="sng">
            <a:solidFill>
              <a:srgbClr val="FDD4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9576513" y="3393445"/>
            <a:ext cx="5679864" cy="1290310"/>
          </a:xfrm>
          <a:prstGeom prst="roundRect">
            <a:avLst>
              <a:gd name="adj" fmla="val 16667"/>
            </a:avLst>
          </a:prstGeom>
          <a:solidFill>
            <a:srgbClr val="FEF5BE"/>
          </a:solidFill>
          <a:ln w="25400" cap="flat" cmpd="sng">
            <a:solidFill>
              <a:srgbClr val="F8F0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 tìm số bị trừ ta làm như thế nào?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746918" y="2377313"/>
            <a:ext cx="38100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Tìm số bị trừ</a:t>
            </a:r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677036" y="5367805"/>
            <a:ext cx="38100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Tìm số trừ</a:t>
            </a: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2221570" y="5919880"/>
            <a:ext cx="1143000" cy="990600"/>
          </a:xfrm>
          <a:prstGeom prst="triangle">
            <a:avLst>
              <a:gd name="adj" fmla="val 50000"/>
            </a:avLst>
          </a:prstGeom>
          <a:solidFill>
            <a:srgbClr val="FDD4E7"/>
          </a:solidFill>
          <a:ln w="25400" cap="flat" cmpd="sng">
            <a:solidFill>
              <a:srgbClr val="FDD4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4433173" y="5949041"/>
            <a:ext cx="1143000" cy="990600"/>
          </a:xfrm>
          <a:prstGeom prst="ellipse">
            <a:avLst/>
          </a:prstGeom>
          <a:solidFill>
            <a:srgbClr val="FCD8B5"/>
          </a:solidFill>
          <a:ln w="25400" cap="flat" cmpd="sng">
            <a:solidFill>
              <a:srgbClr val="FBD7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7039737" y="6096286"/>
            <a:ext cx="838200" cy="838200"/>
          </a:xfrm>
          <a:prstGeom prst="rect">
            <a:avLst/>
          </a:prstGeom>
          <a:solidFill>
            <a:srgbClr val="D9ECFA"/>
          </a:solidFill>
          <a:ln w="25400" cap="flat" cmpd="sng">
            <a:solidFill>
              <a:srgbClr val="D9EC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3686937" y="6190851"/>
            <a:ext cx="4572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6014003" y="6190851"/>
            <a:ext cx="4572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9341501" y="6448616"/>
            <a:ext cx="5679864" cy="1290310"/>
          </a:xfrm>
          <a:prstGeom prst="roundRect">
            <a:avLst>
              <a:gd name="adj" fmla="val 16667"/>
            </a:avLst>
          </a:prstGeom>
          <a:solidFill>
            <a:srgbClr val="FEF5BE"/>
          </a:solidFill>
          <a:ln w="25400" cap="flat" cmpd="sng">
            <a:solidFill>
              <a:srgbClr val="F8F0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 tìm số trừ ta làm như thế nào?</a:t>
            </a:r>
            <a:endParaRPr/>
          </a:p>
        </p:txBody>
      </p:sp>
      <p:sp>
        <p:nvSpPr>
          <p:cNvPr id="148" name="Google Shape;148;p4"/>
          <p:cNvSpPr/>
          <p:nvPr/>
        </p:nvSpPr>
        <p:spPr>
          <a:xfrm>
            <a:off x="9569649" y="3399262"/>
            <a:ext cx="5679864" cy="1290310"/>
          </a:xfrm>
          <a:prstGeom prst="roundRect">
            <a:avLst>
              <a:gd name="adj" fmla="val 16667"/>
            </a:avLst>
          </a:prstGeom>
          <a:solidFill>
            <a:srgbClr val="FEF5BE"/>
          </a:solidFill>
          <a:ln w="25400" cap="flat" cmpd="sng">
            <a:solidFill>
              <a:srgbClr val="F8F0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 tìm số bị trừ ta lấy hiệu cộng với số trừ.</a:t>
            </a:r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9341501" y="6471456"/>
            <a:ext cx="5679864" cy="1290310"/>
          </a:xfrm>
          <a:prstGeom prst="roundRect">
            <a:avLst>
              <a:gd name="adj" fmla="val 16667"/>
            </a:avLst>
          </a:prstGeom>
          <a:solidFill>
            <a:srgbClr val="FEF5BE"/>
          </a:solidFill>
          <a:ln w="25400" cap="flat" cmpd="sng">
            <a:solidFill>
              <a:srgbClr val="F8F0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 tìm số trừ ta lấy số bị trừ trừ đi hiệu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l="6698" t="34182"/>
          <a:stretch/>
        </p:blipFill>
        <p:spPr>
          <a:xfrm>
            <a:off x="233512" y="2663804"/>
            <a:ext cx="15811202" cy="21567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5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159" name="Google Shape;159;p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TOÁN</a:t>
              </a:r>
              <a:endParaRPr/>
            </a:p>
          </p:txBody>
        </p:sp>
        <p:cxnSp>
          <p:nvCxnSpPr>
            <p:cNvPr id="160" name="Google Shape;160;p5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61" name="Google Shape;161;p5"/>
          <p:cNvSpPr txBox="1"/>
          <p:nvPr/>
        </p:nvSpPr>
        <p:spPr>
          <a:xfrm>
            <a:off x="1515270" y="1041400"/>
            <a:ext cx="13246099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90: TÌM THÀNH PHẦN CHƯA BIẾT CỦA PHÉP TÍNH  (Tiết 2)</a:t>
            </a:r>
            <a:endParaRPr sz="28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981869" y="2774144"/>
            <a:ext cx="914400" cy="83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E191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981869" y="3842169"/>
            <a:ext cx="914400" cy="83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E191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r>
            <a:endParaRPr/>
          </a:p>
        </p:txBody>
      </p:sp>
      <p:sp>
        <p:nvSpPr>
          <p:cNvPr id="164" name="Google Shape;164;p5"/>
          <p:cNvSpPr/>
          <p:nvPr/>
        </p:nvSpPr>
        <p:spPr>
          <a:xfrm>
            <a:off x="7666353" y="2774144"/>
            <a:ext cx="914400" cy="83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E191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65" name="Google Shape;165;p5"/>
          <p:cNvSpPr/>
          <p:nvPr/>
        </p:nvSpPr>
        <p:spPr>
          <a:xfrm>
            <a:off x="7680700" y="3829353"/>
            <a:ext cx="1041776" cy="83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E191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66" name="Google Shape;166;p5"/>
          <p:cNvSpPr/>
          <p:nvPr/>
        </p:nvSpPr>
        <p:spPr>
          <a:xfrm>
            <a:off x="12305256" y="2819400"/>
            <a:ext cx="914400" cy="83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E191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236</a:t>
            </a:r>
            <a:endParaRPr/>
          </a:p>
        </p:txBody>
      </p:sp>
      <p:sp>
        <p:nvSpPr>
          <p:cNvPr id="167" name="Google Shape;167;p5"/>
          <p:cNvSpPr/>
          <p:nvPr/>
        </p:nvSpPr>
        <p:spPr>
          <a:xfrm>
            <a:off x="13592507" y="3842169"/>
            <a:ext cx="914400" cy="83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E191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981869" y="1541596"/>
            <a:ext cx="14363657" cy="1032343"/>
            <a:chOff x="981869" y="1541596"/>
            <a:chExt cx="14363657" cy="1032343"/>
          </a:xfrm>
        </p:grpSpPr>
        <p:sp>
          <p:nvSpPr>
            <p:cNvPr id="169" name="Google Shape;169;p5"/>
            <p:cNvSpPr txBox="1"/>
            <p:nvPr/>
          </p:nvSpPr>
          <p:spPr>
            <a:xfrm>
              <a:off x="2099427" y="1703825"/>
              <a:ext cx="1324609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Tìm thành phần chưa biết trong các phép tính sau:</a:t>
              </a:r>
              <a:endParaRPr/>
            </a:p>
          </p:txBody>
        </p:sp>
        <p:pic>
          <p:nvPicPr>
            <p:cNvPr id="170" name="Google Shape;170;p5"/>
            <p:cNvPicPr preferRelativeResize="0"/>
            <p:nvPr/>
          </p:nvPicPr>
          <p:blipFill rotWithShape="1">
            <a:blip r:embed="rId3">
              <a:alphaModFix/>
            </a:blip>
            <a:srcRect r="93324" b="66116"/>
            <a:stretch/>
          </p:blipFill>
          <p:spPr>
            <a:xfrm>
              <a:off x="981869" y="1541596"/>
              <a:ext cx="1066800" cy="1032343"/>
            </a:xfrm>
            <a:prstGeom prst="ellipse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 b="2313"/>
          <a:stretch/>
        </p:blipFill>
        <p:spPr>
          <a:xfrm>
            <a:off x="68064" y="1886330"/>
            <a:ext cx="16142098" cy="3219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6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180" name="Google Shape;180;p6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2800"/>
                <a:buFont typeface="Times New Roman"/>
                <a:buNone/>
              </a:pPr>
              <a:r>
                <a:rPr lang="en-US" sz="2800" b="1" i="0" u="none" strike="noStrike" cap="none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TOÁN</a:t>
              </a:r>
              <a:endParaRPr/>
            </a:p>
          </p:txBody>
        </p:sp>
        <p:cxnSp>
          <p:nvCxnSpPr>
            <p:cNvPr id="181" name="Google Shape;181;p6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82" name="Google Shape;182;p6"/>
          <p:cNvSpPr txBox="1"/>
          <p:nvPr/>
        </p:nvSpPr>
        <p:spPr>
          <a:xfrm>
            <a:off x="1515270" y="1041400"/>
            <a:ext cx="13246099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90: TÌM THÀNH PHẦN CHƯA BIẾT CỦA PHÉP TÍNH  (Tiết 2)</a:t>
            </a:r>
            <a:endParaRPr sz="28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7300119" y="2133599"/>
            <a:ext cx="1403453" cy="1060161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51</a:t>
            </a:r>
            <a:endParaRPr/>
          </a:p>
        </p:txBody>
      </p:sp>
      <p:sp>
        <p:nvSpPr>
          <p:cNvPr id="184" name="Google Shape;184;p6"/>
          <p:cNvSpPr/>
          <p:nvPr/>
        </p:nvSpPr>
        <p:spPr>
          <a:xfrm>
            <a:off x="8762918" y="2133599"/>
            <a:ext cx="1403453" cy="1060161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r>
            <a:endParaRPr/>
          </a:p>
        </p:txBody>
      </p:sp>
      <p:sp>
        <p:nvSpPr>
          <p:cNvPr id="185" name="Google Shape;185;p6"/>
          <p:cNvSpPr/>
          <p:nvPr/>
        </p:nvSpPr>
        <p:spPr>
          <a:xfrm>
            <a:off x="10225717" y="2133599"/>
            <a:ext cx="1403453" cy="1060161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54</a:t>
            </a:r>
            <a:endParaRPr/>
          </a:p>
        </p:txBody>
      </p:sp>
      <p:sp>
        <p:nvSpPr>
          <p:cNvPr id="186" name="Google Shape;186;p6"/>
          <p:cNvSpPr/>
          <p:nvPr/>
        </p:nvSpPr>
        <p:spPr>
          <a:xfrm>
            <a:off x="11679901" y="3193760"/>
            <a:ext cx="1403453" cy="84484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r>
            <a:endParaRPr/>
          </a:p>
        </p:txBody>
      </p:sp>
      <p:sp>
        <p:nvSpPr>
          <p:cNvPr id="187" name="Google Shape;187;p6"/>
          <p:cNvSpPr/>
          <p:nvPr/>
        </p:nvSpPr>
        <p:spPr>
          <a:xfrm>
            <a:off x="13131480" y="3193760"/>
            <a:ext cx="1403453" cy="84484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64</a:t>
            </a:r>
            <a:endParaRPr/>
          </a:p>
        </p:txBody>
      </p:sp>
      <p:sp>
        <p:nvSpPr>
          <p:cNvPr id="188" name="Google Shape;188;p6"/>
          <p:cNvSpPr/>
          <p:nvPr/>
        </p:nvSpPr>
        <p:spPr>
          <a:xfrm>
            <a:off x="14620947" y="3201781"/>
            <a:ext cx="1403453" cy="84484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r>
            <a:endParaRPr/>
          </a:p>
        </p:txBody>
      </p:sp>
      <p:sp>
        <p:nvSpPr>
          <p:cNvPr id="189" name="Google Shape;189;p6"/>
          <p:cNvSpPr/>
          <p:nvPr/>
        </p:nvSpPr>
        <p:spPr>
          <a:xfrm>
            <a:off x="5872603" y="4110789"/>
            <a:ext cx="1403453" cy="84484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739</Words>
  <Application>Microsoft Office PowerPoint</Application>
  <PresentationFormat>Custom</PresentationFormat>
  <Paragraphs>124</Paragraphs>
  <Slides>14</Slides>
  <Notes>13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UTM Avo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2022-07-10T01:37:20Z</dcterms:created>
  <dcterms:modified xsi:type="dcterms:W3CDTF">2024-04-05T07:37:14Z</dcterms:modified>
</cp:coreProperties>
</file>