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6"/>
  </p:notesMasterIdLst>
  <p:sldIdLst>
    <p:sldId id="257" r:id="rId3"/>
    <p:sldId id="258" r:id="rId4"/>
    <p:sldId id="309" r:id="rId5"/>
    <p:sldId id="308" r:id="rId6"/>
    <p:sldId id="341" r:id="rId7"/>
    <p:sldId id="310" r:id="rId8"/>
    <p:sldId id="311" r:id="rId9"/>
    <p:sldId id="342" r:id="rId10"/>
    <p:sldId id="343" r:id="rId11"/>
    <p:sldId id="344" r:id="rId12"/>
    <p:sldId id="331" r:id="rId13"/>
    <p:sldId id="345" r:id="rId14"/>
    <p:sldId id="319" r:id="rId15"/>
    <p:sldId id="346" r:id="rId16"/>
    <p:sldId id="347" r:id="rId17"/>
    <p:sldId id="348" r:id="rId18"/>
    <p:sldId id="349" r:id="rId19"/>
    <p:sldId id="306" r:id="rId20"/>
    <p:sldId id="2007577215" r:id="rId21"/>
    <p:sldId id="291" r:id="rId22"/>
    <p:sldId id="2007577227" r:id="rId23"/>
    <p:sldId id="2007577228" r:id="rId24"/>
    <p:sldId id="32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-1338" y="-5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D4129C-FD67-499C-A84F-D3F0245FAC93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E5BD6-722D-4629-9FBB-F57EA8B82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259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8745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8342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2430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7739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8935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7829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6837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1122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20105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8858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066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13300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69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416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947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6706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4801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8189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5862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58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D5A996A-1BCF-487A-99EA-E96E07080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12D211FB-6493-4C1B-B6AD-80FC6395AB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5627" y="730216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86622D5-69E0-4138-95B9-03F96F9E1C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8CD513A-8776-4615-8C1D-F31CB4ED0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A939BC0-3615-41C6-A436-97EDD5B21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677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02C1DC1-767E-4E70-BB1C-0BBF6AB6D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04D69DB-ED9A-4B72-8533-94BF402E30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34D419C-D46D-4C91-BF99-074BFC32CF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E91D2D6-3EDD-478C-9CB3-86B64EB2A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0AC20EA-715B-4B3C-A3E6-B493844EE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832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CDEDA6D-9FA0-493F-9663-23E9E0B65D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57DDE6E-1914-4342-B4A5-CC4EB4A780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10D9D4D-8F8C-43C2-B249-275B30C2E6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FDE111F-ECF1-458E-87EB-AD0F954B3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79D90DB-99DE-4144-82A2-97914B765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8789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F7B888-9F6D-8DB5-CEE6-548394E53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061CAD-DB06-3060-90CC-78502AB9A9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EF9C3F-CE21-B1E3-489C-1BC8E6523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82F5C7-93EB-796F-67FB-5E33C98E9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7644BC-A0D3-2DAA-A653-EE4B041A1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2875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969217-7B25-2E76-3736-3DE8090DF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F12A94B-7244-A245-28B3-3CDFFC72E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45EC37-D8E9-D6D6-E9F6-0B70CC437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69E0EA-68E5-D548-19DC-400A8D9F3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3202B6-3668-F4F8-0DC7-2E8F611F1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9621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40825B-45FD-1248-178B-3BB7B7B3B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1075EAD-8F1C-1ED6-3016-3BD52A3A4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EF34B03-1191-306B-86A9-88BA295B2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6A6EFE-E391-3F9C-17B0-CBE917F1D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9398DAD-C677-FA89-FD44-882A71905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0549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5BD682-ED74-22F7-F393-D30E11A55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27AEA3-09C9-7961-34F4-F13CC1E28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4EDED81-8145-F0A2-3849-B80E006CF4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B69D85F-49BD-9D42-05E1-287E5576C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FBCC5DA-3E0B-D089-E15C-C89A7F4CC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DFA5A1E-3066-8072-8F7C-C6ABC1D1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216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67B1F4-2F7D-4D58-EFD2-39D56E312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F798262-04D6-3C39-F965-82B46D8EEB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9EA6030-419C-2466-BD4D-D20FC0104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901ED0C-487F-4690-4777-E75FC1EA45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9B97570-8C14-151D-D4C7-1CE4E3D65D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A9ABFD5-E465-C790-CBC7-B485033D6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75D340A-C167-B866-83D7-79742690B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54FABD4-0852-0511-D063-0BBFC4722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0825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3123B3-8D93-6A81-4F04-A143503D4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E0443AD-257A-1545-EF93-CDB0D2D20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8640CFC-8A6D-4E9E-8F6F-D544DD7A2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536D19A-3049-AE51-EEDA-B008A5AFD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6267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0A99412-78A0-331A-870A-E26CC74C2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452E0F3-75A0-D68F-1834-D953961A5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8FF3776-7BDC-E035-638A-88F553AB0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6590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0A8C92-F471-03CF-BB62-5E4245285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5BE655-5B71-49A2-43BE-2390FFEB9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8AB24F0-85D1-3F29-060F-924D86A08A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59E712A-A2F3-7D1E-7ED7-48A35E1DE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6ADEDBD-6C7B-FCEC-E667-D29D7BA79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5BA53AA-5F7A-9848-5B7E-499905B4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536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549E160-957D-4719-8FD4-D520F7C93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95B7BAD-4720-4F62-A0D7-65CCCD247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4F5A424-7ED0-47F1-96C4-E601DD3C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CE16841-A1D8-499D-B5E7-18FBBE8F8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43AAB48-366B-4EE2-8AEF-3BB2B2CE1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36033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32520F-FAC9-84F3-7AB9-E52B8845A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F446F80-71AB-038A-C7E2-169E3BDA40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721B75D-5DD1-A8C8-F3A6-73077DFCEE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4A94A8D-A9D3-03C3-25B3-30421BDB5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FD36618-8DC2-51FE-8AD6-0DC7B3E40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534B771-30D0-D674-43DD-9CD31324F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2711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69082D-D488-7DE9-871F-04845EEF4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86F8FB5-4343-0FD4-4058-E7992C1793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6E6B44-5061-0EB6-EFCF-4564EB0DF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DFB350-42EA-E854-0C54-E35CDB705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37145D8-2E1C-6339-9FB5-1508AED12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5596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022503E-CBA8-3861-146F-2F72193527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8206BBD-70ED-02F8-0C1C-2DDF7DBCB6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7A7CBB-9DC8-F851-2352-CFA49FA64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CFD35EA-3D50-83DC-1961-0037E92A2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947ADD-CC1A-882F-83F0-887FBA97F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841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8ABE509-93DD-47FC-B5E8-164A559A8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C5E81DB-0B27-409E-A814-7BD2D957C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01261CD-CB39-4FC5-878D-96B51EE26F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8401768-A249-4ED1-971D-A4A640765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3B836AF-E1AD-426A-A9F3-5E8FCE86F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894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DF4A404-BBA2-48D8-9822-042A956FF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D2A2CF9-15F8-408A-BA13-EB3B3E87E8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1F91FB7-4948-4961-AEFB-59C41325FF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5BC08F6-73D8-4E84-A2C8-1CF3FFBFDA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48AD4C5-A2C4-410A-AB03-5DECDF0B4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EEE4277-23AC-45E2-A376-E9881AF2B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68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8631ACA-B2B9-4AD5-93D1-2CACBCC08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2AE0D04-B87D-4B1A-8479-0054B7291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929AD47-F284-41EB-A009-1A2BAC9378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3136F7F-A5B4-4D1E-9AEA-8C75F33449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533C994C-E69D-4346-B952-3BCEE98FB5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7816557F-E7C3-49CE-A321-692CB090CD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785CC03B-60F3-4E97-A640-349EB6284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C85EA307-D293-4B5C-A756-F1C0565BF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5526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01325EF-3960-4C50-8765-2A5C09462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8A8C938F-9413-4618-98CB-F5296C5F1A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C106955-5A09-4A2E-810C-3306CB443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EED1F109-482D-4E64-B7C5-04C246F66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6113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46B7F2D-6D1B-4739-A90B-C5BA0AB474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693DC7ED-D28A-4D01-800B-A9183DF91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A1B6E07-F2AF-4CE9-9403-991B46DA5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5922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1ED4A54-3E2C-49D9-827C-50F23B290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986D4BE-DA40-43D7-BAA2-472ADA6D5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AFC8814-B717-4111-8EEF-A7A1D44DF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388DEDC-A0D7-460C-8D1F-9F9457CC41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FFF2EEF-560C-4F68-A79F-089DC0939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B32BD32-D499-4314-8206-CBBEC063D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4900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4FA4272-D42D-44DB-846B-AA977470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95932106-A69A-4389-BDA5-7BEA2055FD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E1C7650-EB6C-425A-A252-D05EC41462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7B7C534-B223-4E17-AEEA-772D7280F9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EB9802F-BB46-46B6-B4E8-760CDFA74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3931446-D529-44BA-9339-86B555B7D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001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288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BC53A24-F379-1A0C-74E8-92DAAD79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83193B8-6013-5DC0-D3C4-136BE60DA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B9180D-5066-B0F1-1C18-938F5F1874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1F878-0CB8-460B-A584-12D54E1B7CC5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45B468-9AB6-1BAB-FEAC-0C2A20919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6C2E555-8DCE-71A4-AD4E-108CBCCF36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98E76A4-5BD0-1C08-BD6C-2682B4BCB2B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52942" y="7057491"/>
            <a:ext cx="6248942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555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4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26.png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27.png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27.png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10" Type="http://schemas.openxmlformats.org/officeDocument/2006/relationships/image" Target="../media/image29.png"/><Relationship Id="rId4" Type="http://schemas.openxmlformats.org/officeDocument/2006/relationships/image" Target="../media/image16.png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10" Type="http://schemas.openxmlformats.org/officeDocument/2006/relationships/image" Target="../media/image30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31.png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33.png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41.GIF"/><Relationship Id="rId18" Type="http://schemas.openxmlformats.org/officeDocument/2006/relationships/image" Target="../media/image37.png"/><Relationship Id="rId3" Type="http://schemas.microsoft.com/office/2007/relationships/media" Target="../media/media2.mp4"/><Relationship Id="rId7" Type="http://schemas.openxmlformats.org/officeDocument/2006/relationships/slideLayout" Target="../slideLayouts/slideLayout18.xml"/><Relationship Id="rId12" Type="http://schemas.openxmlformats.org/officeDocument/2006/relationships/audio" Target="../media/audio3.wav"/><Relationship Id="rId17" Type="http://schemas.openxmlformats.org/officeDocument/2006/relationships/image" Target="../media/image45.png"/><Relationship Id="rId2" Type="http://schemas.openxmlformats.org/officeDocument/2006/relationships/video" Target="../media/media1.mp4"/><Relationship Id="rId16" Type="http://schemas.openxmlformats.org/officeDocument/2006/relationships/image" Target="../media/image44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40.jpeg"/><Relationship Id="rId5" Type="http://schemas.microsoft.com/office/2007/relationships/media" Target="../media/media3.mp4"/><Relationship Id="rId15" Type="http://schemas.openxmlformats.org/officeDocument/2006/relationships/image" Target="../media/image43.png"/><Relationship Id="rId10" Type="http://schemas.openxmlformats.org/officeDocument/2006/relationships/image" Target="../media/image39.png"/><Relationship Id="rId4" Type="http://schemas.openxmlformats.org/officeDocument/2006/relationships/video" Target="../media/media2.mp4"/><Relationship Id="rId9" Type="http://schemas.openxmlformats.org/officeDocument/2006/relationships/image" Target="../media/image38.png"/><Relationship Id="rId14" Type="http://schemas.openxmlformats.org/officeDocument/2006/relationships/image" Target="../media/image42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3.wav"/><Relationship Id="rId18" Type="http://schemas.openxmlformats.org/officeDocument/2006/relationships/image" Target="../media/image45.png"/><Relationship Id="rId3" Type="http://schemas.microsoft.com/office/2007/relationships/media" Target="../media/media2.mp4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40.jpeg"/><Relationship Id="rId17" Type="http://schemas.openxmlformats.org/officeDocument/2006/relationships/image" Target="../media/image44.png"/><Relationship Id="rId2" Type="http://schemas.openxmlformats.org/officeDocument/2006/relationships/video" Target="../media/media1.mp4"/><Relationship Id="rId16" Type="http://schemas.openxmlformats.org/officeDocument/2006/relationships/image" Target="../media/image43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39.png"/><Relationship Id="rId5" Type="http://schemas.microsoft.com/office/2007/relationships/media" Target="../media/media3.mp4"/><Relationship Id="rId15" Type="http://schemas.openxmlformats.org/officeDocument/2006/relationships/image" Target="../media/image42.GIF"/><Relationship Id="rId10" Type="http://schemas.openxmlformats.org/officeDocument/2006/relationships/image" Target="../media/image37.png"/><Relationship Id="rId4" Type="http://schemas.openxmlformats.org/officeDocument/2006/relationships/video" Target="../media/media2.mp4"/><Relationship Id="rId9" Type="http://schemas.openxmlformats.org/officeDocument/2006/relationships/image" Target="../media/image38.png"/><Relationship Id="rId14" Type="http://schemas.openxmlformats.org/officeDocument/2006/relationships/image" Target="../media/image41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3.wav"/><Relationship Id="rId18" Type="http://schemas.openxmlformats.org/officeDocument/2006/relationships/image" Target="../media/image45.png"/><Relationship Id="rId3" Type="http://schemas.microsoft.com/office/2007/relationships/media" Target="../media/media2.mp4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40.jpeg"/><Relationship Id="rId17" Type="http://schemas.openxmlformats.org/officeDocument/2006/relationships/image" Target="../media/image44.png"/><Relationship Id="rId2" Type="http://schemas.openxmlformats.org/officeDocument/2006/relationships/video" Target="../media/media1.mp4"/><Relationship Id="rId16" Type="http://schemas.openxmlformats.org/officeDocument/2006/relationships/image" Target="../media/image43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39.png"/><Relationship Id="rId5" Type="http://schemas.microsoft.com/office/2007/relationships/media" Target="../media/media3.mp4"/><Relationship Id="rId15" Type="http://schemas.openxmlformats.org/officeDocument/2006/relationships/image" Target="../media/image42.GIF"/><Relationship Id="rId10" Type="http://schemas.openxmlformats.org/officeDocument/2006/relationships/image" Target="../media/image37.png"/><Relationship Id="rId4" Type="http://schemas.openxmlformats.org/officeDocument/2006/relationships/video" Target="../media/media2.mp4"/><Relationship Id="rId9" Type="http://schemas.openxmlformats.org/officeDocument/2006/relationships/image" Target="../media/image38.png"/><Relationship Id="rId14" Type="http://schemas.openxmlformats.org/officeDocument/2006/relationships/image" Target="../media/image41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47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23.png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1FDA3D0-02C4-49FA-B3CD-9C058FECB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62" y="-298"/>
            <a:ext cx="12193057" cy="685859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7C6089F-E8FC-4E99-B4A0-3BDC829237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1432" y="4632856"/>
            <a:ext cx="2584928" cy="212768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0E0F4147-BCAE-4DA3-9E4E-141F53EED1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702" y="4966414"/>
            <a:ext cx="1731414" cy="1018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2F9BC747-B7FD-43D0-82DC-E3772EECBF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5334845"/>
            <a:ext cx="12193057" cy="152413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148D6B6-B80A-4024-9189-E9B453F508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77" y="-345132"/>
            <a:ext cx="3974937" cy="265199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5FE6144E-7471-4401-B426-ADB367A1C5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3175" y="2079582"/>
            <a:ext cx="1322947" cy="14204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E5EC1758-E13C-4349-82E4-E5B6F943FF1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883" t="19368" r="21376" b="36864"/>
          <a:stretch/>
        </p:blipFill>
        <p:spPr>
          <a:xfrm>
            <a:off x="2870199" y="4627221"/>
            <a:ext cx="2716307" cy="186247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83B8410D-600F-42E5-A8C6-FD667DD338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01754" y="3796045"/>
            <a:ext cx="2521628" cy="365378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4CF9C15D-03BF-4B25-89D2-614E7634461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10998B1D-8FF5-4B5A-A7C1-EB2999C2BD0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26724" y="181415"/>
            <a:ext cx="2438611" cy="243861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938FCDA-07E4-4DC9-A431-E00A8B626C4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13357" y="-321875"/>
            <a:ext cx="4102964" cy="27434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854" y="-1078422"/>
            <a:ext cx="5317992" cy="28214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A45C6D4-8A02-4DAC-709C-D4A54DAB7F0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07733" y="383235"/>
            <a:ext cx="4243184" cy="11766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433BB78-37F8-4A5D-E676-DEE84AD6B2B3}"/>
              </a:ext>
            </a:extLst>
          </p:cNvPr>
          <p:cNvSpPr txBox="1"/>
          <p:nvPr/>
        </p:nvSpPr>
        <p:spPr>
          <a:xfrm>
            <a:off x="5019675" y="3476625"/>
            <a:ext cx="2047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2)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F13A4E5-5587-1748-2DF1-885B50FAE13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95703" y="2361013"/>
            <a:ext cx="8791194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49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sp>
        <p:nvSpPr>
          <p:cNvPr id="6" name="Snip and Round Single Corner Rectangle 5"/>
          <p:cNvSpPr/>
          <p:nvPr/>
        </p:nvSpPr>
        <p:spPr>
          <a:xfrm>
            <a:off x="238125" y="333375"/>
            <a:ext cx="11344275" cy="6229350"/>
          </a:xfrm>
          <a:prstGeom prst="snipRoundRect">
            <a:avLst/>
          </a:prstGeom>
          <a:solidFill>
            <a:schemeClr val="bg1"/>
          </a:solidFill>
          <a:ln w="57150">
            <a:solidFill>
              <a:srgbClr val="F735C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20ACE2E-A64F-A921-625F-14843AF34670}"/>
              </a:ext>
            </a:extLst>
          </p:cNvPr>
          <p:cNvSpPr txBox="1"/>
          <p:nvPr/>
        </p:nvSpPr>
        <p:spPr>
          <a:xfrm>
            <a:off x="3990975" y="686306"/>
            <a:ext cx="6867525" cy="2554545"/>
          </a:xfrm>
          <a:custGeom>
            <a:avLst/>
            <a:gdLst>
              <a:gd name="connsiteX0" fmla="*/ 0 w 6867525"/>
              <a:gd name="connsiteY0" fmla="*/ 0 h 2554545"/>
              <a:gd name="connsiteX1" fmla="*/ 6867525 w 6867525"/>
              <a:gd name="connsiteY1" fmla="*/ 0 h 2554545"/>
              <a:gd name="connsiteX2" fmla="*/ 6867525 w 6867525"/>
              <a:gd name="connsiteY2" fmla="*/ 2554545 h 2554545"/>
              <a:gd name="connsiteX3" fmla="*/ 0 w 6867525"/>
              <a:gd name="connsiteY3" fmla="*/ 2554545 h 2554545"/>
              <a:gd name="connsiteX4" fmla="*/ 0 w 6867525"/>
              <a:gd name="connsiteY4" fmla="*/ 0 h 255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67525" h="2554545" fill="none" extrusionOk="0">
                <a:moveTo>
                  <a:pt x="0" y="0"/>
                </a:moveTo>
                <a:cubicBezTo>
                  <a:pt x="2819315" y="5222"/>
                  <a:pt x="5486366" y="24918"/>
                  <a:pt x="6867525" y="0"/>
                </a:cubicBezTo>
                <a:cubicBezTo>
                  <a:pt x="6706280" y="837733"/>
                  <a:pt x="6823765" y="1383476"/>
                  <a:pt x="6867525" y="2554545"/>
                </a:cubicBezTo>
                <a:cubicBezTo>
                  <a:pt x="4898353" y="2389784"/>
                  <a:pt x="2380264" y="2672695"/>
                  <a:pt x="0" y="2554545"/>
                </a:cubicBezTo>
                <a:cubicBezTo>
                  <a:pt x="-55725" y="1859262"/>
                  <a:pt x="17072" y="437056"/>
                  <a:pt x="0" y="0"/>
                </a:cubicBezTo>
                <a:close/>
              </a:path>
              <a:path w="6867525" h="2554545" stroke="0" extrusionOk="0">
                <a:moveTo>
                  <a:pt x="0" y="0"/>
                </a:moveTo>
                <a:cubicBezTo>
                  <a:pt x="2306751" y="11849"/>
                  <a:pt x="4032193" y="-161459"/>
                  <a:pt x="6867525" y="0"/>
                </a:cubicBezTo>
                <a:cubicBezTo>
                  <a:pt x="6870655" y="1191849"/>
                  <a:pt x="6766349" y="1724527"/>
                  <a:pt x="6867525" y="2554545"/>
                </a:cubicBezTo>
                <a:cubicBezTo>
                  <a:pt x="5556261" y="2408685"/>
                  <a:pt x="1135273" y="2476221"/>
                  <a:pt x="0" y="2554545"/>
                </a:cubicBezTo>
                <a:cubicBezTo>
                  <a:pt x="74291" y="1310571"/>
                  <a:pt x="168006" y="119988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 quả đo được cho thấy nhiệt độ của nước trong cốc giảm xuống và nước trong chậu tăng lên.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547043D-2F99-456C-40AF-C7AE4A26D65B}"/>
              </a:ext>
            </a:extLst>
          </p:cNvPr>
          <p:cNvSpPr txBox="1"/>
          <p:nvPr/>
        </p:nvSpPr>
        <p:spPr>
          <a:xfrm>
            <a:off x="3943350" y="3648581"/>
            <a:ext cx="6867525" cy="1938992"/>
          </a:xfrm>
          <a:custGeom>
            <a:avLst/>
            <a:gdLst>
              <a:gd name="connsiteX0" fmla="*/ 0 w 6867525"/>
              <a:gd name="connsiteY0" fmla="*/ 0 h 1938992"/>
              <a:gd name="connsiteX1" fmla="*/ 6867525 w 6867525"/>
              <a:gd name="connsiteY1" fmla="*/ 0 h 1938992"/>
              <a:gd name="connsiteX2" fmla="*/ 6867525 w 6867525"/>
              <a:gd name="connsiteY2" fmla="*/ 1938992 h 1938992"/>
              <a:gd name="connsiteX3" fmla="*/ 0 w 6867525"/>
              <a:gd name="connsiteY3" fmla="*/ 1938992 h 1938992"/>
              <a:gd name="connsiteX4" fmla="*/ 0 w 6867525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67525" h="1938992" fill="none" extrusionOk="0">
                <a:moveTo>
                  <a:pt x="0" y="0"/>
                </a:moveTo>
                <a:cubicBezTo>
                  <a:pt x="2819315" y="5222"/>
                  <a:pt x="5486366" y="24918"/>
                  <a:pt x="6867525" y="0"/>
                </a:cubicBezTo>
                <a:cubicBezTo>
                  <a:pt x="6706280" y="738305"/>
                  <a:pt x="6823765" y="1407801"/>
                  <a:pt x="6867525" y="1938992"/>
                </a:cubicBezTo>
                <a:cubicBezTo>
                  <a:pt x="4898353" y="1774231"/>
                  <a:pt x="2380264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6867525" h="1938992" stroke="0" extrusionOk="0">
                <a:moveTo>
                  <a:pt x="0" y="0"/>
                </a:moveTo>
                <a:cubicBezTo>
                  <a:pt x="2306751" y="11849"/>
                  <a:pt x="4032193" y="-161459"/>
                  <a:pt x="6867525" y="0"/>
                </a:cubicBezTo>
                <a:cubicBezTo>
                  <a:pt x="6870655" y="920782"/>
                  <a:pt x="6766349" y="1107979"/>
                  <a:pt x="6867525" y="1938992"/>
                </a:cubicBezTo>
                <a:cubicBezTo>
                  <a:pt x="5556261" y="1793132"/>
                  <a:pt x="1135273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 thí nghiệm trên, nhiệt truyền từ cốc nước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nóng</a:t>
            </a:r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sang nước trong chậu.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91E709A-DA99-8CC5-77B4-46A59C9A1F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812" y="1347787"/>
            <a:ext cx="3322941" cy="309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0343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sp>
        <p:nvSpPr>
          <p:cNvPr id="6" name="Snip and Round Single Corner Rectangle 5"/>
          <p:cNvSpPr/>
          <p:nvPr/>
        </p:nvSpPr>
        <p:spPr>
          <a:xfrm>
            <a:off x="714375" y="333375"/>
            <a:ext cx="10868025" cy="6124575"/>
          </a:xfrm>
          <a:prstGeom prst="snipRoundRect">
            <a:avLst/>
          </a:prstGeom>
          <a:solidFill>
            <a:schemeClr val="bg1"/>
          </a:solidFill>
          <a:ln w="57150">
            <a:solidFill>
              <a:srgbClr val="F735C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B60A680-C187-7EC8-5F65-FEB563CD29B9}"/>
              </a:ext>
            </a:extLst>
          </p:cNvPr>
          <p:cNvSpPr txBox="1"/>
          <p:nvPr/>
        </p:nvSpPr>
        <p:spPr>
          <a:xfrm>
            <a:off x="2095500" y="829181"/>
            <a:ext cx="8553450" cy="1569660"/>
          </a:xfrm>
          <a:custGeom>
            <a:avLst/>
            <a:gdLst>
              <a:gd name="connsiteX0" fmla="*/ 0 w 8553450"/>
              <a:gd name="connsiteY0" fmla="*/ 0 h 1569660"/>
              <a:gd name="connsiteX1" fmla="*/ 8553450 w 8553450"/>
              <a:gd name="connsiteY1" fmla="*/ 0 h 1569660"/>
              <a:gd name="connsiteX2" fmla="*/ 8553450 w 8553450"/>
              <a:gd name="connsiteY2" fmla="*/ 1569660 h 1569660"/>
              <a:gd name="connsiteX3" fmla="*/ 0 w 8553450"/>
              <a:gd name="connsiteY3" fmla="*/ 1569660 h 1569660"/>
              <a:gd name="connsiteX4" fmla="*/ 0 w 8553450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53450" h="1569660" fill="none" extrusionOk="0">
                <a:moveTo>
                  <a:pt x="0" y="0"/>
                </a:moveTo>
                <a:cubicBezTo>
                  <a:pt x="2911828" y="5222"/>
                  <a:pt x="6207637" y="24918"/>
                  <a:pt x="8553450" y="0"/>
                </a:cubicBezTo>
                <a:cubicBezTo>
                  <a:pt x="8651011" y="257633"/>
                  <a:pt x="8505059" y="890565"/>
                  <a:pt x="8553450" y="1569660"/>
                </a:cubicBezTo>
                <a:cubicBezTo>
                  <a:pt x="7051750" y="1404899"/>
                  <a:pt x="3162115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8553450" h="1569660" stroke="0" extrusionOk="0">
                <a:moveTo>
                  <a:pt x="0" y="0"/>
                </a:moveTo>
                <a:cubicBezTo>
                  <a:pt x="2742062" y="11849"/>
                  <a:pt x="5576427" y="-161459"/>
                  <a:pt x="8553450" y="0"/>
                </a:cubicBezTo>
                <a:cubicBezTo>
                  <a:pt x="8527562" y="662121"/>
                  <a:pt x="8622862" y="1402874"/>
                  <a:pt x="8553450" y="1569660"/>
                </a:cubicBezTo>
                <a:cubicBezTo>
                  <a:pt x="4391258" y="1423800"/>
                  <a:pt x="2473368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1.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Vì sao khi bị nước nóng đổ vào tay, nhanh chóng đưa tay vào chậu nước nguội sạch hoặc dưới vòi nước chảy thì sẽ cảm thấy đỡ bỏng rát?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73060BD-C793-71D7-A641-8DF493AA875D}"/>
              </a:ext>
            </a:extLst>
          </p:cNvPr>
          <p:cNvSpPr txBox="1"/>
          <p:nvPr/>
        </p:nvSpPr>
        <p:spPr>
          <a:xfrm>
            <a:off x="2921275" y="3405652"/>
            <a:ext cx="7775299" cy="1938992"/>
          </a:xfrm>
          <a:custGeom>
            <a:avLst/>
            <a:gdLst>
              <a:gd name="connsiteX0" fmla="*/ 0 w 7775299"/>
              <a:gd name="connsiteY0" fmla="*/ 0 h 1938992"/>
              <a:gd name="connsiteX1" fmla="*/ 7775299 w 7775299"/>
              <a:gd name="connsiteY1" fmla="*/ 0 h 1938992"/>
              <a:gd name="connsiteX2" fmla="*/ 7775299 w 7775299"/>
              <a:gd name="connsiteY2" fmla="*/ 1938992 h 1938992"/>
              <a:gd name="connsiteX3" fmla="*/ 0 w 7775299"/>
              <a:gd name="connsiteY3" fmla="*/ 1938992 h 1938992"/>
              <a:gd name="connsiteX4" fmla="*/ 0 w 7775299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5299" h="1938992" fill="none" extrusionOk="0">
                <a:moveTo>
                  <a:pt x="0" y="0"/>
                </a:moveTo>
                <a:cubicBezTo>
                  <a:pt x="779360" y="5222"/>
                  <a:pt x="6983299" y="24918"/>
                  <a:pt x="7775299" y="0"/>
                </a:cubicBezTo>
                <a:cubicBezTo>
                  <a:pt x="7614054" y="738305"/>
                  <a:pt x="7731539" y="1407801"/>
                  <a:pt x="7775299" y="1938992"/>
                </a:cubicBezTo>
                <a:cubicBezTo>
                  <a:pt x="4277730" y="1774231"/>
                  <a:pt x="1065250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7775299" h="1938992" stroke="0" extrusionOk="0">
                <a:moveTo>
                  <a:pt x="0" y="0"/>
                </a:moveTo>
                <a:cubicBezTo>
                  <a:pt x="1750333" y="11849"/>
                  <a:pt x="6665833" y="-161459"/>
                  <a:pt x="7775299" y="0"/>
                </a:cubicBezTo>
                <a:cubicBezTo>
                  <a:pt x="7778429" y="920782"/>
                  <a:pt x="7674123" y="1107979"/>
                  <a:pt x="7775299" y="1938992"/>
                </a:cubicBezTo>
                <a:cubicBezTo>
                  <a:pt x="5772892" y="1793132"/>
                  <a:pt x="1604161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</a:t>
            </a:r>
            <a:r>
              <a:rPr lang="vi-VN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ì khi đó nước nguội sẽ làm giảm nhiệt độ ở vùng tay bị nước nóng đổ lên.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0" name="Freeform: Shape 34">
            <a:extLst>
              <a:ext uri="{FF2B5EF4-FFF2-40B4-BE49-F238E27FC236}">
                <a16:creationId xmlns:a16="http://schemas.microsoft.com/office/drawing/2014/main" xmlns="" id="{0907E770-5D1F-EAAD-C321-6633F60B23EC}"/>
              </a:ext>
            </a:extLst>
          </p:cNvPr>
          <p:cNvSpPr/>
          <p:nvPr/>
        </p:nvSpPr>
        <p:spPr>
          <a:xfrm>
            <a:off x="2030209" y="246582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1366F93-33B7-680B-9978-F35E69D559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800100"/>
            <a:ext cx="102870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6263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sp>
        <p:nvSpPr>
          <p:cNvPr id="6" name="Snip and Round Single Corner Rectangle 5"/>
          <p:cNvSpPr/>
          <p:nvPr/>
        </p:nvSpPr>
        <p:spPr>
          <a:xfrm>
            <a:off x="714375" y="333375"/>
            <a:ext cx="10868025" cy="6124575"/>
          </a:xfrm>
          <a:prstGeom prst="snipRoundRect">
            <a:avLst/>
          </a:prstGeom>
          <a:solidFill>
            <a:schemeClr val="bg1"/>
          </a:solidFill>
          <a:ln w="57150">
            <a:solidFill>
              <a:srgbClr val="F735C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B60A680-C187-7EC8-5F65-FEB563CD29B9}"/>
              </a:ext>
            </a:extLst>
          </p:cNvPr>
          <p:cNvSpPr txBox="1"/>
          <p:nvPr/>
        </p:nvSpPr>
        <p:spPr>
          <a:xfrm>
            <a:off x="2171700" y="629156"/>
            <a:ext cx="8553450" cy="646331"/>
          </a:xfrm>
          <a:custGeom>
            <a:avLst/>
            <a:gdLst>
              <a:gd name="connsiteX0" fmla="*/ 0 w 8553450"/>
              <a:gd name="connsiteY0" fmla="*/ 0 h 646331"/>
              <a:gd name="connsiteX1" fmla="*/ 8553450 w 8553450"/>
              <a:gd name="connsiteY1" fmla="*/ 0 h 646331"/>
              <a:gd name="connsiteX2" fmla="*/ 8553450 w 8553450"/>
              <a:gd name="connsiteY2" fmla="*/ 646331 h 646331"/>
              <a:gd name="connsiteX3" fmla="*/ 0 w 8553450"/>
              <a:gd name="connsiteY3" fmla="*/ 646331 h 646331"/>
              <a:gd name="connsiteX4" fmla="*/ 0 w 8553450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53450" h="646331" fill="none" extrusionOk="0">
                <a:moveTo>
                  <a:pt x="0" y="0"/>
                </a:moveTo>
                <a:cubicBezTo>
                  <a:pt x="2911828" y="5222"/>
                  <a:pt x="6207637" y="24918"/>
                  <a:pt x="8553450" y="0"/>
                </a:cubicBezTo>
                <a:cubicBezTo>
                  <a:pt x="8553704" y="82799"/>
                  <a:pt x="8573228" y="500035"/>
                  <a:pt x="8553450" y="646331"/>
                </a:cubicBezTo>
                <a:cubicBezTo>
                  <a:pt x="7051750" y="481570"/>
                  <a:pt x="3162115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8553450" h="646331" stroke="0" extrusionOk="0">
                <a:moveTo>
                  <a:pt x="0" y="0"/>
                </a:moveTo>
                <a:cubicBezTo>
                  <a:pt x="2742062" y="11849"/>
                  <a:pt x="5576427" y="-161459"/>
                  <a:pt x="8553450" y="0"/>
                </a:cubicBezTo>
                <a:cubicBezTo>
                  <a:pt x="8528268" y="272270"/>
                  <a:pt x="8607352" y="451941"/>
                  <a:pt x="8553450" y="646331"/>
                </a:cubicBezTo>
                <a:cubicBezTo>
                  <a:pt x="4391258" y="500471"/>
                  <a:pt x="2473368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Vì sao túi sưởi có thể giúp làm ấm người?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73060BD-C793-71D7-A641-8DF493AA875D}"/>
              </a:ext>
            </a:extLst>
          </p:cNvPr>
          <p:cNvSpPr txBox="1"/>
          <p:nvPr/>
        </p:nvSpPr>
        <p:spPr>
          <a:xfrm>
            <a:off x="2864125" y="2119777"/>
            <a:ext cx="7775299" cy="1754326"/>
          </a:xfrm>
          <a:custGeom>
            <a:avLst/>
            <a:gdLst>
              <a:gd name="connsiteX0" fmla="*/ 0 w 7775299"/>
              <a:gd name="connsiteY0" fmla="*/ 0 h 1754326"/>
              <a:gd name="connsiteX1" fmla="*/ 7775299 w 7775299"/>
              <a:gd name="connsiteY1" fmla="*/ 0 h 1754326"/>
              <a:gd name="connsiteX2" fmla="*/ 7775299 w 7775299"/>
              <a:gd name="connsiteY2" fmla="*/ 1754326 h 1754326"/>
              <a:gd name="connsiteX3" fmla="*/ 0 w 7775299"/>
              <a:gd name="connsiteY3" fmla="*/ 1754326 h 1754326"/>
              <a:gd name="connsiteX4" fmla="*/ 0 w 7775299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5299" h="1754326" fill="none" extrusionOk="0">
                <a:moveTo>
                  <a:pt x="0" y="0"/>
                </a:moveTo>
                <a:cubicBezTo>
                  <a:pt x="779360" y="5222"/>
                  <a:pt x="6983299" y="24918"/>
                  <a:pt x="7775299" y="0"/>
                </a:cubicBezTo>
                <a:cubicBezTo>
                  <a:pt x="7839874" y="239465"/>
                  <a:pt x="7677226" y="1500058"/>
                  <a:pt x="7775299" y="1754326"/>
                </a:cubicBezTo>
                <a:cubicBezTo>
                  <a:pt x="4277730" y="1589565"/>
                  <a:pt x="1065250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7775299" h="1754326" stroke="0" extrusionOk="0">
                <a:moveTo>
                  <a:pt x="0" y="0"/>
                </a:moveTo>
                <a:cubicBezTo>
                  <a:pt x="1750333" y="11849"/>
                  <a:pt x="6665833" y="-161459"/>
                  <a:pt x="7775299" y="0"/>
                </a:cubicBezTo>
                <a:cubicBezTo>
                  <a:pt x="7749485" y="606792"/>
                  <a:pt x="7628769" y="1569389"/>
                  <a:pt x="7775299" y="1754326"/>
                </a:cubicBezTo>
                <a:cubicBezTo>
                  <a:pt x="5772892" y="1608466"/>
                  <a:pt x="1604161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Túi sưởi có thể giúp làm ấm người vì: nhiệt độ ấm từ túi sưởi truyền vào cơ thể nguòi làm người ấm lên.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0" name="Freeform: Shape 34">
            <a:extLst>
              <a:ext uri="{FF2B5EF4-FFF2-40B4-BE49-F238E27FC236}">
                <a16:creationId xmlns:a16="http://schemas.microsoft.com/office/drawing/2014/main" xmlns="" id="{0907E770-5D1F-EAAD-C321-6633F60B23EC}"/>
              </a:ext>
            </a:extLst>
          </p:cNvPr>
          <p:cNvSpPr/>
          <p:nvPr/>
        </p:nvSpPr>
        <p:spPr>
          <a:xfrm>
            <a:off x="2087359" y="1313303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1366F93-33B7-680B-9978-F35E69D559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800100"/>
            <a:ext cx="1028700" cy="1162050"/>
          </a:xfrm>
          <a:prstGeom prst="rect">
            <a:avLst/>
          </a:prstGeom>
        </p:spPr>
      </p:pic>
      <p:pic>
        <p:nvPicPr>
          <p:cNvPr id="2050" name="Picture 2" descr="Có nên sử dụng túi sưởi ấm trong gia đình không? Hướng dẫn sử dụng túi sưởi  an toàn | websosanh.vn">
            <a:extLst>
              <a:ext uri="{FF2B5EF4-FFF2-40B4-BE49-F238E27FC236}">
                <a16:creationId xmlns:a16="http://schemas.microsoft.com/office/drawing/2014/main" xmlns="" id="{2F7CDADA-3576-819F-7DD1-2F3EB6C62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3998403"/>
            <a:ext cx="4171950" cy="218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9386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EE6CD39-2150-4673-840C-84F8693FCC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7519" y="3939367"/>
            <a:ext cx="2521628" cy="36537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E3D2E590-2095-4BAB-A42B-6F5A9C2044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316" y="5499814"/>
            <a:ext cx="1731414" cy="101812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33" name="图片 9">
            <a:extLst>
              <a:ext uri="{FF2B5EF4-FFF2-40B4-BE49-F238E27FC236}">
                <a16:creationId xmlns:a16="http://schemas.microsoft.com/office/drawing/2014/main" xmlns="" id="{6F0F5813-82DE-458D-9EA3-42E1A7D68D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7451" y="122506"/>
            <a:ext cx="2427723" cy="1619723"/>
          </a:xfrm>
          <a:prstGeom prst="rect">
            <a:avLst/>
          </a:prstGeom>
        </p:spPr>
      </p:pic>
      <p:sp>
        <p:nvSpPr>
          <p:cNvPr id="5" name="Round Diagonal Corner Rectangle 4"/>
          <p:cNvSpPr/>
          <p:nvPr/>
        </p:nvSpPr>
        <p:spPr>
          <a:xfrm>
            <a:off x="1586851" y="1704975"/>
            <a:ext cx="9228406" cy="3829050"/>
          </a:xfrm>
          <a:prstGeom prst="round2DiagRect">
            <a:avLst/>
          </a:prstGeom>
          <a:solidFill>
            <a:schemeClr val="bg1"/>
          </a:solidFill>
          <a:ln w="38100">
            <a:solidFill>
              <a:srgbClr val="FF505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1956889" y="1898169"/>
            <a:ext cx="869455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>
              <a:spcBef>
                <a:spcPct val="0"/>
              </a:spcBef>
              <a:buNone/>
            </a:pPr>
            <a:r>
              <a:rPr lang="vi-VN" alt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 nóng lên do nhận nhiệt; lạnh đi vì nó truyền nhiệt (truyền nhiệt cho vật lạnh hơn).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7">
            <a:extLst>
              <a:ext uri="{FF2B5EF4-FFF2-40B4-BE49-F238E27FC236}">
                <a16:creationId xmlns:a16="http://schemas.microsoft.com/office/drawing/2014/main" xmlns="" id="{53F7DF20-3D94-4D08-ACCF-6912D1607F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83468" y="-438623"/>
            <a:ext cx="4724843" cy="31592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81EB1E2-00E5-959B-C7E5-D576827846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9491" y="1073230"/>
            <a:ext cx="2164268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61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307A53FB-7C3A-4E36-8D88-47F7A0201A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24" y="-131303"/>
            <a:ext cx="3318499" cy="22140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19BDEF28-E4B0-4D11-929E-04A3A86E8F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6725" y="219516"/>
            <a:ext cx="2035888" cy="203588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3357" y="-169475"/>
            <a:ext cx="3425383" cy="2290375"/>
          </a:xfrm>
          <a:prstGeom prst="rect">
            <a:avLst/>
          </a:prstGeom>
        </p:spPr>
      </p:pic>
      <p:sp>
        <p:nvSpPr>
          <p:cNvPr id="23" name="TextBox 4">
            <a:extLst>
              <a:ext uri="{FF2B5EF4-FFF2-40B4-BE49-F238E27FC236}">
                <a16:creationId xmlns:a16="http://schemas.microsoft.com/office/drawing/2014/main" xmlns="" id="{6F81E4D1-D5F9-49A6-B323-24E5CF4A8C66}"/>
              </a:ext>
            </a:extLst>
          </p:cNvPr>
          <p:cNvSpPr txBox="1"/>
          <p:nvPr/>
        </p:nvSpPr>
        <p:spPr>
          <a:xfrm>
            <a:off x="4404204" y="2939114"/>
            <a:ext cx="3383592" cy="523166"/>
          </a:xfrm>
          <a:prstGeom prst="rect">
            <a:avLst/>
          </a:prstGeom>
          <a:noFill/>
        </p:spPr>
        <p:txBody>
          <a:bodyPr wrap="square" lIns="91390" tIns="45693" rIns="91390" bIns="45693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方正卡通简体" panose="03000509000000000000" pitchFamily="65" charset="-122"/>
                <a:cs typeface="+mn-cs"/>
              </a:rPr>
              <a:t>HOẠT ĐỘNG 1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 pitchFamily="34" charset="0"/>
              <a:ea typeface="方正卡通简体" panose="03000509000000000000" pitchFamily="65" charset="-122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94" y="-1909739"/>
            <a:ext cx="9097978" cy="79849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5C5440B-E27B-A990-F6DA-FF502F28FC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32599" y="2185695"/>
            <a:ext cx="666960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9974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2" name="图片 5">
            <a:extLst>
              <a:ext uri="{FF2B5EF4-FFF2-40B4-BE49-F238E27FC236}">
                <a16:creationId xmlns:a16="http://schemas.microsoft.com/office/drawing/2014/main" xmlns="" id="{D9CC7EA9-A0E9-E833-8EBC-82B60D2884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1307" y="-1"/>
            <a:ext cx="8420326" cy="6002345"/>
          </a:xfrm>
          <a:prstGeom prst="rect">
            <a:avLst/>
          </a:prstGeom>
        </p:spPr>
      </p:pic>
      <p:sp>
        <p:nvSpPr>
          <p:cNvPr id="5" name="文本框 8">
            <a:extLst>
              <a:ext uri="{FF2B5EF4-FFF2-40B4-BE49-F238E27FC236}">
                <a16:creationId xmlns:a16="http://schemas.microsoft.com/office/drawing/2014/main" xmlns="" id="{34F720E2-6C0D-2A75-00D1-43DD0347AD90}"/>
              </a:ext>
            </a:extLst>
          </p:cNvPr>
          <p:cNvSpPr txBox="1"/>
          <p:nvPr/>
        </p:nvSpPr>
        <p:spPr>
          <a:xfrm>
            <a:off x="3448918" y="1416053"/>
            <a:ext cx="62822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字魂141号-活力悦动体" panose="00000500000000000000" pitchFamily="2" charset="-122"/>
                <a:ea typeface="字魂141号-活力悦动体" panose="00000500000000000000" pitchFamily="2" charset="-122"/>
              </a:defRPr>
            </a:lvl1pPr>
          </a:lstStyle>
          <a:p>
            <a:pPr lvl="0">
              <a:defRPr/>
            </a:pPr>
            <a:r>
              <a:rPr lang="nl-NL" sz="4800" b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 một số cách làm thức ăn nóng lên hoặc nguội đi.</a:t>
            </a:r>
            <a:endParaRPr kumimoji="0" lang="nl-NL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6545169-1CB9-9F6E-D484-8B1DD88FE6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80" y="3727956"/>
            <a:ext cx="5300755" cy="305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3631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sp>
        <p:nvSpPr>
          <p:cNvPr id="6" name="Snip and Round Single Corner Rectangle 5"/>
          <p:cNvSpPr/>
          <p:nvPr/>
        </p:nvSpPr>
        <p:spPr>
          <a:xfrm>
            <a:off x="714375" y="333375"/>
            <a:ext cx="10868025" cy="6124575"/>
          </a:xfrm>
          <a:prstGeom prst="snipRoundRect">
            <a:avLst/>
          </a:prstGeom>
          <a:solidFill>
            <a:schemeClr val="bg1"/>
          </a:solidFill>
          <a:ln w="57150">
            <a:solidFill>
              <a:srgbClr val="F735C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B60A680-C187-7EC8-5F65-FEB563CD29B9}"/>
              </a:ext>
            </a:extLst>
          </p:cNvPr>
          <p:cNvSpPr txBox="1"/>
          <p:nvPr/>
        </p:nvSpPr>
        <p:spPr>
          <a:xfrm>
            <a:off x="1400174" y="838706"/>
            <a:ext cx="9420225" cy="1938992"/>
          </a:xfrm>
          <a:custGeom>
            <a:avLst/>
            <a:gdLst>
              <a:gd name="connsiteX0" fmla="*/ 0 w 9420225"/>
              <a:gd name="connsiteY0" fmla="*/ 0 h 1938992"/>
              <a:gd name="connsiteX1" fmla="*/ 9420225 w 9420225"/>
              <a:gd name="connsiteY1" fmla="*/ 0 h 1938992"/>
              <a:gd name="connsiteX2" fmla="*/ 9420225 w 9420225"/>
              <a:gd name="connsiteY2" fmla="*/ 1938992 h 1938992"/>
              <a:gd name="connsiteX3" fmla="*/ 0 w 9420225"/>
              <a:gd name="connsiteY3" fmla="*/ 1938992 h 1938992"/>
              <a:gd name="connsiteX4" fmla="*/ 0 w 9420225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20225" h="1938992" fill="none" extrusionOk="0">
                <a:moveTo>
                  <a:pt x="0" y="0"/>
                </a:moveTo>
                <a:cubicBezTo>
                  <a:pt x="1634571" y="5222"/>
                  <a:pt x="7216421" y="24918"/>
                  <a:pt x="9420225" y="0"/>
                </a:cubicBezTo>
                <a:cubicBezTo>
                  <a:pt x="9258980" y="738305"/>
                  <a:pt x="9376465" y="1407801"/>
                  <a:pt x="9420225" y="1938992"/>
                </a:cubicBezTo>
                <a:cubicBezTo>
                  <a:pt x="7538401" y="1774231"/>
                  <a:pt x="2040966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9420225" h="1938992" stroke="0" extrusionOk="0">
                <a:moveTo>
                  <a:pt x="0" y="0"/>
                </a:moveTo>
                <a:cubicBezTo>
                  <a:pt x="2508707" y="11849"/>
                  <a:pt x="6539492" y="-161459"/>
                  <a:pt x="9420225" y="0"/>
                </a:cubicBezTo>
                <a:cubicBezTo>
                  <a:pt x="9423355" y="920782"/>
                  <a:pt x="9319049" y="1107979"/>
                  <a:pt x="9420225" y="1938992"/>
                </a:cubicBezTo>
                <a:cubicBezTo>
                  <a:pt x="6078101" y="1793132"/>
                  <a:pt x="1626533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 số cách làm cho thức ăn nóng lên: </a:t>
            </a:r>
            <a:r>
              <a:rPr lang="vi-VN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hâm thức ăn bằng lò vi sóng, đun thức ăn trên bếp lửa.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4746CD1-690D-0D69-4FA1-A5790D0AED08}"/>
              </a:ext>
            </a:extLst>
          </p:cNvPr>
          <p:cNvSpPr txBox="1"/>
          <p:nvPr/>
        </p:nvSpPr>
        <p:spPr>
          <a:xfrm>
            <a:off x="1428749" y="3419981"/>
            <a:ext cx="9420225" cy="1938992"/>
          </a:xfrm>
          <a:custGeom>
            <a:avLst/>
            <a:gdLst>
              <a:gd name="connsiteX0" fmla="*/ 0 w 9420225"/>
              <a:gd name="connsiteY0" fmla="*/ 0 h 1938992"/>
              <a:gd name="connsiteX1" fmla="*/ 9420225 w 9420225"/>
              <a:gd name="connsiteY1" fmla="*/ 0 h 1938992"/>
              <a:gd name="connsiteX2" fmla="*/ 9420225 w 9420225"/>
              <a:gd name="connsiteY2" fmla="*/ 1938992 h 1938992"/>
              <a:gd name="connsiteX3" fmla="*/ 0 w 9420225"/>
              <a:gd name="connsiteY3" fmla="*/ 1938992 h 1938992"/>
              <a:gd name="connsiteX4" fmla="*/ 0 w 9420225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20225" h="1938992" fill="none" extrusionOk="0">
                <a:moveTo>
                  <a:pt x="0" y="0"/>
                </a:moveTo>
                <a:cubicBezTo>
                  <a:pt x="1634571" y="5222"/>
                  <a:pt x="7216421" y="24918"/>
                  <a:pt x="9420225" y="0"/>
                </a:cubicBezTo>
                <a:cubicBezTo>
                  <a:pt x="9258980" y="738305"/>
                  <a:pt x="9376465" y="1407801"/>
                  <a:pt x="9420225" y="1938992"/>
                </a:cubicBezTo>
                <a:cubicBezTo>
                  <a:pt x="7538401" y="1774231"/>
                  <a:pt x="2040966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9420225" h="1938992" stroke="0" extrusionOk="0">
                <a:moveTo>
                  <a:pt x="0" y="0"/>
                </a:moveTo>
                <a:cubicBezTo>
                  <a:pt x="2508707" y="11849"/>
                  <a:pt x="6539492" y="-161459"/>
                  <a:pt x="9420225" y="0"/>
                </a:cubicBezTo>
                <a:cubicBezTo>
                  <a:pt x="9423355" y="920782"/>
                  <a:pt x="9319049" y="1107979"/>
                  <a:pt x="9420225" y="1938992"/>
                </a:cubicBezTo>
                <a:cubicBezTo>
                  <a:pt x="6078101" y="1793132"/>
                  <a:pt x="1626533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 số cách làm cho thức ăn nguội đi: </a:t>
            </a:r>
            <a:r>
              <a:rPr lang="vi-VN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Bỏ thức ăn ở nhiệt độ phòng hoặc để trước quạt hoặc bỏ vào tủ lạnh. 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0779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sp>
        <p:nvSpPr>
          <p:cNvPr id="6" name="Snip and Round Single Corner Rectangle 5"/>
          <p:cNvSpPr/>
          <p:nvPr/>
        </p:nvSpPr>
        <p:spPr>
          <a:xfrm>
            <a:off x="714375" y="333375"/>
            <a:ext cx="10868025" cy="6124575"/>
          </a:xfrm>
          <a:prstGeom prst="snipRoundRect">
            <a:avLst/>
          </a:prstGeom>
          <a:solidFill>
            <a:schemeClr val="bg1"/>
          </a:solidFill>
          <a:ln w="57150">
            <a:solidFill>
              <a:srgbClr val="F735C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961E0B9-56A7-381C-24EB-F40CA02E27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274" y="1886821"/>
            <a:ext cx="10525125" cy="239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2583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1FDA3D0-02C4-49FA-B3CD-9C058FECB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62" y="-298"/>
            <a:ext cx="12193057" cy="685859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7C6089F-E8FC-4E99-B4A0-3BDC82923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1432" y="4632856"/>
            <a:ext cx="2584928" cy="212768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0E0F4147-BCAE-4DA3-9E4E-141F53EED1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702" y="4966414"/>
            <a:ext cx="1731414" cy="1018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2F9BC747-B7FD-43D0-82DC-E3772EECBF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29" y="5334845"/>
            <a:ext cx="12193057" cy="152413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148D6B6-B80A-4024-9189-E9B453F508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77" y="-345132"/>
            <a:ext cx="3974937" cy="265199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5FE6144E-7471-4401-B426-ADB367A1C5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4527" y="573508"/>
            <a:ext cx="1322947" cy="14204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E5EC1758-E13C-4349-82E4-E5B6F943FF1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883" t="19368" r="21376" b="36864"/>
          <a:stretch/>
        </p:blipFill>
        <p:spPr>
          <a:xfrm>
            <a:off x="2870199" y="4627221"/>
            <a:ext cx="2716307" cy="186247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83B8410D-600F-42E5-A8C6-FD667DD338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01754" y="3796045"/>
            <a:ext cx="2521628" cy="365378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4CF9C15D-03BF-4B25-89D2-614E763446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10998B1D-8FF5-4B5A-A7C1-EB2999C2BD0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26724" y="181415"/>
            <a:ext cx="2438611" cy="243861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938FCDA-07E4-4DC9-A431-E00A8B626C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13357" y="-321875"/>
            <a:ext cx="4102964" cy="27434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0FE0CEA-B000-49CE-A522-051ADC1C206F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50" normalizeH="0" baseline="0" noProof="0" dirty="0">
                <a:ln w="0"/>
                <a:solidFill>
                  <a:srgbClr val="F59E00">
                    <a:lumMod val="60000"/>
                    <a:lumOff val="4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+mn-cs"/>
              </a:rPr>
              <a:t>KTUTS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6FA32B7-1E14-045D-8F85-0C94A26BD1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77499" y="2198655"/>
            <a:ext cx="9217951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10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E0EE139-4703-7A3D-C87B-3C96C550C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362435" y="1828517"/>
            <a:ext cx="8909524" cy="23083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inpin heiti" panose="00000500000000000000" pitchFamily="2" charset="-122"/>
              </a:rPr>
              <a:t>RUNG CHUÔNG </a:t>
            </a:r>
            <a:r>
              <a:rPr kumimoji="0" lang="en-US" altLang="zh-CN" sz="7200" b="1" i="0" u="none" strike="noStrike" kern="1200" cap="none" spc="0" normalizeH="0" baseline="0" noProof="0" dirty="0">
                <a:ln w="12700" cmpd="sng">
                  <a:solidFill>
                    <a:prstClr val="black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inpin heiti" panose="00000500000000000000" pitchFamily="2" charset="-122"/>
              </a:rPr>
              <a:t>VÀNG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E583F48-E7C9-3248-4EA1-D68E7CB813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580" y="2700068"/>
            <a:ext cx="3352759" cy="408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83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307A53FB-7C3A-4E36-8D88-47F7A0201A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24" y="-131303"/>
            <a:ext cx="3318499" cy="22140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19BDEF28-E4B0-4D11-929E-04A3A86E8F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6725" y="219516"/>
            <a:ext cx="2035888" cy="203588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3357" y="-169475"/>
            <a:ext cx="3425383" cy="22903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74" y="415925"/>
            <a:ext cx="10123020" cy="56559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5D6DA00-30AA-F761-1480-4D3053DD76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34070" y="2443637"/>
            <a:ext cx="9114310" cy="22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0222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6D4D924-2847-1288-2DB9-115E3DF50A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AutoShape 51"/>
          <p:cNvSpPr/>
          <p:nvPr/>
        </p:nvSpPr>
        <p:spPr>
          <a:xfrm>
            <a:off x="2895600" y="1428750"/>
            <a:ext cx="5410202" cy="15430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23556" name="Group 51"/>
          <p:cNvGrpSpPr/>
          <p:nvPr/>
        </p:nvGrpSpPr>
        <p:grpSpPr>
          <a:xfrm>
            <a:off x="1752601" y="857249"/>
            <a:ext cx="320675" cy="5930035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591" name="Rectangle 10"/>
            <p:cNvSpPr/>
            <p:nvPr/>
          </p:nvSpPr>
          <p:spPr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428"/>
              <a:ext cx="75877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449639" y="3086101"/>
            <a:ext cx="4856163" cy="6334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ngắn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vật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8" name="Picture 37" descr="Blue_chapterlist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89" y="3455989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/>
          </p:cNvPicPr>
          <p:nvPr/>
        </p:nvPicPr>
        <p:blipFill>
          <a:blip r:embed="rId11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1689" y="3265488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>
              <a:snd r:embed="rId12" name="cached_combo42.wav"/>
            </a:hlinkHover>
          </p:cNvPr>
          <p:cNvSpPr/>
          <p:nvPr/>
        </p:nvSpPr>
        <p:spPr>
          <a:xfrm>
            <a:off x="2147888" y="3321050"/>
            <a:ext cx="817562" cy="458788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61" name="WordArt 226"/>
          <p:cNvSpPr>
            <a:spLocks noTextEdit="1"/>
          </p:cNvSpPr>
          <p:nvPr/>
        </p:nvSpPr>
        <p:spPr>
          <a:xfrm>
            <a:off x="2354264" y="3405188"/>
            <a:ext cx="460375" cy="29051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449639" y="4129089"/>
            <a:ext cx="4856163" cy="5953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</a:rPr>
              <a:t>Mức</a:t>
            </a:r>
            <a:r>
              <a:rPr kumimoji="0" lang="en-US" altLang="en-US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</a:rPr>
              <a:t>độ</a:t>
            </a:r>
            <a:r>
              <a:rPr kumimoji="0" lang="en-US" altLang="en-US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</a:rPr>
              <a:t>nóng</a:t>
            </a:r>
            <a:r>
              <a:rPr lang="en-US" alt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lạnh</a:t>
            </a:r>
            <a:r>
              <a:rPr lang="en-US" alt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vật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pic>
        <p:nvPicPr>
          <p:cNvPr id="43" name="Picture 37" descr="Blue_chapterlist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4425951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/>
          </p:cNvPicPr>
          <p:nvPr/>
        </p:nvPicPr>
        <p:blipFill>
          <a:blip r:embed="rId11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9625" y="4189414"/>
            <a:ext cx="1500188" cy="60007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>
              <a:snd r:embed="rId12" name="cached_combo42.wav"/>
            </a:hlinkHover>
          </p:cNvPr>
          <p:cNvSpPr/>
          <p:nvPr/>
        </p:nvSpPr>
        <p:spPr>
          <a:xfrm>
            <a:off x="2133601" y="4286251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66" name="WordArt 226"/>
          <p:cNvSpPr>
            <a:spLocks noTextEdit="1"/>
          </p:cNvSpPr>
          <p:nvPr/>
        </p:nvSpPr>
        <p:spPr>
          <a:xfrm>
            <a:off x="2362201" y="4343401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449639" y="5086351"/>
            <a:ext cx="4856163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nặng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nhẹ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vật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48" name="Picture 37" descr="Blue_chapterlist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5322889"/>
            <a:ext cx="593725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/>
          </p:cNvPicPr>
          <p:nvPr/>
        </p:nvPicPr>
        <p:blipFill>
          <a:blip r:embed="rId11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2639" y="5154613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>
              <a:snd r:embed="rId12" name="cached_combo42.wav"/>
            </a:hlinkHover>
          </p:cNvPr>
          <p:cNvSpPr/>
          <p:nvPr/>
        </p:nvSpPr>
        <p:spPr>
          <a:xfrm>
            <a:off x="2133601" y="5200651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71" name="WordArt 226"/>
          <p:cNvSpPr>
            <a:spLocks noTextEdit="1"/>
          </p:cNvSpPr>
          <p:nvPr/>
        </p:nvSpPr>
        <p:spPr>
          <a:xfrm>
            <a:off x="2362201" y="5314951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c</a:t>
            </a:r>
          </a:p>
        </p:txBody>
      </p:sp>
      <p:sp>
        <p:nvSpPr>
          <p:cNvPr id="57" name="AutoShape 27"/>
          <p:cNvSpPr/>
          <p:nvPr/>
        </p:nvSpPr>
        <p:spPr>
          <a:xfrm>
            <a:off x="1581150" y="1600201"/>
            <a:ext cx="1543050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3573" name="WordArt 28"/>
          <p:cNvSpPr>
            <a:spLocks noTextEdit="1"/>
          </p:cNvSpPr>
          <p:nvPr/>
        </p:nvSpPr>
        <p:spPr>
          <a:xfrm>
            <a:off x="1962150" y="1874838"/>
            <a:ext cx="685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</a:t>
            </a:r>
          </a:p>
        </p:txBody>
      </p:sp>
      <p:pic>
        <p:nvPicPr>
          <p:cNvPr id="23575" name="Picture 32" descr="Bellcoll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71614" y="685800"/>
            <a:ext cx="1652587" cy="1257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87" name="Picture 29" descr="Picture1"/>
          <p:cNvPicPr/>
          <p:nvPr/>
        </p:nvPicPr>
        <p:blipFill>
          <a:blip r:embed="rId14"/>
          <a:stretch>
            <a:fillRect/>
          </a:stretch>
        </p:blipFill>
        <p:spPr>
          <a:xfrm>
            <a:off x="3062289" y="1398587"/>
            <a:ext cx="5243514" cy="13652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" name="AutoShape 51">
            <a:extLst>
              <a:ext uri="{FF2B5EF4-FFF2-40B4-BE49-F238E27FC236}">
                <a16:creationId xmlns:a16="http://schemas.microsoft.com/office/drawing/2014/main" xmlns="" id="{BB7C6080-9E24-3331-BD12-6F1B05B78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0601" y="6010132"/>
            <a:ext cx="4856163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cao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thấp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vật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52" name="Picture 37" descr="Blue_chapterlist">
            <a:extLst>
              <a:ext uri="{FF2B5EF4-FFF2-40B4-BE49-F238E27FC236}">
                <a16:creationId xmlns:a16="http://schemas.microsoft.com/office/drawing/2014/main" xmlns="" id="{65B9A674-089D-B8EB-F10D-9698A957FE5C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89" y="6246670"/>
            <a:ext cx="655637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5" name="Picture 39" descr="Classicmode">
            <a:extLst>
              <a:ext uri="{FF2B5EF4-FFF2-40B4-BE49-F238E27FC236}">
                <a16:creationId xmlns:a16="http://schemas.microsoft.com/office/drawing/2014/main" xmlns="" id="{A85B29E7-6152-14F6-0D32-6F2082288919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1" y="6078394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6" name="Oval 59">
            <a:hlinkHover r:id="" action="ppaction://noaction">
              <a:snd r:embed="rId12" name="cached_combo42.wav"/>
            </a:hlinkHover>
            <a:extLst>
              <a:ext uri="{FF2B5EF4-FFF2-40B4-BE49-F238E27FC236}">
                <a16:creationId xmlns:a16="http://schemas.microsoft.com/office/drawing/2014/main" xmlns="" id="{51814417-81B6-BE8B-EB93-576A4CAFA258}"/>
              </a:ext>
            </a:extLst>
          </p:cNvPr>
          <p:cNvSpPr/>
          <p:nvPr/>
        </p:nvSpPr>
        <p:spPr>
          <a:xfrm>
            <a:off x="2214563" y="6124432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8" name="WordArt 226">
            <a:extLst>
              <a:ext uri="{FF2B5EF4-FFF2-40B4-BE49-F238E27FC236}">
                <a16:creationId xmlns:a16="http://schemas.microsoft.com/office/drawing/2014/main" xmlns="" id="{3A87A1A2-A1B0-3C0D-3EBA-A150F799DC39}"/>
              </a:ext>
            </a:extLst>
          </p:cNvPr>
          <p:cNvSpPr>
            <a:spLocks noTextEdit="1"/>
          </p:cNvSpPr>
          <p:nvPr/>
        </p:nvSpPr>
        <p:spPr>
          <a:xfrm>
            <a:off x="2443163" y="6238732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D</a:t>
            </a:r>
          </a:p>
        </p:txBody>
      </p:sp>
      <p:pic>
        <p:nvPicPr>
          <p:cNvPr id="2" name="30s">
            <a:hlinkClick r:id="" action="ppaction://media"/>
            <a:extLst>
              <a:ext uri="{FF2B5EF4-FFF2-40B4-BE49-F238E27FC236}">
                <a16:creationId xmlns:a16="http://schemas.microsoft.com/office/drawing/2014/main" xmlns="" id="{CB537EB3-46E7-38CD-2436-951108B8C9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461962" y="-2248332"/>
            <a:ext cx="2486377" cy="1398587"/>
          </a:xfrm>
          <a:prstGeom prst="rect">
            <a:avLst/>
          </a:prstGeom>
        </p:spPr>
      </p:pic>
      <p:pic>
        <p:nvPicPr>
          <p:cNvPr id="5" name="10s">
            <a:hlinkClick r:id="" action="ppaction://media"/>
            <a:extLst>
              <a:ext uri="{FF2B5EF4-FFF2-40B4-BE49-F238E27FC236}">
                <a16:creationId xmlns:a16="http://schemas.microsoft.com/office/drawing/2014/main" xmlns="" id="{E4E8C68F-3FDE-DFF7-4BD8-7E71CFA9216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55747" y="301987"/>
            <a:ext cx="2510206" cy="1411991"/>
          </a:xfrm>
          <a:prstGeom prst="rect">
            <a:avLst/>
          </a:prstGeom>
        </p:spPr>
      </p:pic>
      <p:pic>
        <p:nvPicPr>
          <p:cNvPr id="6" name="1p">
            <a:hlinkClick r:id="" action="ppaction://media"/>
            <a:extLst>
              <a:ext uri="{FF2B5EF4-FFF2-40B4-BE49-F238E27FC236}">
                <a16:creationId xmlns:a16="http://schemas.microsoft.com/office/drawing/2014/main" xmlns="" id="{866AC3D0-B6F1-64CB-BEF6-3D05E2DB43A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37720" y="1588148"/>
            <a:ext cx="2510206" cy="141199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A03A3868-7C3C-7E5D-54D0-B372C9C657B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580" y="2700068"/>
            <a:ext cx="3352759" cy="4082902"/>
          </a:xfrm>
          <a:prstGeom prst="rect">
            <a:avLst/>
          </a:prstGeom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-3.7037E-7 L -1.25E-6 -0.07222 " pathEditMode="relative" rAng="0" ptsTypes="AA">
                                      <p:cBhvr>
                                        <p:cTn id="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332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0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134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1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634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2" grpId="0" animBg="1"/>
      <p:bldP spid="42" grpId="1" animBg="1"/>
      <p:bldP spid="45" grpId="0" animBg="1"/>
      <p:bldP spid="50" grpId="0" animBg="1"/>
      <p:bldP spid="57" grpId="0" animBg="1"/>
      <p:bldP spid="57" grpId="1" animBg="1"/>
      <p:bldP spid="5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69B56412-CB0F-6FD6-E8CF-A91E82DEB4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9628DC1F-264E-9A2C-510F-CAECB60E897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580" y="2700068"/>
            <a:ext cx="3352759" cy="4082902"/>
          </a:xfrm>
          <a:prstGeom prst="rect">
            <a:avLst/>
          </a:prstGeom>
        </p:spPr>
      </p:pic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449639" y="4030663"/>
            <a:ext cx="4856163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Vô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n </a:t>
            </a:r>
            <a:r>
              <a:rPr 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kế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AutoShape 51"/>
          <p:cNvSpPr/>
          <p:nvPr/>
        </p:nvSpPr>
        <p:spPr>
          <a:xfrm>
            <a:off x="2895600" y="1428750"/>
            <a:ext cx="5410202" cy="15430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kumimoji="0" lang="en-US" altLang="en-US" sz="4400" b="1" i="0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4400" b="1" baseline="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4400" b="1" baseline="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23556" name="Group 51"/>
          <p:cNvGrpSpPr/>
          <p:nvPr/>
        </p:nvGrpSpPr>
        <p:grpSpPr>
          <a:xfrm>
            <a:off x="1752601" y="857250"/>
            <a:ext cx="320675" cy="5759450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591" name="Rectangle 10"/>
            <p:cNvSpPr/>
            <p:nvPr/>
          </p:nvSpPr>
          <p:spPr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428"/>
              <a:ext cx="75877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449639" y="3086101"/>
            <a:ext cx="4856163" cy="6334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Tốc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kế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8" name="Picture 37" descr="Blue_chapterlist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89" y="3455989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/>
          </p:cNvPicPr>
          <p:nvPr/>
        </p:nvPicPr>
        <p:blipFill>
          <a:blip r:embed="rId1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1689" y="3265488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>
              <a:snd r:embed="rId13" name="cached_combo42.wav"/>
            </a:hlinkHover>
          </p:cNvPr>
          <p:cNvSpPr/>
          <p:nvPr/>
        </p:nvSpPr>
        <p:spPr>
          <a:xfrm>
            <a:off x="2147888" y="3321050"/>
            <a:ext cx="817562" cy="458788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61" name="WordArt 226"/>
          <p:cNvSpPr>
            <a:spLocks noTextEdit="1"/>
          </p:cNvSpPr>
          <p:nvPr/>
        </p:nvSpPr>
        <p:spPr>
          <a:xfrm>
            <a:off x="2354264" y="3405188"/>
            <a:ext cx="460375" cy="29051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449639" y="5028362"/>
            <a:ext cx="4856163" cy="5953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Nhiệt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kế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3" name="Picture 37" descr="Blue_chapterlist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4253942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/>
          </p:cNvPicPr>
          <p:nvPr/>
        </p:nvPicPr>
        <p:blipFill>
          <a:blip r:embed="rId1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9625" y="4017405"/>
            <a:ext cx="1500188" cy="60007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>
              <a:snd r:embed="rId13" name="cached_combo42.wav"/>
            </a:hlinkHover>
          </p:cNvPr>
          <p:cNvSpPr/>
          <p:nvPr/>
        </p:nvSpPr>
        <p:spPr>
          <a:xfrm>
            <a:off x="2133601" y="4114242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66" name="WordArt 226"/>
          <p:cNvSpPr>
            <a:spLocks noTextEdit="1"/>
          </p:cNvSpPr>
          <p:nvPr/>
        </p:nvSpPr>
        <p:spPr>
          <a:xfrm>
            <a:off x="2362201" y="4171392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</a:t>
            </a:r>
          </a:p>
        </p:txBody>
      </p:sp>
      <p:pic>
        <p:nvPicPr>
          <p:cNvPr id="48" name="Picture 37" descr="Blue_chapterlist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5150880"/>
            <a:ext cx="593725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/>
          </p:cNvPicPr>
          <p:nvPr/>
        </p:nvPicPr>
        <p:blipFill>
          <a:blip r:embed="rId1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2639" y="4982604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>
              <a:snd r:embed="rId13" name="cached_combo42.wav"/>
            </a:hlinkHover>
          </p:cNvPr>
          <p:cNvSpPr/>
          <p:nvPr/>
        </p:nvSpPr>
        <p:spPr>
          <a:xfrm>
            <a:off x="2133601" y="5028642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71" name="WordArt 226"/>
          <p:cNvSpPr>
            <a:spLocks noTextEdit="1"/>
          </p:cNvSpPr>
          <p:nvPr/>
        </p:nvSpPr>
        <p:spPr>
          <a:xfrm>
            <a:off x="2362201" y="5142942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c</a:t>
            </a:r>
          </a:p>
        </p:txBody>
      </p:sp>
      <p:sp>
        <p:nvSpPr>
          <p:cNvPr id="57" name="AutoShape 27"/>
          <p:cNvSpPr/>
          <p:nvPr/>
        </p:nvSpPr>
        <p:spPr>
          <a:xfrm>
            <a:off x="1581150" y="1600201"/>
            <a:ext cx="1543050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3573" name="WordArt 28"/>
          <p:cNvSpPr>
            <a:spLocks noTextEdit="1"/>
          </p:cNvSpPr>
          <p:nvPr/>
        </p:nvSpPr>
        <p:spPr>
          <a:xfrm>
            <a:off x="1962150" y="1874838"/>
            <a:ext cx="685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2</a:t>
            </a:r>
            <a:endParaRPr kumimoji="0" lang="en-US" sz="3600" b="1" i="0" u="none" strike="noStrike" kern="1200" cap="none" spc="0" normalizeH="0" baseline="0" noProof="0" dirty="0">
              <a:ln w="19050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35921" dir="2699999" algn="ctr" rotWithShape="0">
                  <a:srgbClr val="990000"/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3575" name="Picture 32" descr="Bellcoll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71614" y="685800"/>
            <a:ext cx="1652587" cy="1257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87" name="Picture 29" descr="Picture1"/>
          <p:cNvPicPr/>
          <p:nvPr/>
        </p:nvPicPr>
        <p:blipFill>
          <a:blip r:embed="rId15"/>
          <a:stretch>
            <a:fillRect/>
          </a:stretch>
        </p:blipFill>
        <p:spPr>
          <a:xfrm>
            <a:off x="3062289" y="1398587"/>
            <a:ext cx="5243514" cy="13652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" name="AutoShape 51">
            <a:extLst>
              <a:ext uri="{FF2B5EF4-FFF2-40B4-BE49-F238E27FC236}">
                <a16:creationId xmlns:a16="http://schemas.microsoft.com/office/drawing/2014/main" xmlns="" id="{1B3AB5B2-5ACB-1BB2-9C04-72F96555F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9" y="5857228"/>
            <a:ext cx="4856163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Lực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kế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7" descr="Blue_chapterlist">
            <a:extLst>
              <a:ext uri="{FF2B5EF4-FFF2-40B4-BE49-F238E27FC236}">
                <a16:creationId xmlns:a16="http://schemas.microsoft.com/office/drawing/2014/main" xmlns="" id="{2B980E92-9FC4-A5E5-0047-7D50F13CF5BF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52601" y="6082183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1" name="Picture 39" descr="Classicmode">
            <a:extLst>
              <a:ext uri="{FF2B5EF4-FFF2-40B4-BE49-F238E27FC236}">
                <a16:creationId xmlns:a16="http://schemas.microsoft.com/office/drawing/2014/main" xmlns="" id="{5A9A50AB-6B70-2765-1238-4C75AB27F4D0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60587" y="5845646"/>
            <a:ext cx="1500188" cy="60007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2" name="Oval 59">
            <a:hlinkHover r:id="" action="ppaction://noaction">
              <a:snd r:embed="rId13" name="cached_combo42.wav"/>
            </a:hlinkHover>
            <a:extLst>
              <a:ext uri="{FF2B5EF4-FFF2-40B4-BE49-F238E27FC236}">
                <a16:creationId xmlns:a16="http://schemas.microsoft.com/office/drawing/2014/main" xmlns="" id="{E04BEC59-C516-3428-0C81-9D634B5477E2}"/>
              </a:ext>
            </a:extLst>
          </p:cNvPr>
          <p:cNvSpPr/>
          <p:nvPr/>
        </p:nvSpPr>
        <p:spPr>
          <a:xfrm>
            <a:off x="2214563" y="5942483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5" name="WordArt 226">
            <a:extLst>
              <a:ext uri="{FF2B5EF4-FFF2-40B4-BE49-F238E27FC236}">
                <a16:creationId xmlns:a16="http://schemas.microsoft.com/office/drawing/2014/main" xmlns="" id="{5F9C92BA-A1B0-6E61-AE4A-085E60187AA9}"/>
              </a:ext>
            </a:extLst>
          </p:cNvPr>
          <p:cNvSpPr>
            <a:spLocks noTextEdit="1"/>
          </p:cNvSpPr>
          <p:nvPr/>
        </p:nvSpPr>
        <p:spPr>
          <a:xfrm>
            <a:off x="2443163" y="5999633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</a:t>
            </a:r>
          </a:p>
        </p:txBody>
      </p:sp>
      <p:pic>
        <p:nvPicPr>
          <p:cNvPr id="60" name="30s">
            <a:hlinkClick r:id="" action="ppaction://media"/>
            <a:extLst>
              <a:ext uri="{FF2B5EF4-FFF2-40B4-BE49-F238E27FC236}">
                <a16:creationId xmlns:a16="http://schemas.microsoft.com/office/drawing/2014/main" xmlns="" id="{5489E970-EC06-97DC-8186-5CCEAC271F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01356" y="-13494"/>
            <a:ext cx="2486377" cy="1398587"/>
          </a:xfrm>
          <a:prstGeom prst="rect">
            <a:avLst/>
          </a:prstGeom>
        </p:spPr>
      </p:pic>
      <p:pic>
        <p:nvPicPr>
          <p:cNvPr id="61" name="10s">
            <a:hlinkClick r:id="" action="ppaction://media"/>
            <a:extLst>
              <a:ext uri="{FF2B5EF4-FFF2-40B4-BE49-F238E27FC236}">
                <a16:creationId xmlns:a16="http://schemas.microsoft.com/office/drawing/2014/main" xmlns="" id="{1A11B0A6-0317-905D-DD5E-2A73275362A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680675" y="920047"/>
            <a:ext cx="2510206" cy="1411991"/>
          </a:xfrm>
          <a:prstGeom prst="rect">
            <a:avLst/>
          </a:prstGeom>
        </p:spPr>
      </p:pic>
      <p:pic>
        <p:nvPicPr>
          <p:cNvPr id="62" name="1p">
            <a:hlinkClick r:id="" action="ppaction://media"/>
            <a:extLst>
              <a:ext uri="{FF2B5EF4-FFF2-40B4-BE49-F238E27FC236}">
                <a16:creationId xmlns:a16="http://schemas.microsoft.com/office/drawing/2014/main" xmlns="" id="{6CD4AF34-96C4-3AA7-4BE2-4795B5D7699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37720" y="1588148"/>
            <a:ext cx="2510206" cy="141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545921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1.11111E-6 L -1.25E-6 -0.07222 " pathEditMode="relative" rAng="0" ptsTypes="AA">
                                      <p:cBhvr>
                                        <p:cTn id="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8" dur="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33204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7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13444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6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63436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video>
              <p:cMediaNode vol="80000">
                <p:cTn id="121" fill="hold" display="0">
                  <p:stCondLst>
                    <p:cond delay="indefinite"/>
                  </p:stCondLst>
                </p:cTn>
                <p:tgtEl>
                  <p:spTgt spid="60"/>
                </p:tgtEl>
              </p:cMediaNode>
            </p:video>
            <p:video>
              <p:cMediaNode vol="80000">
                <p:cTn id="122" fill="hold" display="0">
                  <p:stCondLst>
                    <p:cond delay="indefinite"/>
                  </p:stCondLst>
                </p:cTn>
                <p:tgtEl>
                  <p:spTgt spid="61"/>
                </p:tgtEl>
              </p:cMediaNode>
            </p:video>
            <p:video>
              <p:cMediaNode vol="80000">
                <p:cTn id="123" fill="hold" display="0">
                  <p:stCondLst>
                    <p:cond delay="indefinite"/>
                  </p:stCondLst>
                </p:cTn>
                <p:tgtEl>
                  <p:spTgt spid="62"/>
                </p:tgtEl>
              </p:cMediaNode>
            </p:video>
          </p:childTnLst>
        </p:cTn>
      </p:par>
    </p:tnLst>
    <p:bldLst>
      <p:bldP spid="31" grpId="0" animBg="1"/>
      <p:bldP spid="40" grpId="0" animBg="1"/>
      <p:bldP spid="42" grpId="0" animBg="1"/>
      <p:bldP spid="42" grpId="1" animBg="1"/>
      <p:bldP spid="45" grpId="0" animBg="1"/>
      <p:bldP spid="50" grpId="0" animBg="1"/>
      <p:bldP spid="57" grpId="0" animBg="1"/>
      <p:bldP spid="57" grpId="1" animBg="1"/>
      <p:bldP spid="5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67583B03-1E01-75E3-28C0-17A9C992BB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5C9A2E44-A50E-7410-F5A5-771BC2A6B7F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580" y="2700068"/>
            <a:ext cx="3352759" cy="4082902"/>
          </a:xfrm>
          <a:prstGeom prst="rect">
            <a:avLst/>
          </a:prstGeom>
        </p:spPr>
      </p:pic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449639" y="3252787"/>
            <a:ext cx="4856163" cy="5953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Nhiệt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kế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thuỷ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ngân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AutoShape 51"/>
          <p:cNvSpPr/>
          <p:nvPr/>
        </p:nvSpPr>
        <p:spPr>
          <a:xfrm>
            <a:off x="2895600" y="1428750"/>
            <a:ext cx="5410202" cy="15430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3556" name="Group 51"/>
          <p:cNvGrpSpPr/>
          <p:nvPr/>
        </p:nvGrpSpPr>
        <p:grpSpPr>
          <a:xfrm>
            <a:off x="1752601" y="857249"/>
            <a:ext cx="320675" cy="5930035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591" name="Rectangle 10"/>
            <p:cNvSpPr/>
            <p:nvPr/>
          </p:nvSpPr>
          <p:spPr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428"/>
              <a:ext cx="75877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449639" y="4090266"/>
            <a:ext cx="4856163" cy="6334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lvl="0" algn="ctr">
              <a:spcBef>
                <a:spcPct val="0"/>
              </a:spcBef>
              <a:defRPr/>
            </a:pPr>
            <a:r>
              <a:rPr lang="en-US" alt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kế</a:t>
            </a:r>
            <a:r>
              <a:rPr lang="en-US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hồng</a:t>
            </a:r>
            <a:r>
              <a:rPr lang="en-US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ngoại</a:t>
            </a:r>
            <a:endParaRPr lang="en-US" altLang="en-US" sz="4000" b="1" dirty="0">
              <a:solidFill>
                <a:srgbClr val="FFFF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8" name="Picture 37" descr="Blue_chapterlist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89" y="3455989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/>
          </p:cNvPicPr>
          <p:nvPr/>
        </p:nvPicPr>
        <p:blipFill>
          <a:blip r:embed="rId1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1689" y="3265488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>
              <a:snd r:embed="rId13" name="cached_combo42.wav"/>
            </a:hlinkHover>
          </p:cNvPr>
          <p:cNvSpPr/>
          <p:nvPr/>
        </p:nvSpPr>
        <p:spPr>
          <a:xfrm>
            <a:off x="2147888" y="3321050"/>
            <a:ext cx="817562" cy="458788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61" name="WordArt 226"/>
          <p:cNvSpPr>
            <a:spLocks noTextEdit="1"/>
          </p:cNvSpPr>
          <p:nvPr/>
        </p:nvSpPr>
        <p:spPr>
          <a:xfrm>
            <a:off x="2354264" y="3405188"/>
            <a:ext cx="460375" cy="29051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A</a:t>
            </a:r>
          </a:p>
        </p:txBody>
      </p:sp>
      <p:pic>
        <p:nvPicPr>
          <p:cNvPr id="43" name="Picture 37" descr="Blue_chapterlist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4425951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/>
          </p:cNvPicPr>
          <p:nvPr/>
        </p:nvPicPr>
        <p:blipFill>
          <a:blip r:embed="rId1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9625" y="4189414"/>
            <a:ext cx="1500188" cy="60007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>
              <a:snd r:embed="rId13" name="cached_combo42.wav"/>
            </a:hlinkHover>
          </p:cNvPr>
          <p:cNvSpPr/>
          <p:nvPr/>
        </p:nvSpPr>
        <p:spPr>
          <a:xfrm>
            <a:off x="2133601" y="4286251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66" name="WordArt 226"/>
          <p:cNvSpPr>
            <a:spLocks noTextEdit="1"/>
          </p:cNvSpPr>
          <p:nvPr/>
        </p:nvSpPr>
        <p:spPr>
          <a:xfrm>
            <a:off x="2362201" y="4343401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449639" y="5086351"/>
            <a:ext cx="4856163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lvl="0" algn="ctr">
              <a:spcBef>
                <a:spcPct val="0"/>
              </a:spcBef>
              <a:defRPr/>
            </a:pPr>
            <a:r>
              <a:rPr lang="en-US" alt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kế</a:t>
            </a:r>
            <a:r>
              <a:rPr lang="en-US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tử</a:t>
            </a:r>
            <a:endParaRPr lang="en-US" altLang="en-US" sz="4000" b="1" dirty="0">
              <a:solidFill>
                <a:srgbClr val="FFFF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8" name="Picture 37" descr="Blue_chapterlist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5322889"/>
            <a:ext cx="593725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/>
          </p:cNvPicPr>
          <p:nvPr/>
        </p:nvPicPr>
        <p:blipFill>
          <a:blip r:embed="rId1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2639" y="5154613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>
              <a:snd r:embed="rId13" name="cached_combo42.wav"/>
            </a:hlinkHover>
          </p:cNvPr>
          <p:cNvSpPr/>
          <p:nvPr/>
        </p:nvSpPr>
        <p:spPr>
          <a:xfrm>
            <a:off x="2133601" y="5200651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71" name="WordArt 226"/>
          <p:cNvSpPr>
            <a:spLocks noTextEdit="1"/>
          </p:cNvSpPr>
          <p:nvPr/>
        </p:nvSpPr>
        <p:spPr>
          <a:xfrm>
            <a:off x="2362201" y="5314951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c</a:t>
            </a:r>
          </a:p>
        </p:txBody>
      </p:sp>
      <p:sp>
        <p:nvSpPr>
          <p:cNvPr id="57" name="AutoShape 27"/>
          <p:cNvSpPr/>
          <p:nvPr/>
        </p:nvSpPr>
        <p:spPr>
          <a:xfrm>
            <a:off x="1581150" y="1600201"/>
            <a:ext cx="1543050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3573" name="WordArt 28"/>
          <p:cNvSpPr>
            <a:spLocks noTextEdit="1"/>
          </p:cNvSpPr>
          <p:nvPr/>
        </p:nvSpPr>
        <p:spPr>
          <a:xfrm>
            <a:off x="1962150" y="1874838"/>
            <a:ext cx="685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3</a:t>
            </a:r>
            <a:endParaRPr kumimoji="0" lang="en-US" sz="3600" b="1" i="0" u="none" strike="noStrike" kern="1200" cap="none" spc="0" normalizeH="0" baseline="0" noProof="0" dirty="0">
              <a:ln w="19050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35921" dir="2699999" algn="ctr" rotWithShape="0">
                  <a:srgbClr val="990000"/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3575" name="Picture 32" descr="Bellcoll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71614" y="685800"/>
            <a:ext cx="1652587" cy="1257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87" name="Picture 29" descr="Picture1"/>
          <p:cNvPicPr/>
          <p:nvPr/>
        </p:nvPicPr>
        <p:blipFill>
          <a:blip r:embed="rId15"/>
          <a:stretch>
            <a:fillRect/>
          </a:stretch>
        </p:blipFill>
        <p:spPr>
          <a:xfrm>
            <a:off x="3062289" y="1398587"/>
            <a:ext cx="5243514" cy="13652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" name="AutoShape 51">
            <a:extLst>
              <a:ext uri="{FF2B5EF4-FFF2-40B4-BE49-F238E27FC236}">
                <a16:creationId xmlns:a16="http://schemas.microsoft.com/office/drawing/2014/main" xmlns="" id="{BB7C6080-9E24-3331-BD12-6F1B05B78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0601" y="6010132"/>
            <a:ext cx="4856163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lvl="0" algn="ctr">
              <a:spcBef>
                <a:spcPct val="0"/>
              </a:spcBef>
              <a:defRPr/>
            </a:pPr>
            <a:r>
              <a:rPr lang="en-US" alt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kế</a:t>
            </a:r>
            <a:r>
              <a:rPr lang="en-US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rượu</a:t>
            </a:r>
            <a:endParaRPr lang="en-US" altLang="en-US" sz="4000" b="1" dirty="0">
              <a:solidFill>
                <a:srgbClr val="FFFF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2" name="Picture 37" descr="Blue_chapterlist">
            <a:extLst>
              <a:ext uri="{FF2B5EF4-FFF2-40B4-BE49-F238E27FC236}">
                <a16:creationId xmlns:a16="http://schemas.microsoft.com/office/drawing/2014/main" xmlns="" id="{65B9A674-089D-B8EB-F10D-9698A957FE5C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89" y="6246670"/>
            <a:ext cx="655637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5" name="Picture 39" descr="Classicmode">
            <a:extLst>
              <a:ext uri="{FF2B5EF4-FFF2-40B4-BE49-F238E27FC236}">
                <a16:creationId xmlns:a16="http://schemas.microsoft.com/office/drawing/2014/main" xmlns="" id="{A85B29E7-6152-14F6-0D32-6F2082288919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1" y="6078394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6" name="Oval 59">
            <a:hlinkHover r:id="" action="ppaction://noaction">
              <a:snd r:embed="rId13" name="cached_combo42.wav"/>
            </a:hlinkHover>
            <a:extLst>
              <a:ext uri="{FF2B5EF4-FFF2-40B4-BE49-F238E27FC236}">
                <a16:creationId xmlns:a16="http://schemas.microsoft.com/office/drawing/2014/main" xmlns="" id="{51814417-81B6-BE8B-EB93-576A4CAFA258}"/>
              </a:ext>
            </a:extLst>
          </p:cNvPr>
          <p:cNvSpPr/>
          <p:nvPr/>
        </p:nvSpPr>
        <p:spPr>
          <a:xfrm>
            <a:off x="2214563" y="6124432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8" name="WordArt 226">
            <a:extLst>
              <a:ext uri="{FF2B5EF4-FFF2-40B4-BE49-F238E27FC236}">
                <a16:creationId xmlns:a16="http://schemas.microsoft.com/office/drawing/2014/main" xmlns="" id="{3A87A1A2-A1B0-3C0D-3EBA-A150F799DC39}"/>
              </a:ext>
            </a:extLst>
          </p:cNvPr>
          <p:cNvSpPr>
            <a:spLocks noTextEdit="1"/>
          </p:cNvSpPr>
          <p:nvPr/>
        </p:nvSpPr>
        <p:spPr>
          <a:xfrm>
            <a:off x="2443163" y="6238732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D</a:t>
            </a:r>
          </a:p>
        </p:txBody>
      </p:sp>
      <p:pic>
        <p:nvPicPr>
          <p:cNvPr id="2" name="30s">
            <a:hlinkClick r:id="" action="ppaction://media"/>
            <a:extLst>
              <a:ext uri="{FF2B5EF4-FFF2-40B4-BE49-F238E27FC236}">
                <a16:creationId xmlns:a16="http://schemas.microsoft.com/office/drawing/2014/main" xmlns="" id="{CB537EB3-46E7-38CD-2436-951108B8C9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01356" y="30163"/>
            <a:ext cx="2486377" cy="1398587"/>
          </a:xfrm>
          <a:prstGeom prst="rect">
            <a:avLst/>
          </a:prstGeom>
        </p:spPr>
      </p:pic>
      <p:pic>
        <p:nvPicPr>
          <p:cNvPr id="5" name="10s">
            <a:hlinkClick r:id="" action="ppaction://media"/>
            <a:extLst>
              <a:ext uri="{FF2B5EF4-FFF2-40B4-BE49-F238E27FC236}">
                <a16:creationId xmlns:a16="http://schemas.microsoft.com/office/drawing/2014/main" xmlns="" id="{E4E8C68F-3FDE-DFF7-4BD8-7E71CFA9216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764335" y="966746"/>
            <a:ext cx="2510206" cy="1411991"/>
          </a:xfrm>
          <a:prstGeom prst="rect">
            <a:avLst/>
          </a:prstGeom>
        </p:spPr>
      </p:pic>
      <p:pic>
        <p:nvPicPr>
          <p:cNvPr id="6" name="1p">
            <a:hlinkClick r:id="" action="ppaction://media"/>
            <a:extLst>
              <a:ext uri="{FF2B5EF4-FFF2-40B4-BE49-F238E27FC236}">
                <a16:creationId xmlns:a16="http://schemas.microsoft.com/office/drawing/2014/main" xmlns="" id="{866AC3D0-B6F1-64CB-BEF6-3D05E2DB43A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37720" y="1588148"/>
            <a:ext cx="2510206" cy="141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130958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-2.59259E-6 L -1.25E-6 -0.07222 " pathEditMode="relative" rAng="0" ptsTypes="AA">
                                      <p:cBhvr>
                                        <p:cTn id="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332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0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134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1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634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31" grpId="0" animBg="1"/>
      <p:bldP spid="40" grpId="0" animBg="1"/>
      <p:bldP spid="45" grpId="0" animBg="1"/>
      <p:bldP spid="50" grpId="0" animBg="1"/>
      <p:bldP spid="57" grpId="0" animBg="1"/>
      <p:bldP spid="57" grpId="1" animBg="1"/>
      <p:bldP spid="5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1FDA3D0-02C4-49FA-B3CD-9C058FECB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62" y="-298"/>
            <a:ext cx="12193057" cy="685859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7C6089F-E8FC-4E99-B4A0-3BDC82923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1432" y="4632856"/>
            <a:ext cx="2584928" cy="212768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0E0F4147-BCAE-4DA3-9E4E-141F53EED1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702" y="4966414"/>
            <a:ext cx="1731414" cy="1018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2F9BC747-B7FD-43D0-82DC-E3772EECBF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29" y="5334845"/>
            <a:ext cx="12193057" cy="152413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148D6B6-B80A-4024-9189-E9B453F508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77" y="-345132"/>
            <a:ext cx="3974937" cy="265199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5FE6144E-7471-4401-B426-ADB367A1C5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4527" y="573508"/>
            <a:ext cx="1322947" cy="14204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E5EC1758-E13C-4349-82E4-E5B6F943FF1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883" t="19368" r="21376" b="36864"/>
          <a:stretch/>
        </p:blipFill>
        <p:spPr>
          <a:xfrm>
            <a:off x="2870199" y="4627221"/>
            <a:ext cx="2716307" cy="186247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83B8410D-600F-42E5-A8C6-FD667DD338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01754" y="3796045"/>
            <a:ext cx="2521628" cy="365378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4CF9C15D-03BF-4B25-89D2-614E763446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10998B1D-8FF5-4B5A-A7C1-EB2999C2BD0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26724" y="181415"/>
            <a:ext cx="2438611" cy="243861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938FCDA-07E4-4DC9-A431-E00A8B626C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13357" y="-321875"/>
            <a:ext cx="4102964" cy="274343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DCA9AC01-6976-41F1-BDC7-AA35D346576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22903" y="2325617"/>
            <a:ext cx="658425" cy="90838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E496D177-14D5-4787-A512-2D782D12402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73409" y="2221097"/>
            <a:ext cx="664522" cy="90838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C616828-AEB2-476A-A193-93824BBB2C0E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50" normalizeH="0" baseline="0" noProof="0" dirty="0">
                <a:ln w="0"/>
                <a:solidFill>
                  <a:srgbClr val="F59E00">
                    <a:lumMod val="60000"/>
                    <a:lumOff val="4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+mn-cs"/>
              </a:rPr>
              <a:t>KTUTS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8E80CD1-2632-6AF0-C425-5852EDD8B14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8511" y="1683885"/>
            <a:ext cx="10400677" cy="310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01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C56E9A1F-FFAE-42DE-BDC9-8CEAA328B5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14194" y="3726240"/>
            <a:ext cx="2458511" cy="263978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307A53FB-7C3A-4E36-8D88-47F7A0201A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24" y="-131303"/>
            <a:ext cx="3318499" cy="22140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19BDEF28-E4B0-4D11-929E-04A3A86E8F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26725" y="219516"/>
            <a:ext cx="2035888" cy="203588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13357" y="-169475"/>
            <a:ext cx="3425383" cy="2290375"/>
          </a:xfrm>
          <a:prstGeom prst="rect">
            <a:avLst/>
          </a:prstGeom>
        </p:spPr>
      </p:pic>
      <p:sp>
        <p:nvSpPr>
          <p:cNvPr id="12" name="圆角矩形标注 19"/>
          <p:cNvSpPr/>
          <p:nvPr/>
        </p:nvSpPr>
        <p:spPr>
          <a:xfrm flipH="1">
            <a:off x="2546769" y="502753"/>
            <a:ext cx="2249170" cy="833755"/>
          </a:xfrm>
          <a:prstGeom prst="wedgeRoundRectCallout">
            <a:avLst/>
          </a:prstGeom>
          <a:solidFill>
            <a:schemeClr val="accent2"/>
          </a:solidFill>
          <a:ln>
            <a:noFill/>
          </a:ln>
          <a:effectLst>
            <a:outerShdw blurRad="50800" dist="50800" dir="240000" algn="ctr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 contourW="12700"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657225" y="1962823"/>
            <a:ext cx="10820400" cy="769501"/>
          </a:xfrm>
          <a:prstGeom prst="snip1Rect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ctr" eaLnBrk="1" hangingPunct="1"/>
            <a:r>
              <a:rPr lang="vi-VN" alt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 độ của người khỏe mạnh là bao nhiêu?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20"/>
          <p:cNvSpPr>
            <a:spLocks noChangeArrowheads="1"/>
          </p:cNvSpPr>
          <p:nvPr/>
        </p:nvSpPr>
        <p:spPr bwMode="auto">
          <a:xfrm>
            <a:off x="1050878" y="3710780"/>
            <a:ext cx="9307773" cy="918270"/>
          </a:xfrm>
          <a:prstGeom prst="snip2DiagRect">
            <a:avLst/>
          </a:prstGeom>
          <a:ln w="57150">
            <a:solidFill>
              <a:srgbClr val="FFFF00"/>
            </a:solidFill>
            <a:prstDash val="dashDot"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37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C.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5051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C56E9A1F-FFAE-42DE-BDC9-8CEAA328B5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16925" y="4217757"/>
            <a:ext cx="2458511" cy="263978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307A53FB-7C3A-4E36-8D88-47F7A0201A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24" y="-131303"/>
            <a:ext cx="3318499" cy="22140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19BDEF28-E4B0-4D11-929E-04A3A86E8F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90160" y="207024"/>
            <a:ext cx="2035888" cy="203588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13357" y="-169475"/>
            <a:ext cx="3425383" cy="2290375"/>
          </a:xfrm>
          <a:prstGeom prst="rect">
            <a:avLst/>
          </a:prstGeom>
        </p:spPr>
      </p:pic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601650" y="3769343"/>
            <a:ext cx="10454185" cy="783193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B050"/>
            </a:solidFill>
            <a:prstDash val="dash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100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 C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1143580" y="1536681"/>
            <a:ext cx="9294126" cy="173664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kumimoji="0" lang="en-US" altLang="en-US" sz="4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kumimoji="0" lang="en-US" altLang="en-US" sz="4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en-US" sz="4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hơi</a:t>
            </a:r>
            <a:r>
              <a:rPr kumimoji="0" lang="en-US" altLang="en-US" sz="4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kumimoji="0" lang="en-US" altLang="en-US" sz="4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kumimoji="0" lang="en-US" altLang="en-US" sz="4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sôi</a:t>
            </a:r>
            <a:r>
              <a:rPr kumimoji="0" lang="en-US" altLang="en-US" sz="4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en-US" sz="4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kumimoji="0" lang="en-US" alt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kumimoji="0" lang="en-US" altLang="en-US" sz="4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圆角矩形标注 19"/>
          <p:cNvSpPr/>
          <p:nvPr/>
        </p:nvSpPr>
        <p:spPr>
          <a:xfrm flipH="1">
            <a:off x="2546769" y="502753"/>
            <a:ext cx="2249170" cy="833755"/>
          </a:xfrm>
          <a:prstGeom prst="wedgeRoundRectCallout">
            <a:avLst/>
          </a:prstGeom>
          <a:solidFill>
            <a:schemeClr val="accent2"/>
          </a:solidFill>
          <a:ln>
            <a:noFill/>
          </a:ln>
          <a:effectLst>
            <a:outerShdw blurRad="50800" dist="50800" dir="240000" algn="ctr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 contourW="12700"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</a:p>
        </p:txBody>
      </p:sp>
    </p:spTree>
    <p:extLst>
      <p:ext uri="{BB962C8B-B14F-4D97-AF65-F5344CB8AC3E}">
        <p14:creationId xmlns:p14="http://schemas.microsoft.com/office/powerpoint/2010/main" val="24744022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C56E9A1F-FFAE-42DE-BDC9-8CEAA328B5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14194" y="3726240"/>
            <a:ext cx="2458511" cy="263978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307A53FB-7C3A-4E36-8D88-47F7A0201A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24" y="-131303"/>
            <a:ext cx="3318499" cy="22140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19BDEF28-E4B0-4D11-929E-04A3A86E8F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26725" y="219516"/>
            <a:ext cx="2035888" cy="203588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13357" y="-169475"/>
            <a:ext cx="3425383" cy="2290375"/>
          </a:xfrm>
          <a:prstGeom prst="rect">
            <a:avLst/>
          </a:prstGeom>
        </p:spPr>
      </p:pic>
      <p:sp>
        <p:nvSpPr>
          <p:cNvPr id="12" name="圆角矩形标注 19"/>
          <p:cNvSpPr/>
          <p:nvPr/>
        </p:nvSpPr>
        <p:spPr>
          <a:xfrm flipH="1">
            <a:off x="2546769" y="502753"/>
            <a:ext cx="2249170" cy="833755"/>
          </a:xfrm>
          <a:prstGeom prst="wedgeRoundRectCallout">
            <a:avLst/>
          </a:prstGeom>
          <a:solidFill>
            <a:schemeClr val="accent2"/>
          </a:solidFill>
          <a:ln>
            <a:noFill/>
          </a:ln>
          <a:effectLst>
            <a:outerShdw blurRad="50800" dist="50800" dir="240000" algn="ctr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 contourW="12700"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964512" y="1724698"/>
            <a:ext cx="10317707" cy="1438632"/>
          </a:xfrm>
          <a:prstGeom prst="snip1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ctr" eaLnBrk="1" hangingPunct="1"/>
            <a:r>
              <a:rPr lang="vi-VN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 hiệu nào cho biết cơ thể cần phải đi khám chữa bệnh?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20"/>
          <p:cNvSpPr>
            <a:spLocks noChangeArrowheads="1"/>
          </p:cNvSpPr>
          <p:nvPr/>
        </p:nvSpPr>
        <p:spPr bwMode="auto">
          <a:xfrm>
            <a:off x="1050878" y="3710780"/>
            <a:ext cx="9307773" cy="2314039"/>
          </a:xfrm>
          <a:prstGeom prst="snip2DiagRect">
            <a:avLst/>
          </a:prstGeom>
          <a:ln w="57150">
            <a:solidFill>
              <a:srgbClr val="FFFF00"/>
            </a:solidFill>
            <a:prstDash val="dashDot"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ctr" eaLnBrk="1" hangingPunct="1"/>
            <a:r>
              <a:rPr lang="vi-VN" alt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nhiệt độ cơ thể cao hoặc thấp hơn mức đó là dấu hiệu cơ thể bị bệnh, cần phải đi khám chữa bệnh.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081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307A53FB-7C3A-4E36-8D88-47F7A0201A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24" y="-131303"/>
            <a:ext cx="3318499" cy="22140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19BDEF28-E4B0-4D11-929E-04A3A86E8F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6725" y="219516"/>
            <a:ext cx="2035888" cy="203588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3357" y="-169475"/>
            <a:ext cx="3425383" cy="2290375"/>
          </a:xfrm>
          <a:prstGeom prst="rect">
            <a:avLst/>
          </a:prstGeom>
        </p:spPr>
      </p:pic>
      <p:sp>
        <p:nvSpPr>
          <p:cNvPr id="23" name="TextBox 4">
            <a:extLst>
              <a:ext uri="{FF2B5EF4-FFF2-40B4-BE49-F238E27FC236}">
                <a16:creationId xmlns:a16="http://schemas.microsoft.com/office/drawing/2014/main" xmlns="" id="{6F81E4D1-D5F9-49A6-B323-24E5CF4A8C66}"/>
              </a:ext>
            </a:extLst>
          </p:cNvPr>
          <p:cNvSpPr txBox="1"/>
          <p:nvPr/>
        </p:nvSpPr>
        <p:spPr>
          <a:xfrm>
            <a:off x="4404204" y="2939114"/>
            <a:ext cx="3383592" cy="523166"/>
          </a:xfrm>
          <a:prstGeom prst="rect">
            <a:avLst/>
          </a:prstGeom>
          <a:noFill/>
        </p:spPr>
        <p:txBody>
          <a:bodyPr wrap="square" lIns="91390" tIns="45693" rIns="91390" bIns="45693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方正卡通简体" panose="03000509000000000000" pitchFamily="65" charset="-122"/>
                <a:cs typeface="+mn-cs"/>
              </a:rPr>
              <a:t>HOẠT ĐỘNG 1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 pitchFamily="34" charset="0"/>
              <a:ea typeface="方正卡通简体" panose="03000509000000000000" pitchFamily="65" charset="-122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94" y="-1909739"/>
            <a:ext cx="9097978" cy="79849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F8D99F4-8EBD-67CD-68EA-AACB539CAB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13769" y="1454878"/>
            <a:ext cx="8059611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3070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C56E9A1F-FFAE-42DE-BDC9-8CEAA328B5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5492" y="4380365"/>
            <a:ext cx="2458511" cy="263978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307A53FB-7C3A-4E36-8D88-47F7A0201A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24" y="-131303"/>
            <a:ext cx="3318499" cy="22140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19BDEF28-E4B0-4D11-929E-04A3A86E8F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6725" y="219516"/>
            <a:ext cx="2035888" cy="203588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13357" y="-169475"/>
            <a:ext cx="3425383" cy="22903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70" y="1472899"/>
            <a:ext cx="11979723" cy="3619605"/>
          </a:xfrm>
          <a:prstGeom prst="rect">
            <a:avLst/>
          </a:prstGeom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837241" y="2553344"/>
            <a:ext cx="913758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buNone/>
            </a:pPr>
            <a:r>
              <a:rPr lang="en-US" altLang="en-US" sz="4400" b="1" dirty="0" err="1">
                <a:solidFill>
                  <a:srgbClr val="99C53B">
                    <a:lumMod val="50000"/>
                  </a:srgbClr>
                </a:solidFill>
                <a:latin typeface="Arial" panose="020B0604020202020204"/>
                <a:cs typeface="Times New Roman" panose="02020603050405020304" pitchFamily="18" charset="0"/>
              </a:rPr>
              <a:t>Hoạt</a:t>
            </a:r>
            <a:r>
              <a:rPr lang="en-US" altLang="en-US" sz="4400" b="1" dirty="0">
                <a:solidFill>
                  <a:srgbClr val="99C53B">
                    <a:lumMod val="50000"/>
                  </a:srgbClr>
                </a:solidFill>
                <a:latin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99C53B">
                    <a:lumMod val="50000"/>
                  </a:srgbClr>
                </a:solidFill>
                <a:latin typeface="Arial" panose="020B0604020202020204"/>
                <a:cs typeface="Times New Roman" panose="02020603050405020304" pitchFamily="18" charset="0"/>
              </a:rPr>
              <a:t>động</a:t>
            </a:r>
            <a:r>
              <a:rPr lang="en-US" altLang="en-US" sz="4400" b="1" dirty="0">
                <a:solidFill>
                  <a:srgbClr val="99C53B">
                    <a:lumMod val="50000"/>
                  </a:srgbClr>
                </a:solidFill>
                <a:latin typeface="Arial" panose="020B0604020202020204"/>
                <a:cs typeface="Times New Roman" panose="02020603050405020304" pitchFamily="18" charset="0"/>
              </a:rPr>
              <a:t> 1: </a:t>
            </a:r>
            <a:r>
              <a:rPr lang="en-US" altLang="en-US" sz="4400" b="1" dirty="0" err="1">
                <a:solidFill>
                  <a:srgbClr val="99C53B">
                    <a:lumMod val="50000"/>
                  </a:srgbClr>
                </a:solidFill>
                <a:latin typeface="Arial" panose="020B0604020202020204"/>
                <a:cs typeface="Times New Roman" panose="02020603050405020304" pitchFamily="18" charset="0"/>
              </a:rPr>
              <a:t>Tìm</a:t>
            </a:r>
            <a:r>
              <a:rPr lang="en-US" altLang="en-US" sz="4400" b="1" dirty="0">
                <a:solidFill>
                  <a:srgbClr val="99C53B">
                    <a:lumMod val="50000"/>
                  </a:srgbClr>
                </a:solidFill>
                <a:latin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99C53B">
                    <a:lumMod val="50000"/>
                  </a:srgbClr>
                </a:solidFill>
                <a:latin typeface="Arial" panose="020B0604020202020204"/>
                <a:cs typeface="Times New Roman" panose="02020603050405020304" pitchFamily="18" charset="0"/>
              </a:rPr>
              <a:t>hiểu</a:t>
            </a:r>
            <a:r>
              <a:rPr lang="en-US" altLang="en-US" sz="4400" b="1" dirty="0">
                <a:solidFill>
                  <a:srgbClr val="99C53B">
                    <a:lumMod val="50000"/>
                  </a:srgbClr>
                </a:solidFill>
                <a:latin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99C53B">
                    <a:lumMod val="50000"/>
                  </a:srgbClr>
                </a:solidFill>
                <a:latin typeface="Arial" panose="020B0604020202020204"/>
                <a:cs typeface="Times New Roman" panose="02020603050405020304" pitchFamily="18" charset="0"/>
              </a:rPr>
              <a:t>sự</a:t>
            </a:r>
            <a:r>
              <a:rPr lang="en-US" altLang="en-US" sz="4400" b="1" dirty="0">
                <a:solidFill>
                  <a:srgbClr val="99C53B">
                    <a:lumMod val="50000"/>
                  </a:srgbClr>
                </a:solidFill>
                <a:latin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99C53B">
                    <a:lumMod val="50000"/>
                  </a:srgbClr>
                </a:solidFill>
                <a:latin typeface="Arial" panose="020B0604020202020204"/>
                <a:cs typeface="Times New Roman" panose="02020603050405020304" pitchFamily="18" charset="0"/>
              </a:rPr>
              <a:t>truyền</a:t>
            </a:r>
            <a:r>
              <a:rPr lang="en-US" altLang="en-US" sz="4400" b="1" dirty="0">
                <a:solidFill>
                  <a:srgbClr val="99C53B">
                    <a:lumMod val="50000"/>
                  </a:srgbClr>
                </a:solidFill>
                <a:latin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99C53B">
                    <a:lumMod val="50000"/>
                  </a:srgbClr>
                </a:solidFill>
                <a:latin typeface="Arial" panose="020B0604020202020204"/>
                <a:cs typeface="Times New Roman" panose="02020603050405020304" pitchFamily="18" charset="0"/>
              </a:rPr>
              <a:t>nhiệt</a:t>
            </a:r>
            <a:r>
              <a:rPr lang="en-US" altLang="en-US" sz="4400" b="1" dirty="0">
                <a:solidFill>
                  <a:srgbClr val="99C53B">
                    <a:lumMod val="50000"/>
                  </a:srgbClr>
                </a:solidFill>
                <a:latin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99C53B">
                    <a:lumMod val="50000"/>
                  </a:srgbClr>
                </a:solidFill>
                <a:latin typeface="Arial" panose="020B0604020202020204"/>
                <a:cs typeface="Times New Roman" panose="02020603050405020304" pitchFamily="18" charset="0"/>
              </a:rPr>
              <a:t>giữa</a:t>
            </a:r>
            <a:r>
              <a:rPr lang="en-US" altLang="en-US" sz="4400" b="1" dirty="0">
                <a:solidFill>
                  <a:srgbClr val="99C53B">
                    <a:lumMod val="50000"/>
                  </a:srgbClr>
                </a:solidFill>
                <a:latin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99C53B">
                    <a:lumMod val="50000"/>
                  </a:srgbClr>
                </a:solidFill>
                <a:latin typeface="Arial" panose="020B0604020202020204"/>
                <a:cs typeface="Times New Roman" panose="02020603050405020304" pitchFamily="18" charset="0"/>
              </a:rPr>
              <a:t>các</a:t>
            </a:r>
            <a:r>
              <a:rPr lang="en-US" altLang="en-US" sz="4400" b="1" dirty="0">
                <a:solidFill>
                  <a:srgbClr val="99C53B">
                    <a:lumMod val="50000"/>
                  </a:srgbClr>
                </a:solidFill>
                <a:latin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99C53B">
                    <a:lumMod val="50000"/>
                  </a:srgbClr>
                </a:solidFill>
                <a:latin typeface="Arial" panose="020B0604020202020204"/>
                <a:cs typeface="Times New Roman" panose="02020603050405020304" pitchFamily="18" charset="0"/>
              </a:rPr>
              <a:t>vật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99C53B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9902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307A53FB-7C3A-4E36-8D88-47F7A0201A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24" y="-131303"/>
            <a:ext cx="3318499" cy="221402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3357" y="-169475"/>
            <a:ext cx="3425383" cy="2290375"/>
          </a:xfrm>
          <a:prstGeom prst="rect">
            <a:avLst/>
          </a:prstGeom>
        </p:spPr>
      </p:pic>
      <p:sp>
        <p:nvSpPr>
          <p:cNvPr id="6" name="Snip and Round Single Corner Rectangle 5"/>
          <p:cNvSpPr/>
          <p:nvPr/>
        </p:nvSpPr>
        <p:spPr>
          <a:xfrm>
            <a:off x="714375" y="552450"/>
            <a:ext cx="10868025" cy="5543550"/>
          </a:xfrm>
          <a:prstGeom prst="snipRoundRect">
            <a:avLst/>
          </a:prstGeom>
          <a:solidFill>
            <a:schemeClr val="bg1"/>
          </a:solidFill>
          <a:ln w="57150">
            <a:solidFill>
              <a:srgbClr val="F735C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66591FC-BD8E-2FF8-C527-B0C2857665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4424" y="2159508"/>
            <a:ext cx="10429875" cy="177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3894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sp>
        <p:nvSpPr>
          <p:cNvPr id="6" name="Snip and Round Single Corner Rectangle 5"/>
          <p:cNvSpPr/>
          <p:nvPr/>
        </p:nvSpPr>
        <p:spPr>
          <a:xfrm>
            <a:off x="238125" y="333375"/>
            <a:ext cx="11344275" cy="6229350"/>
          </a:xfrm>
          <a:prstGeom prst="snipRoundRect">
            <a:avLst/>
          </a:prstGeom>
          <a:solidFill>
            <a:schemeClr val="bg1"/>
          </a:solidFill>
          <a:ln w="57150">
            <a:solidFill>
              <a:srgbClr val="F735C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xmlns="" id="{9EDB7E0B-7CE7-1D30-92A8-CA13B9CD91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500" y="219865"/>
            <a:ext cx="97155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  <a:prstDash val="sysDash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Tìm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hiểu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vật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nóng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hoặc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lạnh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684189B-3668-AA89-623D-D24DC9C07AAC}"/>
              </a:ext>
            </a:extLst>
          </p:cNvPr>
          <p:cNvSpPr txBox="1"/>
          <p:nvPr/>
        </p:nvSpPr>
        <p:spPr>
          <a:xfrm>
            <a:off x="504826" y="1257300"/>
            <a:ext cx="81153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Chuẩn bị: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Chậu nhỏ đựng nước ở nhiệt độ thường, cốc thủy tinh đựng nước nóng và găng tay len.</a:t>
            </a:r>
          </a:p>
          <a:p>
            <a:r>
              <a:rPr lang="vi-VN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Tiến hành: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Dùng nhiệt kế đo nhiệt độ của nước trong chậu và trong cốc.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Đeo găng tay để đặt cốc nước nóng vào trong chậu nước.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Sau khoảng 5 phút, dùng nhiệt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ế đo nhiệt độ của nước trong chậu và trong cốc, ghi lại kết quả đo.</a:t>
            </a:r>
          </a:p>
          <a:p>
            <a:r>
              <a:rPr lang="vi-VN" sz="2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Kết quả đo được cho thấy nhiệt độ của nước trong cốc và nước trong chậu thay đổi như thế nào?</a:t>
            </a:r>
          </a:p>
          <a:p>
            <a:r>
              <a:rPr lang="vi-VN" sz="2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Kết quả này so với dự đoán của em ngay từ lúc bắt đầu bài học có giống nhau không?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D2E4169-D9B5-4ED4-E3D9-4BE051CD4F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00" y="128587"/>
            <a:ext cx="838200" cy="1057275"/>
          </a:xfrm>
          <a:prstGeom prst="rect">
            <a:avLst/>
          </a:prstGeom>
        </p:spPr>
      </p:pic>
      <p:pic>
        <p:nvPicPr>
          <p:cNvPr id="8" name="Picture 2" descr="Đặt chậu nước trong phòng điều hòa Album - Top videos and photos">
            <a:extLst>
              <a:ext uri="{FF2B5EF4-FFF2-40B4-BE49-F238E27FC236}">
                <a16:creationId xmlns:a16="http://schemas.microsoft.com/office/drawing/2014/main" xmlns="" id="{DBAC6224-7CC9-04D1-FFCE-21A5FC429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226" y="1476375"/>
            <a:ext cx="2492923" cy="186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1569FF1-A165-93F5-9FF7-D281054B67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7750" y="3548062"/>
            <a:ext cx="238125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297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442</Words>
  <Application>Microsoft Office PowerPoint</Application>
  <PresentationFormat>Custom</PresentationFormat>
  <Paragraphs>87</Paragraphs>
  <Slides>23</Slides>
  <Notes>20</Notes>
  <HiddenSlides>0</HiddenSlides>
  <MMClips>9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Hung</cp:lastModifiedBy>
  <cp:revision>37</cp:revision>
  <dcterms:created xsi:type="dcterms:W3CDTF">2023-10-28T11:10:55Z</dcterms:created>
  <dcterms:modified xsi:type="dcterms:W3CDTF">2023-11-06T00:44:07Z</dcterms:modified>
</cp:coreProperties>
</file>