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10" r:id="rId5"/>
  </p:sldMasterIdLst>
  <p:notesMasterIdLst>
    <p:notesMasterId r:id="rId17"/>
  </p:notesMasterIdLst>
  <p:sldIdLst>
    <p:sldId id="256" r:id="rId6"/>
    <p:sldId id="270" r:id="rId7"/>
    <p:sldId id="274" r:id="rId8"/>
    <p:sldId id="269" r:id="rId9"/>
    <p:sldId id="272" r:id="rId10"/>
    <p:sldId id="273" r:id="rId11"/>
    <p:sldId id="275" r:id="rId12"/>
    <p:sldId id="276" r:id="rId13"/>
    <p:sldId id="271" r:id="rId14"/>
    <p:sldId id="267" r:id="rId15"/>
    <p:sldId id="26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0743-26EE-481C-8966-0557BEEEBA6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9B4A0F-A1B6-42E9-9A4C-8FF86DEC5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66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CB52894-9470-400D-8F35-C954768E17B9}" type="slidenum">
              <a:rPr lang="en-US" altLang="en-US">
                <a:solidFill>
                  <a:prstClr val="black"/>
                </a:solidFill>
                <a:latin typeface="Arial" charset="0"/>
              </a:rPr>
              <a:pPr/>
              <a:t>6</a:t>
            </a:fld>
            <a:endParaRPr lang="en-US" altLang="en-US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8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5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4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9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3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57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31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77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067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6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5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14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2974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3202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468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9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606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45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3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06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39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8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64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3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42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85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40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7C0A-F498-4778-8B06-8A56FD952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92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F1D7-01C7-49F5-B9EA-BE69216F04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17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8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15DE-F0B3-4F12-A50C-3163BE71DD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998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1BD20-FF7C-422B-895F-0DB8BF89A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05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2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2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D0E7F-521E-471E-95BC-EC3E584970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51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BF3C5-69F8-48A0-BE3E-AB3757C3AA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5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42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AF550-B1E8-460F-BEE7-13498C5611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18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627A2-ADFB-484E-A648-3D75958DF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730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177F-75B5-47B2-9046-93BA6DFE35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13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8536-3458-44B3-9C73-48D772CAB6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54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5E6-29EE-4A9F-B2D6-A6652160E1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402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8DFC-9B6C-43A7-B9A7-3001D0C2C7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58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62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4732D-1C1E-4B4E-B190-E656C3ACFC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13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0B59-8CBB-4B88-8568-DE58F62ED02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80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10455-084A-4B4D-9081-7F4BD16F93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79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47953-EC1D-41FD-B286-E6B0FB6910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4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D925-340F-4BCE-B8B1-0D210B58DA9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55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3C7E9-8996-448C-B133-DDE73B01F9C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365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882DF-C787-41E1-8FEA-C5CBDE2C1C4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197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EA613-E44B-4EE7-8D1A-495CFB02AA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361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652F-B97A-4A77-8143-98C7558F2E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20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737F4-25A4-4C29-ABBC-5E46A68A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3521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BBCB-FD9C-4139-A68E-2D55FD7A37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727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041A1-690B-492B-8087-AC6F21A047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57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0BFB0-79EB-404A-A133-A5F56AB8C8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067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3E0B1-4783-4C12-9B09-5242C089CE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6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2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6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C16A0-1585-4970-8EB2-1EBBCBB1EB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B259-C8F8-42D0-994C-A1133073644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3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8/30/2021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5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6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2D1C5-0D45-4C0D-97FB-E7A65DC837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02CC50-3825-4E87-BA6E-AC62557AFAD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2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istrator\Desktop\2021-06-30_2240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3257"/>
            <a:ext cx="9144000" cy="11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9" y="980728"/>
            <a:ext cx="5616624" cy="1077218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</a:rPr>
              <a:t>Chào mừng quý thầy cô và các em đên với tiết âm nhạc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30" name="Picture 6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793" y="1586514"/>
            <a:ext cx="1348481" cy="39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6180" y="1519338"/>
            <a:ext cx="1512169" cy="53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17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28" y="908720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5" y="-99392"/>
            <a:ext cx="594780" cy="5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3009" y="1556792"/>
            <a:ext cx="684076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vi-VN" sz="2400" b="1" i="1" u="sng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Hoạt động 1</a:t>
            </a:r>
            <a:r>
              <a:rPr lang="vi-VN" sz="2400" b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Xem 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tranh và kể lại tên bài hát</a:t>
            </a:r>
            <a:endParaRPr lang="en-US" sz="2400" i="1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56" y="2217873"/>
            <a:ext cx="6048672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b="1" i="1" u="sng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* </a:t>
            </a:r>
            <a:r>
              <a:rPr lang="en-US" sz="2400" b="1" i="1" u="sng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Khởi </a:t>
            </a:r>
            <a:r>
              <a:rPr lang="en-US" sz="2400" b="1" i="1" u="sng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động: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   Trò 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chơi: 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“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Bức tranh bí ẩn”</a:t>
            </a:r>
            <a:endParaRPr lang="en-US" sz="2400" i="1">
              <a:solidFill>
                <a:srgbClr val="00B050"/>
              </a:solidFill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5" y="2996952"/>
            <a:ext cx="715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</a:rPr>
              <a:t>Mở </a:t>
            </a:r>
            <a:r>
              <a:rPr lang="en-US" sz="2400" i="1">
                <a:solidFill>
                  <a:srgbClr val="00B050"/>
                </a:solidFill>
                <a:latin typeface="Times New Roman"/>
                <a:ea typeface="Calibri"/>
              </a:rPr>
              <a:t>giai điệu bài hát Gà gáy cho học sinh nghe và thực hiện ghép tranh “chủ đề dân ca” lên </a:t>
            </a:r>
            <a:r>
              <a:rPr lang="en-US" sz="2400" i="1" smtClean="0">
                <a:solidFill>
                  <a:srgbClr val="00B050"/>
                </a:solidFill>
                <a:latin typeface="Times New Roman"/>
                <a:ea typeface="Calibri"/>
              </a:rPr>
              <a:t>bảng.</a:t>
            </a:r>
            <a:endParaRPr lang="en-US" sz="2400" i="1">
              <a:solidFill>
                <a:srgbClr val="00B050"/>
              </a:solidFill>
            </a:endParaRPr>
          </a:p>
        </p:txBody>
      </p:sp>
      <p:pic>
        <p:nvPicPr>
          <p:cNvPr id="2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4024518"/>
            <a:ext cx="432048" cy="3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84482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00B050"/>
                </a:solidFill>
                <a:latin typeface="Times New Rome"/>
              </a:rPr>
              <a:t>Ôn </a:t>
            </a:r>
            <a:r>
              <a:rPr lang="en-US" sz="3200" smtClean="0">
                <a:solidFill>
                  <a:srgbClr val="00B050"/>
                </a:solidFill>
                <a:latin typeface="Times New Rome"/>
              </a:rPr>
              <a:t>bài hát Gà Gáy</a:t>
            </a:r>
            <a:endParaRPr lang="en-US" sz="3200">
              <a:solidFill>
                <a:srgbClr val="00B050"/>
              </a:solidFill>
              <a:latin typeface="Times New Rome"/>
            </a:endParaRPr>
          </a:p>
        </p:txBody>
      </p:sp>
      <p:pic>
        <p:nvPicPr>
          <p:cNvPr id="5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5976" y="278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9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90"/>
            <a:ext cx="9144000" cy="6237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2424" y="5280132"/>
            <a:ext cx="1998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TIẾT 32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91680" y="5988213"/>
            <a:ext cx="3159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>
                <a:solidFill>
                  <a:schemeClr val="bg1"/>
                </a:solidFill>
              </a:rPr>
              <a:t>ÔN TẬP CUỐI </a:t>
            </a:r>
            <a:r>
              <a:rPr lang="en-US" sz="2400" b="1" smtClean="0">
                <a:solidFill>
                  <a:schemeClr val="bg1"/>
                </a:solidFill>
              </a:rPr>
              <a:t>NĂM (T2)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-42301"/>
            <a:ext cx="5544617" cy="21751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</a:rPr>
              <a:t>ÂM NHẠC 1</a:t>
            </a:r>
            <a:endParaRPr lang="en-US" sz="360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esktop\music-teach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3408308"/>
            <a:ext cx="1459395" cy="148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50132"/>
            <a:ext cx="1630860" cy="16761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88225" y="5373216"/>
            <a:ext cx="1878807" cy="14847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76056" y="5245821"/>
            <a:ext cx="1590772" cy="1484784"/>
          </a:xfrm>
          <a:prstGeom prst="rect">
            <a:avLst/>
          </a:prstGeom>
        </p:spPr>
      </p:pic>
      <p:pic>
        <p:nvPicPr>
          <p:cNvPr id="20" name="Picture 7" descr="C:\Users\Administrator\Desktop\LO GO KN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04" y="579216"/>
            <a:ext cx="528296" cy="41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25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2"/>
            <a:ext cx="828092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HS tiếp tục quan sát tranh các chủ đề 5,7,8 và nhận </a:t>
            </a:r>
            <a:r>
              <a:rPr lang="en-US" sz="280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biết tên bài hát đã học trong chủ đề đó.</a:t>
            </a:r>
            <a:endParaRPr lang="en-US" sz="280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pic>
        <p:nvPicPr>
          <p:cNvPr id="3074" name="Picture 2" descr="C:\Users\Administrator\Desktop\CD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55853"/>
            <a:ext cx="3131839" cy="570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istrator\Desktop\cd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55611"/>
            <a:ext cx="2736304" cy="570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cd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55853"/>
            <a:ext cx="2808312" cy="56819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079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700808"/>
            <a:ext cx="69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ysClr val="windowText" lastClr="000000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bài hát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Xúc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xắc Xúc 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Xẻ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XUC XAC XUC XE BEAT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5517233"/>
            <a:ext cx="60960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59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852936"/>
            <a:ext cx="5580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rgbClr val="00B0F0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bài hát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Cây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Gia 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Đình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00B0F0"/>
                </a:solidFill>
              </a:rPr>
              <a:t>v</a:t>
            </a:r>
            <a:r>
              <a:rPr lang="en-US" sz="3200" kern="0" baseline="0" smtClean="0">
                <a:solidFill>
                  <a:srgbClr val="00B0F0"/>
                </a:solidFill>
              </a:rPr>
              <a:t>ới nhạc</a:t>
            </a:r>
            <a:r>
              <a:rPr lang="en-US" sz="3200" kern="0" smtClean="0">
                <a:solidFill>
                  <a:srgbClr val="00B0F0"/>
                </a:solidFill>
              </a:rPr>
              <a:t> cụ Trống nhỏ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pic>
        <p:nvPicPr>
          <p:cNvPr id="3" name="CAY GIA DIH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4824" y="2924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4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0080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chemeClr val="bg1"/>
                </a:solidFill>
              </a:rPr>
              <a:t>Ôn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bài hát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Cây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Gia Đình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lang="en-US" sz="3200" kern="0" noProof="0" smtClean="0">
                <a:solidFill>
                  <a:schemeClr val="bg1"/>
                </a:solidFill>
              </a:rPr>
              <a:t>với</a:t>
            </a:r>
            <a:r>
              <a:rPr lang="en-US" sz="3200" kern="0" smtClean="0">
                <a:solidFill>
                  <a:schemeClr val="bg1"/>
                </a:solidFill>
              </a:rPr>
              <a:t> </a:t>
            </a:r>
            <a:r>
              <a:rPr lang="en-US" sz="3200" kern="0" smtClean="0">
                <a:solidFill>
                  <a:schemeClr val="bg1"/>
                </a:solidFill>
              </a:rPr>
              <a:t>nhạc cụ </a:t>
            </a:r>
            <a:r>
              <a:rPr lang="en-US" sz="3200" kern="0" smtClean="0">
                <a:solidFill>
                  <a:schemeClr val="bg1"/>
                </a:solidFill>
              </a:rPr>
              <a:t>Trai-en-gô</a:t>
            </a: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3" name="Beat Ngôi sao lấp lá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798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18194"/>
            <a:ext cx="6444208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GV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chia 4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nhóm: </a:t>
            </a:r>
            <a:endParaRPr lang="en-US" sz="240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1: gõ đệm thanh phách.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2: gõ đệm trai-en-gô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3: gõ đệm 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Trống </a:t>
            </a: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609600" algn="l"/>
              </a:tabLst>
            </a:pPr>
            <a:r>
              <a:rPr lang="en-US" sz="240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Nhóm 4: hát và vận động minh họa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Lần lượt mỗi bài 1 lần ( Gà gáy gõ theo phách, Xúc xắc xúc xẻ gõ đệm theo nhịp,  Cây gia đình gõ đêm theo tiết tấu, Ngôi sao lấp lánh gõ đệm theo phách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).</a:t>
            </a:r>
            <a:endParaRPr lang="en-US" sz="240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6" name="GA GAY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3648" y="3203580"/>
            <a:ext cx="609600" cy="609600"/>
          </a:xfrm>
          <a:prstGeom prst="rect">
            <a:avLst/>
          </a:prstGeom>
        </p:spPr>
      </p:pic>
      <p:pic>
        <p:nvPicPr>
          <p:cNvPr id="7" name="XUC XAC XUC XE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72186" y="263854"/>
            <a:ext cx="609600" cy="726492"/>
          </a:xfrm>
          <a:prstGeom prst="rect">
            <a:avLst/>
          </a:prstGeom>
        </p:spPr>
      </p:pic>
      <p:pic>
        <p:nvPicPr>
          <p:cNvPr id="8" name="CAY GIA DIH BE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0278" y="4221088"/>
            <a:ext cx="609600" cy="609600"/>
          </a:xfrm>
          <a:prstGeom prst="rect">
            <a:avLst/>
          </a:prstGeom>
        </p:spPr>
      </p:pic>
      <p:pic>
        <p:nvPicPr>
          <p:cNvPr id="9" name="Beat Ngôi sao lấp lánh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497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3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216</Words>
  <Application>Microsoft Office PowerPoint</Application>
  <PresentationFormat>On-screen Show (4:3)</PresentationFormat>
  <Paragraphs>20</Paragraphs>
  <Slides>11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Office Theme</vt:lpstr>
      <vt:lpstr>1_Office Theme</vt:lpstr>
      <vt:lpstr>3_Office Theme</vt:lpstr>
      <vt:lpstr>1_Default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34</cp:revision>
  <dcterms:created xsi:type="dcterms:W3CDTF">2021-06-30T15:27:47Z</dcterms:created>
  <dcterms:modified xsi:type="dcterms:W3CDTF">2021-08-30T13:10:02Z</dcterms:modified>
</cp:coreProperties>
</file>