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75" r:id="rId10"/>
    <p:sldId id="270" r:id="rId11"/>
    <p:sldId id="273" r:id="rId12"/>
    <p:sldId id="274" r:id="rId13"/>
    <p:sldId id="272" r:id="rId14"/>
    <p:sldId id="279" r:id="rId15"/>
    <p:sldId id="276" r:id="rId16"/>
    <p:sldId id="280" r:id="rId17"/>
    <p:sldId id="281" r:id="rId18"/>
    <p:sldId id="282" r:id="rId19"/>
    <p:sldId id="271" r:id="rId20"/>
    <p:sldId id="268"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5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76DB7-E58E-D729-34C2-0DA9B7327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A7A95F0-53AF-8EAD-AE66-7A2C6F515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3EC82A4-7439-0375-9A2F-391E00852B6D}"/>
              </a:ext>
            </a:extLst>
          </p:cNvPr>
          <p:cNvSpPr>
            <a:spLocks noGrp="1"/>
          </p:cNvSpPr>
          <p:nvPr>
            <p:ph type="dt" sz="half" idx="10"/>
          </p:nvPr>
        </p:nvSpPr>
        <p:spPr/>
        <p:txBody>
          <a:bodyPr/>
          <a:lstStyle/>
          <a:p>
            <a:fld id="{0C49530B-DF0E-46D5-944F-AE4E140277A0}" type="datetimeFigureOut">
              <a:rPr lang="en-US" smtClean="0"/>
              <a:t>12/8/2022</a:t>
            </a:fld>
            <a:endParaRPr lang="en-US"/>
          </a:p>
        </p:txBody>
      </p:sp>
      <p:sp>
        <p:nvSpPr>
          <p:cNvPr id="5" name="Footer Placeholder 4">
            <a:extLst>
              <a:ext uri="{FF2B5EF4-FFF2-40B4-BE49-F238E27FC236}">
                <a16:creationId xmlns:a16="http://schemas.microsoft.com/office/drawing/2014/main" xmlns="" id="{9665929E-587E-3697-8CDA-C9EDF005A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6FA95C-2CCB-66CE-5D72-0F6A4661541A}"/>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7392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D7B2B-E275-7C17-9721-F3C41903C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3B1589-1966-191D-1D96-E800A64CF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E0A634-E5E8-D4A9-74A1-56CB5056A7CE}"/>
              </a:ext>
            </a:extLst>
          </p:cNvPr>
          <p:cNvSpPr>
            <a:spLocks noGrp="1"/>
          </p:cNvSpPr>
          <p:nvPr>
            <p:ph type="dt" sz="half" idx="10"/>
          </p:nvPr>
        </p:nvSpPr>
        <p:spPr/>
        <p:txBody>
          <a:bodyPr/>
          <a:lstStyle/>
          <a:p>
            <a:fld id="{0C49530B-DF0E-46D5-944F-AE4E140277A0}" type="datetimeFigureOut">
              <a:rPr lang="en-US" smtClean="0"/>
              <a:t>12/8/2022</a:t>
            </a:fld>
            <a:endParaRPr lang="en-US"/>
          </a:p>
        </p:txBody>
      </p:sp>
      <p:sp>
        <p:nvSpPr>
          <p:cNvPr id="5" name="Footer Placeholder 4">
            <a:extLst>
              <a:ext uri="{FF2B5EF4-FFF2-40B4-BE49-F238E27FC236}">
                <a16:creationId xmlns:a16="http://schemas.microsoft.com/office/drawing/2014/main" xmlns="" id="{384CC1B6-A8C8-8C7C-E2D4-5CCFCAEAC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6EE5B9-4BF0-240F-B66F-23D96B100269}"/>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226521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1E84B-3953-9656-4AAD-3F8B75E7B1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2ACA25E-D5A6-A468-C5FB-31468428B1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8B333A-8113-0414-E836-23D6F8964295}"/>
              </a:ext>
            </a:extLst>
          </p:cNvPr>
          <p:cNvSpPr>
            <a:spLocks noGrp="1"/>
          </p:cNvSpPr>
          <p:nvPr>
            <p:ph type="dt" sz="half" idx="10"/>
          </p:nvPr>
        </p:nvSpPr>
        <p:spPr/>
        <p:txBody>
          <a:bodyPr/>
          <a:lstStyle/>
          <a:p>
            <a:fld id="{0C49530B-DF0E-46D5-944F-AE4E140277A0}" type="datetimeFigureOut">
              <a:rPr lang="en-US" smtClean="0"/>
              <a:t>12/8/2022</a:t>
            </a:fld>
            <a:endParaRPr lang="en-US"/>
          </a:p>
        </p:txBody>
      </p:sp>
      <p:sp>
        <p:nvSpPr>
          <p:cNvPr id="5" name="Footer Placeholder 4">
            <a:extLst>
              <a:ext uri="{FF2B5EF4-FFF2-40B4-BE49-F238E27FC236}">
                <a16:creationId xmlns:a16="http://schemas.microsoft.com/office/drawing/2014/main" xmlns="" id="{42DD6BCB-A82E-6B42-3417-4417BC7E8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14E952-AB76-BC46-4B7B-94619C91B185}"/>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366954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D17F8-ADEE-344D-7038-69DFC80A7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060FAB-039D-4CF5-CAAA-99F0EDBEAB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8D1742-65C6-979A-8481-657FDA0724EB}"/>
              </a:ext>
            </a:extLst>
          </p:cNvPr>
          <p:cNvSpPr>
            <a:spLocks noGrp="1"/>
          </p:cNvSpPr>
          <p:nvPr>
            <p:ph type="dt" sz="half" idx="10"/>
          </p:nvPr>
        </p:nvSpPr>
        <p:spPr/>
        <p:txBody>
          <a:bodyPr/>
          <a:lstStyle/>
          <a:p>
            <a:fld id="{0C49530B-DF0E-46D5-944F-AE4E140277A0}" type="datetimeFigureOut">
              <a:rPr lang="en-US" smtClean="0"/>
              <a:t>12/8/2022</a:t>
            </a:fld>
            <a:endParaRPr lang="en-US"/>
          </a:p>
        </p:txBody>
      </p:sp>
      <p:sp>
        <p:nvSpPr>
          <p:cNvPr id="5" name="Footer Placeholder 4">
            <a:extLst>
              <a:ext uri="{FF2B5EF4-FFF2-40B4-BE49-F238E27FC236}">
                <a16:creationId xmlns:a16="http://schemas.microsoft.com/office/drawing/2014/main" xmlns="" id="{B8DB30CA-EF2A-3D73-D13D-951138D0B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8FE93D-3447-1B90-08A3-8266A1DE7D44}"/>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102036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CB82C5-4021-7E27-A59C-611928DAE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32AA2BC-00F7-1D94-AE19-7EFE9BDC9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200F194-4A8D-3E1E-025E-885AC3CCD667}"/>
              </a:ext>
            </a:extLst>
          </p:cNvPr>
          <p:cNvSpPr>
            <a:spLocks noGrp="1"/>
          </p:cNvSpPr>
          <p:nvPr>
            <p:ph type="dt" sz="half" idx="10"/>
          </p:nvPr>
        </p:nvSpPr>
        <p:spPr/>
        <p:txBody>
          <a:bodyPr/>
          <a:lstStyle/>
          <a:p>
            <a:fld id="{0C49530B-DF0E-46D5-944F-AE4E140277A0}" type="datetimeFigureOut">
              <a:rPr lang="en-US" smtClean="0"/>
              <a:t>12/8/2022</a:t>
            </a:fld>
            <a:endParaRPr lang="en-US"/>
          </a:p>
        </p:txBody>
      </p:sp>
      <p:sp>
        <p:nvSpPr>
          <p:cNvPr id="5" name="Footer Placeholder 4">
            <a:extLst>
              <a:ext uri="{FF2B5EF4-FFF2-40B4-BE49-F238E27FC236}">
                <a16:creationId xmlns:a16="http://schemas.microsoft.com/office/drawing/2014/main" xmlns="" id="{32013928-F1C0-D4B8-0749-CC15CB3FF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FB6325-90A1-CD45-2BFD-0F571E13E817}"/>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310027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692E7-9A3B-D5F0-264F-15BEB0E74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787AFA-C35B-FD78-A37A-4BE0C8F2B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83CADFF-ED62-C75D-7A88-7F816C6CAE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95FFB50-6ABE-BA9C-8958-840BA7222CF7}"/>
              </a:ext>
            </a:extLst>
          </p:cNvPr>
          <p:cNvSpPr>
            <a:spLocks noGrp="1"/>
          </p:cNvSpPr>
          <p:nvPr>
            <p:ph type="dt" sz="half" idx="10"/>
          </p:nvPr>
        </p:nvSpPr>
        <p:spPr/>
        <p:txBody>
          <a:bodyPr/>
          <a:lstStyle/>
          <a:p>
            <a:fld id="{0C49530B-DF0E-46D5-944F-AE4E140277A0}" type="datetimeFigureOut">
              <a:rPr lang="en-US" smtClean="0"/>
              <a:t>12/8/2022</a:t>
            </a:fld>
            <a:endParaRPr lang="en-US"/>
          </a:p>
        </p:txBody>
      </p:sp>
      <p:sp>
        <p:nvSpPr>
          <p:cNvPr id="6" name="Footer Placeholder 5">
            <a:extLst>
              <a:ext uri="{FF2B5EF4-FFF2-40B4-BE49-F238E27FC236}">
                <a16:creationId xmlns:a16="http://schemas.microsoft.com/office/drawing/2014/main" xmlns="" id="{E76BD7F4-7E38-9D9D-29FF-0570EA7C3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87DB1B-7A96-0ACF-3633-253C7EFD1201}"/>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225646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DCDC3-E0CB-83F3-6F81-1205486D71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0AFFCCD-1CC0-35AB-0929-F450495BB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0F10F2-8220-A07F-4DC5-F2DFB698E0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7E91E83-55A3-7B63-264D-C93DBC8685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A9B7FCB-C88A-D4A0-7373-8FE8F21147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27E27D8-2666-CAF2-5DBD-1EBDA863BB42}"/>
              </a:ext>
            </a:extLst>
          </p:cNvPr>
          <p:cNvSpPr>
            <a:spLocks noGrp="1"/>
          </p:cNvSpPr>
          <p:nvPr>
            <p:ph type="dt" sz="half" idx="10"/>
          </p:nvPr>
        </p:nvSpPr>
        <p:spPr/>
        <p:txBody>
          <a:bodyPr/>
          <a:lstStyle/>
          <a:p>
            <a:fld id="{0C49530B-DF0E-46D5-944F-AE4E140277A0}" type="datetimeFigureOut">
              <a:rPr lang="en-US" smtClean="0"/>
              <a:t>12/8/2022</a:t>
            </a:fld>
            <a:endParaRPr lang="en-US"/>
          </a:p>
        </p:txBody>
      </p:sp>
      <p:sp>
        <p:nvSpPr>
          <p:cNvPr id="8" name="Footer Placeholder 7">
            <a:extLst>
              <a:ext uri="{FF2B5EF4-FFF2-40B4-BE49-F238E27FC236}">
                <a16:creationId xmlns:a16="http://schemas.microsoft.com/office/drawing/2014/main" xmlns="" id="{57550438-4610-E481-69A7-3745DD8B40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F180005-E99A-781C-3425-7C6B7C4D5CFE}"/>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301376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F44EE-58BE-3D36-4B65-42D1692DFD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571BAB1-168D-2C5E-01CC-1F17BF425025}"/>
              </a:ext>
            </a:extLst>
          </p:cNvPr>
          <p:cNvSpPr>
            <a:spLocks noGrp="1"/>
          </p:cNvSpPr>
          <p:nvPr>
            <p:ph type="dt" sz="half" idx="10"/>
          </p:nvPr>
        </p:nvSpPr>
        <p:spPr/>
        <p:txBody>
          <a:bodyPr/>
          <a:lstStyle/>
          <a:p>
            <a:fld id="{0C49530B-DF0E-46D5-944F-AE4E140277A0}" type="datetimeFigureOut">
              <a:rPr lang="en-US" smtClean="0"/>
              <a:t>12/8/2022</a:t>
            </a:fld>
            <a:endParaRPr lang="en-US"/>
          </a:p>
        </p:txBody>
      </p:sp>
      <p:sp>
        <p:nvSpPr>
          <p:cNvPr id="4" name="Footer Placeholder 3">
            <a:extLst>
              <a:ext uri="{FF2B5EF4-FFF2-40B4-BE49-F238E27FC236}">
                <a16:creationId xmlns:a16="http://schemas.microsoft.com/office/drawing/2014/main" xmlns="" id="{5B8890A7-F1EC-1D36-6BB1-2170B45EC9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6302A62-B903-F1CE-6D7D-4B431A8961AC}"/>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29810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EA0E2ED-B74B-0D74-5F89-4E0225971EEB}"/>
              </a:ext>
            </a:extLst>
          </p:cNvPr>
          <p:cNvSpPr>
            <a:spLocks noGrp="1"/>
          </p:cNvSpPr>
          <p:nvPr>
            <p:ph type="dt" sz="half" idx="10"/>
          </p:nvPr>
        </p:nvSpPr>
        <p:spPr/>
        <p:txBody>
          <a:bodyPr/>
          <a:lstStyle/>
          <a:p>
            <a:fld id="{0C49530B-DF0E-46D5-944F-AE4E140277A0}" type="datetimeFigureOut">
              <a:rPr lang="en-US" smtClean="0"/>
              <a:t>12/8/2022</a:t>
            </a:fld>
            <a:endParaRPr lang="en-US"/>
          </a:p>
        </p:txBody>
      </p:sp>
      <p:sp>
        <p:nvSpPr>
          <p:cNvPr id="3" name="Footer Placeholder 2">
            <a:extLst>
              <a:ext uri="{FF2B5EF4-FFF2-40B4-BE49-F238E27FC236}">
                <a16:creationId xmlns:a16="http://schemas.microsoft.com/office/drawing/2014/main" xmlns="" id="{815B63D0-D05B-51A6-E655-3A08CF6F8A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62B8893-223D-087B-9369-C523EF0FE6DF}"/>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407795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AFE83-948D-1418-9AD6-9509B8CF8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049336A-F20A-48D8-5DA4-3B3E4A425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6BAF83B-5EF2-56DB-0610-9A8DC1F6C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915CAD-D246-DFD7-7CE1-02178FD6CFD9}"/>
              </a:ext>
            </a:extLst>
          </p:cNvPr>
          <p:cNvSpPr>
            <a:spLocks noGrp="1"/>
          </p:cNvSpPr>
          <p:nvPr>
            <p:ph type="dt" sz="half" idx="10"/>
          </p:nvPr>
        </p:nvSpPr>
        <p:spPr/>
        <p:txBody>
          <a:bodyPr/>
          <a:lstStyle/>
          <a:p>
            <a:fld id="{0C49530B-DF0E-46D5-944F-AE4E140277A0}" type="datetimeFigureOut">
              <a:rPr lang="en-US" smtClean="0"/>
              <a:t>12/8/2022</a:t>
            </a:fld>
            <a:endParaRPr lang="en-US"/>
          </a:p>
        </p:txBody>
      </p:sp>
      <p:sp>
        <p:nvSpPr>
          <p:cNvPr id="6" name="Footer Placeholder 5">
            <a:extLst>
              <a:ext uri="{FF2B5EF4-FFF2-40B4-BE49-F238E27FC236}">
                <a16:creationId xmlns:a16="http://schemas.microsoft.com/office/drawing/2014/main" xmlns="" id="{0223F77E-56BD-17C7-9424-E3534ADA7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E94E06-5CE8-B7B9-D926-3824E478F4AE}"/>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255530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E4C294-933B-EB29-CAF5-B299F99D7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322BD4E-E2C7-03BE-C43D-2AD3359AE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E6FBE8D-2167-FC59-1625-B48535906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A099811-1F99-6E0A-13DB-436686C82C33}"/>
              </a:ext>
            </a:extLst>
          </p:cNvPr>
          <p:cNvSpPr>
            <a:spLocks noGrp="1"/>
          </p:cNvSpPr>
          <p:nvPr>
            <p:ph type="dt" sz="half" idx="10"/>
          </p:nvPr>
        </p:nvSpPr>
        <p:spPr/>
        <p:txBody>
          <a:bodyPr/>
          <a:lstStyle/>
          <a:p>
            <a:fld id="{0C49530B-DF0E-46D5-944F-AE4E140277A0}" type="datetimeFigureOut">
              <a:rPr lang="en-US" smtClean="0"/>
              <a:t>12/8/2022</a:t>
            </a:fld>
            <a:endParaRPr lang="en-US"/>
          </a:p>
        </p:txBody>
      </p:sp>
      <p:sp>
        <p:nvSpPr>
          <p:cNvPr id="6" name="Footer Placeholder 5">
            <a:extLst>
              <a:ext uri="{FF2B5EF4-FFF2-40B4-BE49-F238E27FC236}">
                <a16:creationId xmlns:a16="http://schemas.microsoft.com/office/drawing/2014/main" xmlns="" id="{CCFBABDB-59C2-2EFB-45AB-51B06E687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CFB069-F6EA-A897-CA33-82B70C2E47BA}"/>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329206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AC3A122-6DC9-2A5A-D517-2F32BA9A3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CB5A5D4-BE27-0AF7-22E3-6E340C5BCB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71ACD9-620A-4273-A13F-43C473432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9530B-DF0E-46D5-944F-AE4E140277A0}" type="datetimeFigureOut">
              <a:rPr lang="en-US" smtClean="0"/>
              <a:t>12/8/2022</a:t>
            </a:fld>
            <a:endParaRPr lang="en-US"/>
          </a:p>
        </p:txBody>
      </p:sp>
      <p:sp>
        <p:nvSpPr>
          <p:cNvPr id="5" name="Footer Placeholder 4">
            <a:extLst>
              <a:ext uri="{FF2B5EF4-FFF2-40B4-BE49-F238E27FC236}">
                <a16:creationId xmlns:a16="http://schemas.microsoft.com/office/drawing/2014/main" xmlns="" id="{8BD4B6BE-58A4-4B44-D046-EA7BF9886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8BCB26C-E404-B2E8-C975-A10207615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4E7AB-7624-43FB-A4C6-EFB9397CA286}" type="slidenum">
              <a:rPr lang="en-US" smtClean="0"/>
              <a:t>‹#›</a:t>
            </a:fld>
            <a:endParaRPr lang="en-US"/>
          </a:p>
        </p:txBody>
      </p:sp>
    </p:spTree>
    <p:extLst>
      <p:ext uri="{BB962C8B-B14F-4D97-AF65-F5344CB8AC3E}">
        <p14:creationId xmlns:p14="http://schemas.microsoft.com/office/powerpoint/2010/main" val="71585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xmlns="" r:embed="rId3"/>
              </a:ext>
            </a:extLst>
          </a:blip>
          <a:srcRect/>
          <a:stretch>
            <a:fillRect t="-6000" b="-6000"/>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E0F882F1-BB13-B389-D275-90F9B8D16264}"/>
              </a:ext>
            </a:extLst>
          </p:cNvPr>
          <p:cNvSpPr txBox="1"/>
          <p:nvPr/>
        </p:nvSpPr>
        <p:spPr>
          <a:xfrm>
            <a:off x="1643269" y="346904"/>
            <a:ext cx="9144000" cy="2462213"/>
          </a:xfrm>
          <a:prstGeom prst="rect">
            <a:avLst/>
          </a:prstGeom>
        </p:spPr>
        <p:txBody>
          <a:bodyPr wrap="square" lIns="0" tIns="0" rIns="0" bIns="0" rtlCol="0" anchor="t">
            <a:spAutoFit/>
          </a:bodyPr>
          <a:lstStyle/>
          <a:p>
            <a:pPr>
              <a:lnSpc>
                <a:spcPts val="6400"/>
              </a:lnSpc>
              <a:spcBef>
                <a:spcPct val="0"/>
              </a:spcBef>
            </a:pPr>
            <a:r>
              <a:rPr lang="en-US" sz="5334" spc="-133">
                <a:solidFill>
                  <a:srgbClr val="272626"/>
                </a:solidFill>
                <a:latin typeface="Sriracha"/>
              </a:rPr>
              <a:t>  </a:t>
            </a:r>
            <a:r>
              <a:rPr lang="en-US" sz="4800" spc="-133">
                <a:solidFill>
                  <a:srgbClr val="7030A0"/>
                </a:solidFill>
                <a:latin typeface="Nunito Black" pitchFamily="2" charset="0"/>
              </a:rPr>
              <a:t>Thứ </a:t>
            </a:r>
            <a:r>
              <a:rPr lang="en-US" sz="4800" spc="-133" dirty="0">
                <a:solidFill>
                  <a:srgbClr val="7030A0"/>
                </a:solidFill>
                <a:latin typeface="Nunito Black" pitchFamily="2" charset="0"/>
              </a:rPr>
              <a:t>...</a:t>
            </a:r>
            <a:r>
              <a:rPr lang="en-US" sz="4800" spc="-133" err="1">
                <a:solidFill>
                  <a:srgbClr val="7030A0"/>
                </a:solidFill>
                <a:latin typeface="Nunito Black" pitchFamily="2" charset="0"/>
              </a:rPr>
              <a:t>ngày</a:t>
            </a:r>
            <a:r>
              <a:rPr lang="en-US" sz="4800" spc="-133">
                <a:solidFill>
                  <a:srgbClr val="7030A0"/>
                </a:solidFill>
                <a:latin typeface="Nunito Black" pitchFamily="2" charset="0"/>
              </a:rPr>
              <a:t> ... tháng </a:t>
            </a:r>
            <a:r>
              <a:rPr lang="en-US" sz="4800" spc="-133" err="1">
                <a:solidFill>
                  <a:srgbClr val="7030A0"/>
                </a:solidFill>
                <a:latin typeface="Nunito Black" pitchFamily="2" charset="0"/>
              </a:rPr>
              <a:t>năm</a:t>
            </a:r>
            <a:r>
              <a:rPr lang="en-US" sz="4800" spc="-133">
                <a:solidFill>
                  <a:srgbClr val="7030A0"/>
                </a:solidFill>
                <a:latin typeface="Nunito Black" pitchFamily="2" charset="0"/>
              </a:rPr>
              <a:t> 2022</a:t>
            </a:r>
            <a:endParaRPr lang="en-US" sz="5334" spc="-133">
              <a:solidFill>
                <a:srgbClr val="7030A0"/>
              </a:solidFill>
              <a:latin typeface="Nunito Black" pitchFamily="2" charset="0"/>
            </a:endParaRPr>
          </a:p>
          <a:p>
            <a:pPr>
              <a:lnSpc>
                <a:spcPts val="6400"/>
              </a:lnSpc>
              <a:spcBef>
                <a:spcPct val="0"/>
              </a:spcBef>
            </a:pPr>
            <a:r>
              <a:rPr lang="en-US" sz="5334" spc="-133">
                <a:solidFill>
                  <a:srgbClr val="272626"/>
                </a:solidFill>
                <a:latin typeface="Sriracha"/>
              </a:rPr>
              <a:t>                     </a:t>
            </a:r>
            <a:r>
              <a:rPr lang="en-US" sz="5334" spc="-133">
                <a:solidFill>
                  <a:srgbClr val="008000"/>
                </a:solidFill>
                <a:latin typeface="Nunito Black" pitchFamily="2" charset="0"/>
              </a:rPr>
              <a:t>Tiếng Việt </a:t>
            </a:r>
          </a:p>
          <a:p>
            <a:pPr>
              <a:lnSpc>
                <a:spcPts val="6400"/>
              </a:lnSpc>
              <a:spcBef>
                <a:spcPct val="0"/>
              </a:spcBef>
            </a:pPr>
            <a:r>
              <a:rPr lang="en-US" sz="5400" b="1" i="0">
                <a:solidFill>
                  <a:srgbClr val="000000"/>
                </a:solidFill>
                <a:effectLst/>
                <a:latin typeface="OpenSansBold"/>
              </a:rPr>
              <a:t>                 </a:t>
            </a:r>
            <a:r>
              <a:rPr lang="en-US" sz="5400" b="1" i="0">
                <a:solidFill>
                  <a:srgbClr val="FF0066"/>
                </a:solidFill>
                <a:effectLst/>
                <a:latin typeface="Nunito Black" pitchFamily="2" charset="0"/>
              </a:rPr>
              <a:t>Luyện tập</a:t>
            </a:r>
            <a:endParaRPr lang="en-US" sz="5334" spc="-133">
              <a:solidFill>
                <a:srgbClr val="FF0066"/>
              </a:solidFill>
              <a:latin typeface="Nunito Black" pitchFamily="2" charset="0"/>
            </a:endParaRPr>
          </a:p>
        </p:txBody>
      </p:sp>
    </p:spTree>
    <p:extLst>
      <p:ext uri="{BB962C8B-B14F-4D97-AF65-F5344CB8AC3E}">
        <p14:creationId xmlns:p14="http://schemas.microsoft.com/office/powerpoint/2010/main" val="1860513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986E3B2-707C-CE16-9484-BED8E1506102}"/>
              </a:ext>
            </a:extLst>
          </p:cNvPr>
          <p:cNvPicPr>
            <a:picLocks noChangeAspect="1"/>
          </p:cNvPicPr>
          <p:nvPr/>
        </p:nvPicPr>
        <p:blipFill>
          <a:blip r:embed="rId3"/>
          <a:stretch>
            <a:fillRect/>
          </a:stretch>
        </p:blipFill>
        <p:spPr>
          <a:xfrm>
            <a:off x="166616" y="199958"/>
            <a:ext cx="1019317" cy="952633"/>
          </a:xfrm>
          <a:prstGeom prst="rect">
            <a:avLst/>
          </a:prstGeom>
        </p:spPr>
      </p:pic>
      <p:sp>
        <p:nvSpPr>
          <p:cNvPr id="8" name="Rectangle: Rounded Corners 7">
            <a:extLst>
              <a:ext uri="{FF2B5EF4-FFF2-40B4-BE49-F238E27FC236}">
                <a16:creationId xmlns:a16="http://schemas.microsoft.com/office/drawing/2014/main" xmlns="" id="{25E4CB59-5B92-17E0-1F48-D8F1352B6791}"/>
              </a:ext>
            </a:extLst>
          </p:cNvPr>
          <p:cNvSpPr/>
          <p:nvPr/>
        </p:nvSpPr>
        <p:spPr>
          <a:xfrm>
            <a:off x="1263650" y="288142"/>
            <a:ext cx="8566150" cy="676369"/>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1. Kể tên một số câu chuyện em yêu thích.</a:t>
            </a: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pic>
        <p:nvPicPr>
          <p:cNvPr id="12" name="Picture 11">
            <a:extLst>
              <a:ext uri="{FF2B5EF4-FFF2-40B4-BE49-F238E27FC236}">
                <a16:creationId xmlns:a16="http://schemas.microsoft.com/office/drawing/2014/main" xmlns="" id="{B4903468-319F-B96F-A8D5-4BB761CDACAC}"/>
              </a:ext>
            </a:extLst>
          </p:cNvPr>
          <p:cNvPicPr>
            <a:picLocks noChangeAspect="1"/>
          </p:cNvPicPr>
          <p:nvPr/>
        </p:nvPicPr>
        <p:blipFill>
          <a:blip r:embed="rId4"/>
          <a:stretch>
            <a:fillRect/>
          </a:stretch>
        </p:blipFill>
        <p:spPr>
          <a:xfrm>
            <a:off x="7677150" y="3184409"/>
            <a:ext cx="3718898" cy="2534557"/>
          </a:xfrm>
          <a:prstGeom prst="rect">
            <a:avLst/>
          </a:prstGeom>
        </p:spPr>
      </p:pic>
      <p:sp>
        <p:nvSpPr>
          <p:cNvPr id="13" name="Speech Bubble: Rectangle with Corners Rounded 12">
            <a:extLst>
              <a:ext uri="{FF2B5EF4-FFF2-40B4-BE49-F238E27FC236}">
                <a16:creationId xmlns:a16="http://schemas.microsoft.com/office/drawing/2014/main" xmlns="" id="{4B257B58-A1BA-CB08-C2E2-44D20291C466}"/>
              </a:ext>
            </a:extLst>
          </p:cNvPr>
          <p:cNvSpPr/>
          <p:nvPr/>
        </p:nvSpPr>
        <p:spPr>
          <a:xfrm>
            <a:off x="2590801" y="1504927"/>
            <a:ext cx="5086349" cy="3042011"/>
          </a:xfrm>
          <a:prstGeom prst="wedgeRoundRectCallout">
            <a:avLst>
              <a:gd name="adj1" fmla="val 66519"/>
              <a:gd name="adj2" fmla="val 36128"/>
              <a:gd name="adj3" fmla="val 16667"/>
            </a:avLst>
          </a:prstGeom>
          <a:solidFill>
            <a:schemeClr val="accent2">
              <a:lumMod val="60000"/>
              <a:lumOff val="4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Nunito Black" pitchFamily="2" charset="0"/>
            </a:endParaRPr>
          </a:p>
          <a:p>
            <a:pPr algn="ctr"/>
            <a:r>
              <a:rPr lang="en-US" sz="2800">
                <a:solidFill>
                  <a:srgbClr val="0070C0"/>
                </a:solidFill>
                <a:latin typeface="Nunito Black" pitchFamily="2" charset="0"/>
              </a:rPr>
              <a:t>Một số câu chuyện em yêu thích là: Thánh Gióng, Cây tre trăm đốt, Thạch Sanh, Tấm Cám, Cô bé lọ lem, Chú mèo đi hia, Ông lão đánh cá và con cá vàng,…</a:t>
            </a:r>
            <a:r>
              <a:rPr lang="en-US" sz="2800">
                <a:solidFill>
                  <a:srgbClr val="000000"/>
                </a:solidFill>
                <a:latin typeface="OpenSans"/>
              </a:rPr>
              <a:t/>
            </a:r>
            <a:br>
              <a:rPr lang="en-US" sz="2800">
                <a:solidFill>
                  <a:srgbClr val="000000"/>
                </a:solidFill>
                <a:latin typeface="OpenSans"/>
              </a:rPr>
            </a:br>
            <a:r>
              <a:rPr lang="en-US"/>
              <a:t/>
            </a:r>
            <a:br>
              <a:rPr lang="en-US"/>
            </a:br>
            <a:endParaRPr lang="en-US" sz="1800">
              <a:latin typeface="Nunito Black" pitchFamily="2" charset="0"/>
            </a:endParaRPr>
          </a:p>
          <a:p>
            <a:pPr algn="ctr"/>
            <a:endParaRPr lang="en-US"/>
          </a:p>
        </p:txBody>
      </p:sp>
    </p:spTree>
    <p:extLst>
      <p:ext uri="{BB962C8B-B14F-4D97-AF65-F5344CB8AC3E}">
        <p14:creationId xmlns:p14="http://schemas.microsoft.com/office/powerpoint/2010/main" val="231884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32B5482-FA92-555D-47D9-61E24A39C9F0}"/>
              </a:ext>
            </a:extLst>
          </p:cNvPr>
          <p:cNvPicPr>
            <a:picLocks noChangeAspect="1"/>
          </p:cNvPicPr>
          <p:nvPr/>
        </p:nvPicPr>
        <p:blipFill>
          <a:blip r:embed="rId3"/>
          <a:stretch>
            <a:fillRect/>
          </a:stretch>
        </p:blipFill>
        <p:spPr>
          <a:xfrm>
            <a:off x="166616" y="199958"/>
            <a:ext cx="1019317" cy="952633"/>
          </a:xfrm>
          <a:prstGeom prst="rect">
            <a:avLst/>
          </a:prstGeom>
        </p:spPr>
      </p:pic>
      <p:sp>
        <p:nvSpPr>
          <p:cNvPr id="5" name="Rectangle: Rounded Corners 4">
            <a:extLst>
              <a:ext uri="{FF2B5EF4-FFF2-40B4-BE49-F238E27FC236}">
                <a16:creationId xmlns:a16="http://schemas.microsoft.com/office/drawing/2014/main" xmlns="" id="{19C04716-F6E3-9E32-1299-F5851C1BCB4F}"/>
              </a:ext>
            </a:extLst>
          </p:cNvPr>
          <p:cNvSpPr/>
          <p:nvPr/>
        </p:nvSpPr>
        <p:spPr>
          <a:xfrm>
            <a:off x="1263649" y="288142"/>
            <a:ext cx="9185275" cy="1133475"/>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09539" rtl="0" eaLnBrk="1" fontAlgn="auto" latinLnBrk="0" hangingPunct="1">
              <a:lnSpc>
                <a:spcPct val="100000"/>
              </a:lnSpc>
              <a:spcBef>
                <a:spcPts val="0"/>
              </a:spcBef>
              <a:spcAft>
                <a:spcPts val="0"/>
              </a:spcAft>
              <a:buClrTx/>
              <a:buSzTx/>
              <a:buFontTx/>
              <a:buNone/>
              <a:tabLst/>
              <a:defRPr/>
            </a:pPr>
            <a:endParaRPr lang="en-US" sz="3200" b="0" i="0">
              <a:solidFill>
                <a:schemeClr val="bg1"/>
              </a:solidFill>
              <a:effectLst/>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endParaRPr lang="en-US" sz="3200">
              <a:solidFill>
                <a:schemeClr val="bg1"/>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2. Hỏi – đáp về nhân vật em thích hoặc không thích trong câu chuyện đã nghe, đã đọc.</a:t>
            </a:r>
            <a:r>
              <a:rPr lang="en-US" sz="3200" b="0" i="0">
                <a:solidFill>
                  <a:srgbClr val="000000"/>
                </a:solidFill>
                <a:effectLst/>
                <a:latin typeface="OpenSans"/>
              </a:rPr>
              <a:t/>
            </a:r>
            <a:br>
              <a:rPr lang="en-US" sz="3200" b="0" i="0">
                <a:solidFill>
                  <a:srgbClr val="000000"/>
                </a:solidFill>
                <a:effectLst/>
                <a:latin typeface="OpenSans"/>
              </a:rPr>
            </a:br>
            <a:r>
              <a:rPr lang="en-US" sz="3200" b="0" i="0">
                <a:solidFill>
                  <a:srgbClr val="000000"/>
                </a:solidFill>
                <a:effectLst/>
                <a:latin typeface="OpenSans"/>
              </a:rPr>
              <a:t/>
            </a:r>
            <a:br>
              <a:rPr lang="en-US" sz="32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8" name="TextBox 7">
            <a:extLst>
              <a:ext uri="{FF2B5EF4-FFF2-40B4-BE49-F238E27FC236}">
                <a16:creationId xmlns:a16="http://schemas.microsoft.com/office/drawing/2014/main" xmlns="" id="{44BC242A-E7CF-55A4-2CDD-270F403040EA}"/>
              </a:ext>
            </a:extLst>
          </p:cNvPr>
          <p:cNvSpPr txBox="1"/>
          <p:nvPr/>
        </p:nvSpPr>
        <p:spPr>
          <a:xfrm>
            <a:off x="676274" y="1837462"/>
            <a:ext cx="10648951" cy="954107"/>
          </a:xfrm>
          <a:prstGeom prst="rect">
            <a:avLst/>
          </a:prstGeom>
          <a:solidFill>
            <a:schemeClr val="accent5">
              <a:lumMod val="60000"/>
              <a:lumOff val="40000"/>
            </a:schemeClr>
          </a:solidFill>
        </p:spPr>
        <p:txBody>
          <a:bodyPr wrap="square">
            <a:spAutoFit/>
          </a:bodyPr>
          <a:lstStyle/>
          <a:p>
            <a:r>
              <a:rPr lang="en-US" sz="2800" b="0" i="0">
                <a:solidFill>
                  <a:srgbClr val="000000"/>
                </a:solidFill>
                <a:effectLst/>
                <a:latin typeface="Nunito Black" pitchFamily="2" charset="0"/>
              </a:rPr>
              <a:t>- Em muốn nói về nhân vật nào, trong câu chuyện nào? Vì sao em muốn nói về nhân vật đó?</a:t>
            </a:r>
            <a:endParaRPr lang="en-US" sz="2800">
              <a:latin typeface="Nunito Black" pitchFamily="2" charset="0"/>
            </a:endParaRPr>
          </a:p>
        </p:txBody>
      </p:sp>
      <p:sp>
        <p:nvSpPr>
          <p:cNvPr id="10" name="TextBox 9">
            <a:extLst>
              <a:ext uri="{FF2B5EF4-FFF2-40B4-BE49-F238E27FC236}">
                <a16:creationId xmlns:a16="http://schemas.microsoft.com/office/drawing/2014/main" xmlns="" id="{0C5FB715-2C3A-A991-B701-EE66E862941A}"/>
              </a:ext>
            </a:extLst>
          </p:cNvPr>
          <p:cNvSpPr txBox="1"/>
          <p:nvPr/>
        </p:nvSpPr>
        <p:spPr>
          <a:xfrm>
            <a:off x="533399" y="3189269"/>
            <a:ext cx="10791825" cy="954107"/>
          </a:xfrm>
          <a:prstGeom prst="rect">
            <a:avLst/>
          </a:prstGeom>
          <a:solidFill>
            <a:schemeClr val="accent2">
              <a:lumMod val="40000"/>
              <a:lumOff val="60000"/>
            </a:schemeClr>
          </a:solidFill>
        </p:spPr>
        <p:txBody>
          <a:bodyPr wrap="square">
            <a:spAutoFit/>
          </a:bodyPr>
          <a:lstStyle/>
          <a:p>
            <a:r>
              <a:rPr lang="en-US" sz="2800" b="0" i="0">
                <a:solidFill>
                  <a:srgbClr val="000000"/>
                </a:solidFill>
                <a:effectLst/>
                <a:latin typeface="Nunito Black" pitchFamily="2" charset="0"/>
              </a:rPr>
              <a:t>- Em thích hoặc không thích nhân vật đó ở điểm nào? (ngoại hình, tính nết, hành động, suy nghĩ, tình cảm, lời nói,…)</a:t>
            </a:r>
            <a:endParaRPr lang="en-US"/>
          </a:p>
        </p:txBody>
      </p:sp>
      <p:sp>
        <p:nvSpPr>
          <p:cNvPr id="12" name="TextBox 11">
            <a:extLst>
              <a:ext uri="{FF2B5EF4-FFF2-40B4-BE49-F238E27FC236}">
                <a16:creationId xmlns:a16="http://schemas.microsoft.com/office/drawing/2014/main" xmlns="" id="{6405A90F-E163-0835-2C80-20AF9F3AD251}"/>
              </a:ext>
            </a:extLst>
          </p:cNvPr>
          <p:cNvSpPr txBox="1"/>
          <p:nvPr/>
        </p:nvSpPr>
        <p:spPr>
          <a:xfrm>
            <a:off x="533399" y="4541076"/>
            <a:ext cx="10791824" cy="954107"/>
          </a:xfrm>
          <a:prstGeom prst="rect">
            <a:avLst/>
          </a:prstGeom>
          <a:solidFill>
            <a:schemeClr val="accent6">
              <a:lumMod val="60000"/>
              <a:lumOff val="40000"/>
            </a:schemeClr>
          </a:solidFill>
        </p:spPr>
        <p:txBody>
          <a:bodyPr wrap="square">
            <a:spAutoFit/>
          </a:bodyPr>
          <a:lstStyle/>
          <a:p>
            <a:r>
              <a:rPr lang="en-US" sz="2800" b="0" i="0">
                <a:solidFill>
                  <a:srgbClr val="000000"/>
                </a:solidFill>
                <a:effectLst/>
                <a:latin typeface="Nunito Black" pitchFamily="2" charset="0"/>
              </a:rPr>
              <a:t>- Nêu rõ lí do vì sao em thích hoặc không thích điều đó ở nhân vật.</a:t>
            </a:r>
            <a:endParaRPr lang="en-US" sz="2800">
              <a:latin typeface="Nunito Black" pitchFamily="2" charset="0"/>
            </a:endParaRPr>
          </a:p>
        </p:txBody>
      </p:sp>
    </p:spTree>
    <p:extLst>
      <p:ext uri="{BB962C8B-B14F-4D97-AF65-F5344CB8AC3E}">
        <p14:creationId xmlns:p14="http://schemas.microsoft.com/office/powerpoint/2010/main" val="304809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4FC21E5-5E5B-80D2-0A7E-894987246999}"/>
              </a:ext>
            </a:extLst>
          </p:cNvPr>
          <p:cNvPicPr>
            <a:picLocks noChangeAspect="1"/>
          </p:cNvPicPr>
          <p:nvPr/>
        </p:nvPicPr>
        <p:blipFill>
          <a:blip r:embed="rId3"/>
          <a:stretch>
            <a:fillRect/>
          </a:stretch>
        </p:blipFill>
        <p:spPr>
          <a:xfrm>
            <a:off x="3783928" y="3816626"/>
            <a:ext cx="3762715" cy="2818713"/>
          </a:xfrm>
          <a:prstGeom prst="rect">
            <a:avLst/>
          </a:prstGeom>
        </p:spPr>
      </p:pic>
      <p:pic>
        <p:nvPicPr>
          <p:cNvPr id="9" name="Picture 8">
            <a:extLst>
              <a:ext uri="{FF2B5EF4-FFF2-40B4-BE49-F238E27FC236}">
                <a16:creationId xmlns:a16="http://schemas.microsoft.com/office/drawing/2014/main" xmlns="" id="{9071406D-F69D-2365-9B1E-AD4B4E77FD8B}"/>
              </a:ext>
            </a:extLst>
          </p:cNvPr>
          <p:cNvPicPr>
            <a:picLocks noChangeAspect="1"/>
          </p:cNvPicPr>
          <p:nvPr/>
        </p:nvPicPr>
        <p:blipFill>
          <a:blip r:embed="rId4"/>
          <a:stretch>
            <a:fillRect/>
          </a:stretch>
        </p:blipFill>
        <p:spPr>
          <a:xfrm>
            <a:off x="985539" y="1094573"/>
            <a:ext cx="4471044" cy="2698559"/>
          </a:xfrm>
          <a:prstGeom prst="rect">
            <a:avLst/>
          </a:prstGeom>
        </p:spPr>
      </p:pic>
      <p:pic>
        <p:nvPicPr>
          <p:cNvPr id="11" name="Picture 10">
            <a:extLst>
              <a:ext uri="{FF2B5EF4-FFF2-40B4-BE49-F238E27FC236}">
                <a16:creationId xmlns:a16="http://schemas.microsoft.com/office/drawing/2014/main" xmlns="" id="{4709F764-3F05-6619-2173-EA7F81A079F3}"/>
              </a:ext>
            </a:extLst>
          </p:cNvPr>
          <p:cNvPicPr>
            <a:picLocks noChangeAspect="1"/>
          </p:cNvPicPr>
          <p:nvPr/>
        </p:nvPicPr>
        <p:blipFill>
          <a:blip r:embed="rId5"/>
          <a:stretch>
            <a:fillRect/>
          </a:stretch>
        </p:blipFill>
        <p:spPr>
          <a:xfrm>
            <a:off x="5893904" y="1196367"/>
            <a:ext cx="5040440" cy="2583423"/>
          </a:xfrm>
          <a:prstGeom prst="rect">
            <a:avLst/>
          </a:prstGeom>
        </p:spPr>
      </p:pic>
      <p:pic>
        <p:nvPicPr>
          <p:cNvPr id="12" name="Picture 11">
            <a:extLst>
              <a:ext uri="{FF2B5EF4-FFF2-40B4-BE49-F238E27FC236}">
                <a16:creationId xmlns:a16="http://schemas.microsoft.com/office/drawing/2014/main" xmlns="" id="{6557BEF6-3A6D-1E79-147F-E46FE2AFC8EB}"/>
              </a:ext>
            </a:extLst>
          </p:cNvPr>
          <p:cNvPicPr>
            <a:picLocks noChangeAspect="1"/>
          </p:cNvPicPr>
          <p:nvPr/>
        </p:nvPicPr>
        <p:blipFill>
          <a:blip r:embed="rId6"/>
          <a:stretch>
            <a:fillRect/>
          </a:stretch>
        </p:blipFill>
        <p:spPr>
          <a:xfrm>
            <a:off x="238339" y="243734"/>
            <a:ext cx="1019317" cy="952633"/>
          </a:xfrm>
          <a:prstGeom prst="rect">
            <a:avLst/>
          </a:prstGeom>
        </p:spPr>
      </p:pic>
      <p:sp>
        <p:nvSpPr>
          <p:cNvPr id="13" name="Rectangle: Rounded Corners 12">
            <a:extLst>
              <a:ext uri="{FF2B5EF4-FFF2-40B4-BE49-F238E27FC236}">
                <a16:creationId xmlns:a16="http://schemas.microsoft.com/office/drawing/2014/main" xmlns="" id="{F2889931-8315-46BD-5B0E-928C1FBE8292}"/>
              </a:ext>
            </a:extLst>
          </p:cNvPr>
          <p:cNvSpPr/>
          <p:nvPr/>
        </p:nvSpPr>
        <p:spPr>
          <a:xfrm>
            <a:off x="1257656" y="149770"/>
            <a:ext cx="9377214" cy="1133475"/>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09539" rtl="0" eaLnBrk="1" fontAlgn="auto" latinLnBrk="0" hangingPunct="1">
              <a:lnSpc>
                <a:spcPct val="100000"/>
              </a:lnSpc>
              <a:spcBef>
                <a:spcPts val="0"/>
              </a:spcBef>
              <a:spcAft>
                <a:spcPts val="0"/>
              </a:spcAft>
              <a:buClrTx/>
              <a:buSzTx/>
              <a:buFontTx/>
              <a:buNone/>
              <a:tabLst/>
              <a:defRPr/>
            </a:pPr>
            <a:endParaRPr lang="en-US" sz="3200" b="0" i="0">
              <a:solidFill>
                <a:schemeClr val="bg1"/>
              </a:solidFill>
              <a:effectLst/>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endParaRPr lang="en-US" sz="3200">
              <a:solidFill>
                <a:schemeClr val="bg1"/>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2. Hỏi – đáp về nhân vật em thích hoặc không thích trong câu chuyện đã nghe, đã đọc.</a:t>
            </a:r>
            <a:r>
              <a:rPr lang="en-US" sz="3200" b="0" i="0">
                <a:solidFill>
                  <a:srgbClr val="000000"/>
                </a:solidFill>
                <a:effectLst/>
                <a:latin typeface="OpenSans"/>
              </a:rPr>
              <a:t/>
            </a:r>
            <a:br>
              <a:rPr lang="en-US" sz="3200" b="0" i="0">
                <a:solidFill>
                  <a:srgbClr val="000000"/>
                </a:solidFill>
                <a:effectLst/>
                <a:latin typeface="OpenSans"/>
              </a:rPr>
            </a:br>
            <a:r>
              <a:rPr lang="en-US" sz="3200" b="0" i="0">
                <a:solidFill>
                  <a:srgbClr val="000000"/>
                </a:solidFill>
                <a:effectLst/>
                <a:latin typeface="OpenSans"/>
              </a:rPr>
              <a:t/>
            </a:r>
            <a:br>
              <a:rPr lang="en-US" sz="32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Tree>
    <p:extLst>
      <p:ext uri="{BB962C8B-B14F-4D97-AF65-F5344CB8AC3E}">
        <p14:creationId xmlns:p14="http://schemas.microsoft.com/office/powerpoint/2010/main" val="134539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724A2ED-FFF0-76CB-BB3F-2E73246DC338}"/>
              </a:ext>
            </a:extLst>
          </p:cNvPr>
          <p:cNvPicPr>
            <a:picLocks noChangeAspect="1"/>
          </p:cNvPicPr>
          <p:nvPr/>
        </p:nvPicPr>
        <p:blipFill>
          <a:blip r:embed="rId3"/>
          <a:stretch>
            <a:fillRect/>
          </a:stretch>
        </p:blipFill>
        <p:spPr>
          <a:xfrm>
            <a:off x="137280" y="252344"/>
            <a:ext cx="1086002" cy="981212"/>
          </a:xfrm>
          <a:prstGeom prst="rect">
            <a:avLst/>
          </a:prstGeom>
        </p:spPr>
      </p:pic>
      <p:sp>
        <p:nvSpPr>
          <p:cNvPr id="8" name="Rectangle: Rounded Corners 7">
            <a:extLst>
              <a:ext uri="{FF2B5EF4-FFF2-40B4-BE49-F238E27FC236}">
                <a16:creationId xmlns:a16="http://schemas.microsoft.com/office/drawing/2014/main" xmlns="" id="{DAF439FA-83D8-EB56-8E8E-B3014DEFE0A6}"/>
              </a:ext>
            </a:extLst>
          </p:cNvPr>
          <p:cNvSpPr/>
          <p:nvPr/>
        </p:nvSpPr>
        <p:spPr>
          <a:xfrm>
            <a:off x="1223282" y="283523"/>
            <a:ext cx="9496069" cy="1955255"/>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09539" rtl="0" eaLnBrk="1" fontAlgn="auto" latinLnBrk="0" hangingPunct="1">
              <a:lnSpc>
                <a:spcPct val="100000"/>
              </a:lnSpc>
              <a:spcBef>
                <a:spcPts val="0"/>
              </a:spcBef>
              <a:spcAft>
                <a:spcPts val="0"/>
              </a:spcAft>
              <a:buClrTx/>
              <a:buSzTx/>
              <a:buFontTx/>
              <a:buNone/>
              <a:tabLst/>
              <a:defRPr/>
            </a:pPr>
            <a:endParaRPr lang="en-US" sz="3200" b="0" i="0">
              <a:solidFill>
                <a:schemeClr val="bg1"/>
              </a:solidFill>
              <a:effectLst/>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3. Viết 2 – 3 câu nêu lí do em thích hoặc không thích nhân vật trong câu chuyện đã đọc hoặc đã nghe.</a:t>
            </a:r>
            <a:r>
              <a:rPr lang="en-US" sz="3200" b="0" i="0">
                <a:solidFill>
                  <a:srgbClr val="000000"/>
                </a:solidFill>
                <a:effectLst/>
                <a:latin typeface="OpenSans"/>
              </a:rPr>
              <a:t/>
            </a:r>
            <a:br>
              <a:rPr lang="en-US" sz="32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10" name="TextBox 9">
            <a:extLst>
              <a:ext uri="{FF2B5EF4-FFF2-40B4-BE49-F238E27FC236}">
                <a16:creationId xmlns:a16="http://schemas.microsoft.com/office/drawing/2014/main" xmlns="" id="{1325A6D8-BB13-B59C-EDE9-3199E7FD129E}"/>
              </a:ext>
            </a:extLst>
          </p:cNvPr>
          <p:cNvSpPr txBox="1"/>
          <p:nvPr/>
        </p:nvSpPr>
        <p:spPr>
          <a:xfrm>
            <a:off x="1338831" y="5260617"/>
            <a:ext cx="10051359" cy="923330"/>
          </a:xfrm>
          <a:prstGeom prst="rect">
            <a:avLst/>
          </a:prstGeom>
          <a:noFill/>
        </p:spPr>
        <p:txBody>
          <a:bodyPr wrap="square">
            <a:spAutoFit/>
          </a:bodyPr>
          <a:lstStyle/>
          <a:p>
            <a:pPr algn="just"/>
            <a:r>
              <a:rPr lang="vi-VN" b="0" i="0">
                <a:solidFill>
                  <a:srgbClr val="000000"/>
                </a:solidFill>
                <a:effectLst/>
                <a:latin typeface="OpenSans"/>
              </a:rPr>
              <a:t>-</a:t>
            </a:r>
            <a:br>
              <a:rPr lang="vi-VN" b="0" i="0">
                <a:solidFill>
                  <a:srgbClr val="000000"/>
                </a:solidFill>
                <a:effectLst/>
                <a:latin typeface="OpenSans"/>
              </a:rPr>
            </a:br>
            <a:r>
              <a:rPr lang="vi-VN" b="0" i="0">
                <a:solidFill>
                  <a:srgbClr val="000000"/>
                </a:solidFill>
                <a:effectLst/>
                <a:latin typeface="OpenSans"/>
              </a:rPr>
              <a:t/>
            </a:r>
            <a:br>
              <a:rPr lang="vi-VN" b="0" i="0">
                <a:solidFill>
                  <a:srgbClr val="000000"/>
                </a:solidFill>
                <a:effectLst/>
                <a:latin typeface="OpenSans"/>
              </a:rPr>
            </a:br>
            <a:endParaRPr lang="en-US"/>
          </a:p>
        </p:txBody>
      </p:sp>
      <p:sp>
        <p:nvSpPr>
          <p:cNvPr id="4" name="Speech Bubble: Rectangle with Corners Rounded 3">
            <a:extLst>
              <a:ext uri="{FF2B5EF4-FFF2-40B4-BE49-F238E27FC236}">
                <a16:creationId xmlns:a16="http://schemas.microsoft.com/office/drawing/2014/main" xmlns="" id="{22B36F6B-02B6-5B89-F4A5-7272775658C0}"/>
              </a:ext>
            </a:extLst>
          </p:cNvPr>
          <p:cNvSpPr/>
          <p:nvPr/>
        </p:nvSpPr>
        <p:spPr>
          <a:xfrm>
            <a:off x="165457" y="2636381"/>
            <a:ext cx="2346747" cy="2614824"/>
          </a:xfrm>
          <a:prstGeom prst="wedgeRoundRectCallout">
            <a:avLst>
              <a:gd name="adj1" fmla="val 13303"/>
              <a:gd name="adj2" fmla="val 74452"/>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a:solidFill>
                  <a:srgbClr val="000000"/>
                </a:solidFill>
                <a:effectLst/>
                <a:latin typeface="OpenSans"/>
              </a:rPr>
              <a:t>- Cậu không thích nhân vật nào trong câu chuyện Tấm Cám</a:t>
            </a:r>
            <a:r>
              <a:rPr lang="en-US" sz="2800" b="0" i="0">
                <a:solidFill>
                  <a:srgbClr val="000000"/>
                </a:solidFill>
                <a:effectLst/>
                <a:latin typeface="OpenSans"/>
              </a:rPr>
              <a:t>?</a:t>
            </a:r>
            <a:endParaRPr lang="en-US" sz="2800"/>
          </a:p>
        </p:txBody>
      </p:sp>
      <p:sp>
        <p:nvSpPr>
          <p:cNvPr id="11" name="Rectangle: Folded Corner 10">
            <a:extLst>
              <a:ext uri="{FF2B5EF4-FFF2-40B4-BE49-F238E27FC236}">
                <a16:creationId xmlns:a16="http://schemas.microsoft.com/office/drawing/2014/main" xmlns="" id="{E314AF23-6472-ED11-BC19-DC3963351568}"/>
              </a:ext>
            </a:extLst>
          </p:cNvPr>
          <p:cNvSpPr/>
          <p:nvPr/>
        </p:nvSpPr>
        <p:spPr>
          <a:xfrm>
            <a:off x="2595738" y="2281027"/>
            <a:ext cx="8971865" cy="1489616"/>
          </a:xfrm>
          <a:prstGeom prst="foldedCorner">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800">
              <a:solidFill>
                <a:srgbClr val="000000"/>
              </a:solidFill>
              <a:latin typeface="OpenSans"/>
            </a:endParaRPr>
          </a:p>
          <a:p>
            <a:r>
              <a:rPr lang="vi-VN" sz="2800" b="0" i="0">
                <a:solidFill>
                  <a:srgbClr val="000000"/>
                </a:solidFill>
                <a:effectLst/>
                <a:latin typeface="OpenSans"/>
              </a:rPr>
              <a:t>- Tớ không thích nhân vật dì ghẻ. Dì ghẻ là người độc ác, xảo quyệt. Bà ấy đã nhiều lần xúi giục Cám giết hại Tấm để cướp ngôi hoàng hậu.</a:t>
            </a:r>
          </a:p>
          <a:p>
            <a:pPr algn="ctr"/>
            <a:endParaRPr lang="en-US"/>
          </a:p>
        </p:txBody>
      </p:sp>
      <p:sp>
        <p:nvSpPr>
          <p:cNvPr id="12" name="Rectangle: Folded Corner 11">
            <a:extLst>
              <a:ext uri="{FF2B5EF4-FFF2-40B4-BE49-F238E27FC236}">
                <a16:creationId xmlns:a16="http://schemas.microsoft.com/office/drawing/2014/main" xmlns="" id="{FCCDF28A-7483-674B-0272-2579AE606606}"/>
              </a:ext>
            </a:extLst>
          </p:cNvPr>
          <p:cNvSpPr/>
          <p:nvPr/>
        </p:nvSpPr>
        <p:spPr>
          <a:xfrm>
            <a:off x="2552700" y="3988065"/>
            <a:ext cx="9210213" cy="1955255"/>
          </a:xfrm>
          <a:prstGeom prst="foldedCorner">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800">
              <a:solidFill>
                <a:srgbClr val="000000"/>
              </a:solidFill>
              <a:latin typeface="OpenSans"/>
            </a:endParaRPr>
          </a:p>
          <a:p>
            <a:r>
              <a:rPr lang="vi-VN" sz="2800" b="0" i="0">
                <a:solidFill>
                  <a:srgbClr val="000000"/>
                </a:solidFill>
                <a:effectLst/>
                <a:latin typeface="OpenSans"/>
              </a:rPr>
              <a:t>- Tớ thích nhân vật bà tiên nhất. Bà tiên có phép thuật tài giỏi, có thể giúp được rất nhiều người. Bà đã biến ra quần áo đẹp, xe ngựa đẹp và cả đôi giày thủy tinh lộng lẫy cho Lọ Lem. Nếu như trên đời này có bà tiên thật thì tốt biết mấy.</a:t>
            </a:r>
          </a:p>
          <a:p>
            <a:pPr algn="ctr"/>
            <a:endParaRPr lang="en-US"/>
          </a:p>
        </p:txBody>
      </p:sp>
    </p:spTree>
    <p:extLst>
      <p:ext uri="{BB962C8B-B14F-4D97-AF65-F5344CB8AC3E}">
        <p14:creationId xmlns:p14="http://schemas.microsoft.com/office/powerpoint/2010/main" val="24831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DAE99E-335F-0F4A-16EA-4C8BCE91D86D}"/>
              </a:ext>
            </a:extLst>
          </p:cNvPr>
          <p:cNvPicPr>
            <a:picLocks noChangeAspect="1"/>
          </p:cNvPicPr>
          <p:nvPr/>
        </p:nvPicPr>
        <p:blipFill>
          <a:blip r:embed="rId3"/>
          <a:stretch>
            <a:fillRect/>
          </a:stretch>
        </p:blipFill>
        <p:spPr>
          <a:xfrm>
            <a:off x="137280" y="252344"/>
            <a:ext cx="1086002" cy="981212"/>
          </a:xfrm>
          <a:prstGeom prst="rect">
            <a:avLst/>
          </a:prstGeom>
        </p:spPr>
      </p:pic>
      <p:sp>
        <p:nvSpPr>
          <p:cNvPr id="6" name="TextBox 5">
            <a:extLst>
              <a:ext uri="{FF2B5EF4-FFF2-40B4-BE49-F238E27FC236}">
                <a16:creationId xmlns:a16="http://schemas.microsoft.com/office/drawing/2014/main" xmlns="" id="{4A696375-3395-4EAA-74EE-1710169BFD2B}"/>
              </a:ext>
            </a:extLst>
          </p:cNvPr>
          <p:cNvSpPr txBox="1"/>
          <p:nvPr/>
        </p:nvSpPr>
        <p:spPr>
          <a:xfrm>
            <a:off x="137279" y="2308464"/>
            <a:ext cx="9625845" cy="523220"/>
          </a:xfrm>
          <a:prstGeom prst="rect">
            <a:avLst/>
          </a:prstGeom>
          <a:solidFill>
            <a:schemeClr val="accent2">
              <a:lumMod val="20000"/>
              <a:lumOff val="80000"/>
            </a:schemeClr>
          </a:solidFill>
        </p:spPr>
        <p:txBody>
          <a:bodyPr wrap="square">
            <a:spAutoFit/>
          </a:bodyPr>
          <a:lstStyle/>
          <a:p>
            <a:pPr algn="just"/>
            <a:r>
              <a:rPr lang="vi-VN" sz="2800" b="0" i="0">
                <a:solidFill>
                  <a:srgbClr val="000000"/>
                </a:solidFill>
                <a:effectLst/>
                <a:latin typeface="Nunito Black" pitchFamily="2" charset="0"/>
              </a:rPr>
              <a:t>- Cậu thích nhân vật nào trong chuyện Cô bé Lọ Lem?</a:t>
            </a:r>
          </a:p>
        </p:txBody>
      </p:sp>
      <p:sp>
        <p:nvSpPr>
          <p:cNvPr id="7" name="Speech Bubble: Rectangle with Corners Rounded 6">
            <a:extLst>
              <a:ext uri="{FF2B5EF4-FFF2-40B4-BE49-F238E27FC236}">
                <a16:creationId xmlns:a16="http://schemas.microsoft.com/office/drawing/2014/main" xmlns="" id="{1B1E537A-CDBE-E68F-B199-22EFBB257D0E}"/>
              </a:ext>
            </a:extLst>
          </p:cNvPr>
          <p:cNvSpPr/>
          <p:nvPr/>
        </p:nvSpPr>
        <p:spPr>
          <a:xfrm>
            <a:off x="137278" y="5134272"/>
            <a:ext cx="11212784" cy="1344676"/>
          </a:xfrm>
          <a:prstGeom prst="wedgeRound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0" i="0">
                <a:solidFill>
                  <a:srgbClr val="000000"/>
                </a:solidFill>
                <a:effectLst/>
                <a:latin typeface="OpenSans"/>
              </a:rPr>
              <a:t>- </a:t>
            </a:r>
            <a:r>
              <a:rPr lang="en-US" sz="2800" b="0" i="0">
                <a:solidFill>
                  <a:srgbClr val="000000"/>
                </a:solidFill>
                <a:effectLst/>
                <a:latin typeface="OpenSans"/>
              </a:rPr>
              <a:t>Tớ</a:t>
            </a:r>
            <a:r>
              <a:rPr lang="vi-VN" sz="2800" b="0" i="0">
                <a:solidFill>
                  <a:srgbClr val="000000"/>
                </a:solidFill>
                <a:effectLst/>
                <a:latin typeface="OpenSans"/>
              </a:rPr>
              <a:t> không thích nhân vật Lý Thông trong câu chuyện Thạch Sanh. Lý Thông là một người mưu mô, nham hiểm. Ông ta đã lợi dụng lòng tốt và hãm hại Thạch Sanh.</a:t>
            </a:r>
          </a:p>
        </p:txBody>
      </p:sp>
      <p:sp>
        <p:nvSpPr>
          <p:cNvPr id="8" name="Speech Bubble: Rectangle with Corners Rounded 7">
            <a:extLst>
              <a:ext uri="{FF2B5EF4-FFF2-40B4-BE49-F238E27FC236}">
                <a16:creationId xmlns:a16="http://schemas.microsoft.com/office/drawing/2014/main" xmlns="" id="{BC28FCCE-CE70-2574-CD56-5D30BA4A2D46}"/>
              </a:ext>
            </a:extLst>
          </p:cNvPr>
          <p:cNvSpPr/>
          <p:nvPr/>
        </p:nvSpPr>
        <p:spPr>
          <a:xfrm>
            <a:off x="319309" y="2901372"/>
            <a:ext cx="10138585" cy="1430932"/>
          </a:xfrm>
          <a:prstGeom prst="wedgeRoundRect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0" i="0">
                <a:solidFill>
                  <a:srgbClr val="000000"/>
                </a:solidFill>
                <a:effectLst/>
                <a:latin typeface="OpenSans"/>
              </a:rPr>
              <a:t>- </a:t>
            </a:r>
            <a:r>
              <a:rPr lang="en-US" sz="2800">
                <a:solidFill>
                  <a:srgbClr val="000000"/>
                </a:solidFill>
                <a:latin typeface="OpenSans"/>
              </a:rPr>
              <a:t>Tớ</a:t>
            </a:r>
            <a:r>
              <a:rPr lang="vi-VN" sz="2800" b="0" i="0">
                <a:solidFill>
                  <a:srgbClr val="000000"/>
                </a:solidFill>
                <a:effectLst/>
                <a:latin typeface="OpenSans"/>
              </a:rPr>
              <a:t> thích nhân vật cô bé Lọ Lem. Cô bé Lọ Lem rất xinh đẹp, hát hay. Ngoài ra, cô ấy còn rất may mắn vì đã nhận được sự giúp đỡ của bà tiên.</a:t>
            </a:r>
          </a:p>
        </p:txBody>
      </p:sp>
      <p:sp>
        <p:nvSpPr>
          <p:cNvPr id="9" name="Rectangle: Rounded Corners 8">
            <a:extLst>
              <a:ext uri="{FF2B5EF4-FFF2-40B4-BE49-F238E27FC236}">
                <a16:creationId xmlns:a16="http://schemas.microsoft.com/office/drawing/2014/main" xmlns="" id="{81F48568-E535-ECBD-B021-DEECB5135A96}"/>
              </a:ext>
            </a:extLst>
          </p:cNvPr>
          <p:cNvSpPr/>
          <p:nvPr/>
        </p:nvSpPr>
        <p:spPr>
          <a:xfrm>
            <a:off x="1223282" y="283523"/>
            <a:ext cx="9496069" cy="1955255"/>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09539" rtl="0" eaLnBrk="1" fontAlgn="auto" latinLnBrk="0" hangingPunct="1">
              <a:lnSpc>
                <a:spcPct val="100000"/>
              </a:lnSpc>
              <a:spcBef>
                <a:spcPts val="0"/>
              </a:spcBef>
              <a:spcAft>
                <a:spcPts val="0"/>
              </a:spcAft>
              <a:buClrTx/>
              <a:buSzTx/>
              <a:buFontTx/>
              <a:buNone/>
              <a:tabLst/>
              <a:defRPr/>
            </a:pPr>
            <a:endParaRPr lang="en-US" sz="3200" b="0" i="0">
              <a:solidFill>
                <a:schemeClr val="bg1"/>
              </a:solidFill>
              <a:effectLst/>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3. Viết 2 – 3 câu nêu lí do em thích hoặc không thích nhân vật trong câu chuyện đã đọc hoặc đã nghe.</a:t>
            </a:r>
            <a:r>
              <a:rPr lang="en-US" sz="3200" b="0" i="0">
                <a:solidFill>
                  <a:srgbClr val="000000"/>
                </a:solidFill>
                <a:effectLst/>
                <a:latin typeface="OpenSans"/>
              </a:rPr>
              <a:t/>
            </a:r>
            <a:br>
              <a:rPr lang="en-US" sz="32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2" name="TextBox 1">
            <a:extLst>
              <a:ext uri="{FF2B5EF4-FFF2-40B4-BE49-F238E27FC236}">
                <a16:creationId xmlns:a16="http://schemas.microsoft.com/office/drawing/2014/main" xmlns="" id="{DA1DC4CB-9347-296E-6774-54EB76CBD951}"/>
              </a:ext>
            </a:extLst>
          </p:cNvPr>
          <p:cNvSpPr txBox="1"/>
          <p:nvPr/>
        </p:nvSpPr>
        <p:spPr>
          <a:xfrm>
            <a:off x="137278" y="4471678"/>
            <a:ext cx="10320616" cy="523220"/>
          </a:xfrm>
          <a:prstGeom prst="rect">
            <a:avLst/>
          </a:prstGeom>
          <a:solidFill>
            <a:schemeClr val="accent2">
              <a:lumMod val="20000"/>
              <a:lumOff val="80000"/>
            </a:schemeClr>
          </a:solidFill>
        </p:spPr>
        <p:txBody>
          <a:bodyPr wrap="square">
            <a:spAutoFit/>
          </a:bodyPr>
          <a:lstStyle/>
          <a:p>
            <a:pPr algn="just"/>
            <a:r>
              <a:rPr lang="vi-VN" sz="2800" b="0" i="0">
                <a:solidFill>
                  <a:srgbClr val="000000"/>
                </a:solidFill>
                <a:effectLst/>
                <a:latin typeface="Nunito Black" pitchFamily="2" charset="0"/>
              </a:rPr>
              <a:t>- Cậu</a:t>
            </a:r>
            <a:r>
              <a:rPr lang="en-US" sz="2800" b="0" i="0">
                <a:solidFill>
                  <a:srgbClr val="000000"/>
                </a:solidFill>
                <a:effectLst/>
                <a:latin typeface="Nunito Black" pitchFamily="2" charset="0"/>
              </a:rPr>
              <a:t> không</a:t>
            </a:r>
            <a:r>
              <a:rPr lang="vi-VN" sz="2800" b="0" i="0">
                <a:solidFill>
                  <a:srgbClr val="000000"/>
                </a:solidFill>
                <a:effectLst/>
                <a:latin typeface="Nunito Black" pitchFamily="2" charset="0"/>
              </a:rPr>
              <a:t> thích nhân vật nào trong chuyện </a:t>
            </a:r>
            <a:r>
              <a:rPr lang="en-US" sz="2800" b="0" i="0">
                <a:solidFill>
                  <a:srgbClr val="000000"/>
                </a:solidFill>
                <a:effectLst/>
                <a:latin typeface="Nunito Black" pitchFamily="2" charset="0"/>
              </a:rPr>
              <a:t>Thạch Sanh</a:t>
            </a:r>
            <a:r>
              <a:rPr lang="vi-VN" sz="2800" b="0" i="0">
                <a:solidFill>
                  <a:srgbClr val="000000"/>
                </a:solidFill>
                <a:effectLst/>
                <a:latin typeface="Nunito Black" pitchFamily="2" charset="0"/>
              </a:rPr>
              <a:t>?</a:t>
            </a:r>
          </a:p>
        </p:txBody>
      </p:sp>
    </p:spTree>
    <p:extLst>
      <p:ext uri="{BB962C8B-B14F-4D97-AF65-F5344CB8AC3E}">
        <p14:creationId xmlns:p14="http://schemas.microsoft.com/office/powerpoint/2010/main" val="9603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A87B737-ABEB-1113-A1BC-5464E5DBA5A7}"/>
              </a:ext>
            </a:extLst>
          </p:cNvPr>
          <p:cNvSpPr txBox="1"/>
          <p:nvPr/>
        </p:nvSpPr>
        <p:spPr>
          <a:xfrm>
            <a:off x="5884794" y="1231209"/>
            <a:ext cx="5449956" cy="4074215"/>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7200" b="0" i="0" u="none" strike="noStrike" kern="1200" cap="none" spc="0" normalizeH="0" baseline="0" noProof="0">
                <a:ln>
                  <a:noFill/>
                </a:ln>
                <a:solidFill>
                  <a:srgbClr val="EF256D"/>
                </a:solidFill>
                <a:effectLst/>
                <a:uLnTx/>
                <a:uFillTx/>
                <a:latin typeface="Sigmar One" panose="00000500000000000000" pitchFamily="2" charset="0"/>
                <a:ea typeface="+mn-ea"/>
                <a:cs typeface="+mn-cs"/>
              </a:rPr>
              <a:t>Vận dụng</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03241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41A8959-5043-81CD-AFD1-DBA6140607D6}"/>
              </a:ext>
            </a:extLst>
          </p:cNvPr>
          <p:cNvSpPr txBox="1"/>
          <p:nvPr/>
        </p:nvSpPr>
        <p:spPr>
          <a:xfrm>
            <a:off x="5037348" y="986597"/>
            <a:ext cx="3252166" cy="523220"/>
          </a:xfrm>
          <a:prstGeom prst="rect">
            <a:avLst/>
          </a:prstGeom>
          <a:noFill/>
        </p:spPr>
        <p:txBody>
          <a:bodyPr wrap="square" rtlCol="0">
            <a:spAutoFit/>
          </a:bodyPr>
          <a:lstStyle/>
          <a:p>
            <a:r>
              <a:rPr lang="en-US" sz="2800">
                <a:solidFill>
                  <a:srgbClr val="00B050"/>
                </a:solidFill>
                <a:latin typeface="Nunito Black" pitchFamily="2" charset="0"/>
              </a:rPr>
              <a:t>Bài hát trồng cây</a:t>
            </a:r>
          </a:p>
        </p:txBody>
      </p:sp>
      <p:pic>
        <p:nvPicPr>
          <p:cNvPr id="7" name="Picture 6">
            <a:extLst>
              <a:ext uri="{FF2B5EF4-FFF2-40B4-BE49-F238E27FC236}">
                <a16:creationId xmlns:a16="http://schemas.microsoft.com/office/drawing/2014/main" xmlns="" id="{45CEAF77-F892-839C-9603-66560AA46122}"/>
              </a:ext>
            </a:extLst>
          </p:cNvPr>
          <p:cNvPicPr>
            <a:picLocks noChangeAspect="1"/>
          </p:cNvPicPr>
          <p:nvPr/>
        </p:nvPicPr>
        <p:blipFill>
          <a:blip r:embed="rId3"/>
          <a:stretch>
            <a:fillRect/>
          </a:stretch>
        </p:blipFill>
        <p:spPr>
          <a:xfrm>
            <a:off x="99958" y="209515"/>
            <a:ext cx="771633" cy="495369"/>
          </a:xfrm>
          <a:prstGeom prst="rect">
            <a:avLst/>
          </a:prstGeom>
        </p:spPr>
      </p:pic>
      <p:sp>
        <p:nvSpPr>
          <p:cNvPr id="11" name="TextBox 10">
            <a:extLst>
              <a:ext uri="{FF2B5EF4-FFF2-40B4-BE49-F238E27FC236}">
                <a16:creationId xmlns:a16="http://schemas.microsoft.com/office/drawing/2014/main" xmlns="" id="{D85EF4FE-FDBB-B51C-D415-4C4199DDD87A}"/>
              </a:ext>
            </a:extLst>
          </p:cNvPr>
          <p:cNvSpPr txBox="1"/>
          <p:nvPr/>
        </p:nvSpPr>
        <p:spPr>
          <a:xfrm>
            <a:off x="871591" y="201063"/>
            <a:ext cx="9881566" cy="954107"/>
          </a:xfrm>
          <a:prstGeom prst="rect">
            <a:avLst/>
          </a:prstGeom>
          <a:noFill/>
        </p:spPr>
        <p:txBody>
          <a:bodyPr wrap="square" rtlCol="0">
            <a:spAutoFit/>
          </a:bodyPr>
          <a:lstStyle/>
          <a:p>
            <a:r>
              <a:rPr lang="en-US" sz="2800">
                <a:solidFill>
                  <a:srgbClr val="002060"/>
                </a:solidFill>
                <a:latin typeface="Nunito Black" pitchFamily="2" charset="0"/>
              </a:rPr>
              <a:t>Tìm đọc câu chuyện, bài văn, bài thơ về một nghề nghiệp hoặc công việc nào đó.</a:t>
            </a:r>
          </a:p>
        </p:txBody>
      </p:sp>
      <p:pic>
        <p:nvPicPr>
          <p:cNvPr id="2" name="Picture 1">
            <a:extLst>
              <a:ext uri="{FF2B5EF4-FFF2-40B4-BE49-F238E27FC236}">
                <a16:creationId xmlns:a16="http://schemas.microsoft.com/office/drawing/2014/main" xmlns="" id="{C4E804DF-4155-AFD8-09C9-88796F0A89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511" b="95489" l="1475" r="99705">
                        <a14:foregroundMark x1="11209" y1="35150" x2="36185" y2="54511"/>
                        <a14:foregroundMark x1="7768" y1="17669" x2="34218" y2="41353"/>
                        <a14:foregroundMark x1="21239" y1="7519" x2="36087" y2="32331"/>
                        <a14:foregroundMark x1="48111" y1="26691" x2="74041" y2="48496"/>
                        <a14:foregroundMark x1="38053" y1="18233" x2="38913" y2="18956"/>
                        <a14:foregroundMark x1="63225" y1="36090" x2="90855" y2="81015"/>
                        <a14:foregroundMark x1="67257" y1="66729" x2="89676" y2="88534"/>
                        <a14:foregroundMark x1="75123" y1="52632" x2="94395" y2="72744"/>
                        <a14:foregroundMark x1="78073" y1="52444" x2="98427" y2="76880"/>
                        <a14:foregroundMark x1="98427" y1="76880" x2="98427" y2="76880"/>
                        <a14:foregroundMark x1="61455" y1="77068" x2="87217" y2="93233"/>
                        <a14:foregroundMark x1="87217" y1="93233" x2="87316" y2="93421"/>
                        <a14:foregroundMark x1="7080" y1="66353" x2="51524" y2="58835"/>
                        <a14:foregroundMark x1="4326" y1="44737" x2="37266" y2="86090"/>
                        <a14:foregroundMark x1="8260" y1="81955" x2="44641" y2="95489"/>
                        <a14:foregroundMark x1="44641" y1="95489" x2="44739" y2="94925"/>
                        <a14:foregroundMark x1="1475" y1="77068" x2="19666" y2="92105"/>
                        <a14:foregroundMark x1="76106" y1="81579" x2="99803" y2="91165"/>
                        <a14:foregroundMark x1="5506" y1="41917" x2="70600" y2="59211"/>
                        <a14:foregroundMark x1="28712" y1="16165" x2="39331" y2="30639"/>
                        <a14:foregroundMark x1="30777" y1="10714" x2="34808" y2="18233"/>
                        <a14:foregroundMark x1="25467" y1="50564" x2="29204" y2="53571"/>
                        <a14:foregroundMark x1="39921" y1="42105" x2="42675" y2="46617"/>
                        <a14:foregroundMark x1="52016" y1="45113" x2="58014" y2="50564"/>
                        <a14:foregroundMark x1="55457" y1="30827" x2="66962" y2="33647"/>
                        <a14:foregroundMark x1="67060" y1="44549" x2="80236" y2="43421"/>
                        <a14:foregroundMark x1="75025" y1="37970" x2="86234" y2="42669"/>
                        <a14:foregroundMark x1="77188" y1="36466" x2="86431" y2="54699"/>
                        <a14:foregroundMark x1="80629" y1="38158" x2="82891" y2="43797"/>
                        <a14:foregroundMark x1="77679" y1="36654" x2="78171" y2="37406"/>
                        <a14:foregroundMark x1="74533" y1="32895" x2="80629" y2="40414"/>
                        <a14:foregroundMark x1="72075" y1="36090" x2="82694" y2="38722"/>
                        <a14:foregroundMark x1="75811" y1="34023" x2="84464" y2="38910"/>
                        <a14:foregroundMark x1="77089" y1="31015" x2="86381" y2="38678"/>
                        <a14:foregroundMark x1="3245" y1="67857" x2="10226" y2="23308"/>
                        <a14:foregroundMark x1="3343" y1="54887" x2="8161" y2="4511"/>
                        <a14:backgroundMark x1="42623" y1="17765" x2="43166" y2="12406"/>
                        <a14:backgroundMark x1="41200" y1="11278" x2="43068" y2="6203"/>
                        <a14:backgroundMark x1="42183" y1="8083" x2="68633" y2="12782"/>
                        <a14:backgroundMark x1="44543" y1="3383" x2="57620" y2="9398"/>
                        <a14:backgroundMark x1="46706" y1="940" x2="60275" y2="5827"/>
                        <a14:backgroundMark x1="41003" y1="7519" x2="41003" y2="20489"/>
                        <a14:backgroundMark x1="41003" y1="20489" x2="56637" y2="23496"/>
                        <a14:backgroundMark x1="56637" y1="23496" x2="64208" y2="23120"/>
                        <a14:backgroundMark x1="64208" y1="23120" x2="64307" y2="22932"/>
                        <a14:backgroundMark x1="38643" y1="24060" x2="54179" y2="20489"/>
                        <a14:backgroundMark x1="54179" y1="20489" x2="55851" y2="20489"/>
                        <a14:backgroundMark x1="42773" y1="22932" x2="51721" y2="23496"/>
                        <a14:backgroundMark x1="51721" y1="23496" x2="60177" y2="23120"/>
                        <a14:backgroundMark x1="88102" y1="31203" x2="94985" y2="37218"/>
                        <a14:backgroundMark x1="94985" y1="37218" x2="94985" y2="37218"/>
                        <a14:backgroundMark x1="86726" y1="37970" x2="92920" y2="44361"/>
                        <a14:backgroundMark x1="90560" y1="48872" x2="96755" y2="52820"/>
                        <a14:backgroundMark x1="86824" y1="57707" x2="96362" y2="60902"/>
                        <a14:backgroundMark x1="39331" y1="19549" x2="40708" y2="21992"/>
                        <a14:backgroundMark x1="39233" y1="19737" x2="39626" y2="23120"/>
                        <a14:backgroundMark x1="39135" y1="18985" x2="39135" y2="18985"/>
                      </a14:backgroundRemoval>
                    </a14:imgEffect>
                  </a14:imgLayer>
                </a14:imgProps>
              </a:ext>
            </a:extLst>
          </a:blip>
          <a:stretch>
            <a:fillRect/>
          </a:stretch>
        </p:blipFill>
        <p:spPr>
          <a:xfrm>
            <a:off x="99958" y="1562163"/>
            <a:ext cx="9688277" cy="5068007"/>
          </a:xfrm>
          <a:prstGeom prst="rect">
            <a:avLst/>
          </a:prstGeom>
        </p:spPr>
      </p:pic>
      <p:graphicFrame>
        <p:nvGraphicFramePr>
          <p:cNvPr id="3" name="Table 2">
            <a:extLst>
              <a:ext uri="{FF2B5EF4-FFF2-40B4-BE49-F238E27FC236}">
                <a16:creationId xmlns:a16="http://schemas.microsoft.com/office/drawing/2014/main" xmlns="" id="{61457C55-67AD-21D2-80CD-EBF77BD25906}"/>
              </a:ext>
            </a:extLst>
          </p:cNvPr>
          <p:cNvGraphicFramePr>
            <a:graphicFrameLocks noGrp="1"/>
          </p:cNvGraphicFramePr>
          <p:nvPr>
            <p:extLst>
              <p:ext uri="{D42A27DB-BD31-4B8C-83A1-F6EECF244321}">
                <p14:modId xmlns:p14="http://schemas.microsoft.com/office/powerpoint/2010/main" val="3563642665"/>
              </p:ext>
            </p:extLst>
          </p:nvPr>
        </p:nvGraphicFramePr>
        <p:xfrm>
          <a:off x="4171360" y="1324419"/>
          <a:ext cx="7507886" cy="4617720"/>
        </p:xfrm>
        <a:graphic>
          <a:graphicData uri="http://schemas.openxmlformats.org/drawingml/2006/table">
            <a:tbl>
              <a:tblPr/>
              <a:tblGrid>
                <a:gridCol w="3753943">
                  <a:extLst>
                    <a:ext uri="{9D8B030D-6E8A-4147-A177-3AD203B41FA5}">
                      <a16:colId xmlns:a16="http://schemas.microsoft.com/office/drawing/2014/main" xmlns="" val="4275564492"/>
                    </a:ext>
                  </a:extLst>
                </a:gridCol>
                <a:gridCol w="3753943">
                  <a:extLst>
                    <a:ext uri="{9D8B030D-6E8A-4147-A177-3AD203B41FA5}">
                      <a16:colId xmlns:a16="http://schemas.microsoft.com/office/drawing/2014/main" xmlns="" val="280100874"/>
                    </a:ext>
                  </a:extLst>
                </a:gridCol>
              </a:tblGrid>
              <a:tr h="0">
                <a:tc>
                  <a:txBody>
                    <a:bodyPr/>
                    <a:lstStyle/>
                    <a:p>
                      <a:pPr fontAlgn="t"/>
                      <a:r>
                        <a:rPr lang="vi-VN" sz="2400" b="0">
                          <a:solidFill>
                            <a:srgbClr val="7030A0"/>
                          </a:solidFill>
                          <a:effectLst/>
                          <a:latin typeface="Nunito Black" pitchFamily="2" charset="0"/>
                        </a:rPr>
                        <a:t>Ai trồng cây</a:t>
                      </a:r>
                    </a:p>
                    <a:p>
                      <a:pPr fontAlgn="t"/>
                      <a:r>
                        <a:rPr lang="vi-VN" sz="2400" b="0">
                          <a:solidFill>
                            <a:srgbClr val="7030A0"/>
                          </a:solidFill>
                          <a:effectLst/>
                          <a:latin typeface="Nunito Black" pitchFamily="2" charset="0"/>
                        </a:rPr>
                        <a:t>Người đó có tiếng hát</a:t>
                      </a:r>
                    </a:p>
                    <a:p>
                      <a:pPr fontAlgn="t"/>
                      <a:r>
                        <a:rPr lang="vi-VN" sz="2400" b="0">
                          <a:solidFill>
                            <a:srgbClr val="7030A0"/>
                          </a:solidFill>
                          <a:effectLst/>
                          <a:latin typeface="Nunito Black" pitchFamily="2" charset="0"/>
                        </a:rPr>
                        <a:t>Trên vòm cây</a:t>
                      </a:r>
                    </a:p>
                    <a:p>
                      <a:pPr fontAlgn="t"/>
                      <a:r>
                        <a:rPr lang="vi-VN" sz="2400" b="0">
                          <a:solidFill>
                            <a:srgbClr val="7030A0"/>
                          </a:solidFill>
                          <a:effectLst/>
                          <a:latin typeface="Nunito Black" pitchFamily="2" charset="0"/>
                        </a:rPr>
                        <a:t>Chim hót lời mê say</a:t>
                      </a:r>
                    </a:p>
                  </a:txBody>
                  <a:tcPr marL="38100" marR="38100" marT="38100" marB="38100">
                    <a:lnL>
                      <a:noFill/>
                    </a:lnL>
                    <a:lnR>
                      <a:noFill/>
                    </a:lnR>
                    <a:lnT>
                      <a:noFill/>
                    </a:lnT>
                    <a:lnB>
                      <a:noFill/>
                    </a:lnB>
                  </a:tcPr>
                </a:tc>
                <a:tc>
                  <a:txBody>
                    <a:bodyPr/>
                    <a:lstStyle/>
                    <a:p>
                      <a:pPr fontAlgn="t"/>
                      <a:r>
                        <a:rPr lang="vi-VN" sz="2400" b="0">
                          <a:solidFill>
                            <a:srgbClr val="7030A0"/>
                          </a:solidFill>
                          <a:effectLst/>
                          <a:latin typeface="Nunito Black" pitchFamily="2" charset="0"/>
                        </a:rPr>
                        <a:t>Ai trồng cây</a:t>
                      </a:r>
                    </a:p>
                    <a:p>
                      <a:pPr fontAlgn="t"/>
                      <a:r>
                        <a:rPr lang="vi-VN" sz="2400" b="0">
                          <a:solidFill>
                            <a:srgbClr val="7030A0"/>
                          </a:solidFill>
                          <a:effectLst/>
                          <a:latin typeface="Nunito Black" pitchFamily="2" charset="0"/>
                        </a:rPr>
                        <a:t>Người đó có bóng mát</a:t>
                      </a:r>
                    </a:p>
                    <a:p>
                      <a:pPr fontAlgn="t"/>
                      <a:r>
                        <a:rPr lang="vi-VN" sz="2400" b="0">
                          <a:solidFill>
                            <a:srgbClr val="7030A0"/>
                          </a:solidFill>
                          <a:effectLst/>
                          <a:latin typeface="Nunito Black" pitchFamily="2" charset="0"/>
                        </a:rPr>
                        <a:t>Trong vòm cây</a:t>
                      </a:r>
                    </a:p>
                    <a:p>
                      <a:pPr fontAlgn="t"/>
                      <a:r>
                        <a:rPr lang="vi-VN" sz="2400" b="0">
                          <a:solidFill>
                            <a:srgbClr val="7030A0"/>
                          </a:solidFill>
                          <a:effectLst/>
                          <a:latin typeface="Nunito Black" pitchFamily="2" charset="0"/>
                        </a:rPr>
                        <a:t>Quên nắng xa đường dài</a:t>
                      </a:r>
                    </a:p>
                  </a:txBody>
                  <a:tcPr marL="38100" marR="38100" marT="38100" marB="38100">
                    <a:lnL>
                      <a:noFill/>
                    </a:lnL>
                    <a:lnR>
                      <a:noFill/>
                    </a:lnR>
                    <a:lnT>
                      <a:noFill/>
                    </a:lnT>
                    <a:lnB>
                      <a:noFill/>
                    </a:lnB>
                  </a:tcPr>
                </a:tc>
                <a:extLst>
                  <a:ext uri="{0D108BD9-81ED-4DB2-BD59-A6C34878D82A}">
                    <a16:rowId xmlns:a16="http://schemas.microsoft.com/office/drawing/2014/main" xmlns="" val="672768077"/>
                  </a:ext>
                </a:extLst>
              </a:tr>
              <a:tr h="0">
                <a:tc>
                  <a:txBody>
                    <a:bodyPr/>
                    <a:lstStyle/>
                    <a:p>
                      <a:pPr fontAlgn="t"/>
                      <a:r>
                        <a:rPr lang="vi-VN" sz="2400" b="0">
                          <a:solidFill>
                            <a:srgbClr val="7030A0"/>
                          </a:solidFill>
                          <a:effectLst/>
                          <a:latin typeface="Nunito Black" pitchFamily="2" charset="0"/>
                        </a:rPr>
                        <a:t>Ai trồng cây</a:t>
                      </a:r>
                    </a:p>
                    <a:p>
                      <a:pPr fontAlgn="t"/>
                      <a:r>
                        <a:rPr lang="vi-VN" sz="2400" b="0">
                          <a:solidFill>
                            <a:srgbClr val="7030A0"/>
                          </a:solidFill>
                          <a:effectLst/>
                          <a:latin typeface="Nunito Black" pitchFamily="2" charset="0"/>
                        </a:rPr>
                        <a:t>Người đó có ngọn gió</a:t>
                      </a:r>
                    </a:p>
                    <a:p>
                      <a:pPr fontAlgn="t"/>
                      <a:r>
                        <a:rPr lang="vi-VN" sz="2400" b="0">
                          <a:solidFill>
                            <a:srgbClr val="7030A0"/>
                          </a:solidFill>
                          <a:effectLst/>
                          <a:latin typeface="Nunito Black" pitchFamily="2" charset="0"/>
                        </a:rPr>
                        <a:t>Rung cành cây</a:t>
                      </a:r>
                    </a:p>
                    <a:p>
                      <a:pPr fontAlgn="t"/>
                      <a:r>
                        <a:rPr lang="vi-VN" sz="2400" b="0">
                          <a:solidFill>
                            <a:srgbClr val="7030A0"/>
                          </a:solidFill>
                          <a:effectLst/>
                          <a:latin typeface="Nunito Black" pitchFamily="2" charset="0"/>
                        </a:rPr>
                        <a:t>Hoa lá đùa lay lay</a:t>
                      </a:r>
                    </a:p>
                  </a:txBody>
                  <a:tcPr marL="38100" marR="38100" marT="38100" marB="38100">
                    <a:lnL>
                      <a:noFill/>
                    </a:lnL>
                    <a:lnR>
                      <a:noFill/>
                    </a:lnR>
                    <a:lnT>
                      <a:noFill/>
                    </a:lnT>
                    <a:lnB>
                      <a:noFill/>
                    </a:lnB>
                  </a:tcPr>
                </a:tc>
                <a:tc>
                  <a:txBody>
                    <a:bodyPr/>
                    <a:lstStyle/>
                    <a:p>
                      <a:pPr fontAlgn="t"/>
                      <a:r>
                        <a:rPr lang="vi-VN" sz="2400" b="0">
                          <a:solidFill>
                            <a:srgbClr val="7030A0"/>
                          </a:solidFill>
                          <a:effectLst/>
                          <a:latin typeface="Nunito Black" pitchFamily="2" charset="0"/>
                        </a:rPr>
                        <a:t>Ai trồng cây</a:t>
                      </a:r>
                    </a:p>
                    <a:p>
                      <a:pPr fontAlgn="t"/>
                      <a:r>
                        <a:rPr lang="vi-VN" sz="2400" b="0">
                          <a:solidFill>
                            <a:srgbClr val="7030A0"/>
                          </a:solidFill>
                          <a:effectLst/>
                          <a:latin typeface="Nunito Black" pitchFamily="2" charset="0"/>
                        </a:rPr>
                        <a:t>Người đó có hạnh phúc</a:t>
                      </a:r>
                    </a:p>
                    <a:p>
                      <a:pPr fontAlgn="t"/>
                      <a:r>
                        <a:rPr lang="vi-VN" sz="2400" b="0">
                          <a:solidFill>
                            <a:srgbClr val="7030A0"/>
                          </a:solidFill>
                          <a:effectLst/>
                          <a:latin typeface="Nunito Black" pitchFamily="2" charset="0"/>
                        </a:rPr>
                        <a:t>Mong chờ cây</a:t>
                      </a:r>
                    </a:p>
                    <a:p>
                      <a:pPr fontAlgn="t"/>
                      <a:r>
                        <a:rPr lang="vi-VN" sz="2400" b="0">
                          <a:solidFill>
                            <a:srgbClr val="7030A0"/>
                          </a:solidFill>
                          <a:effectLst/>
                          <a:latin typeface="Nunito Black" pitchFamily="2" charset="0"/>
                        </a:rPr>
                        <a:t>Mau lớn theo từng ngày</a:t>
                      </a:r>
                    </a:p>
                  </a:txBody>
                  <a:tcPr marL="38100" marR="38100" marT="38100" marB="38100">
                    <a:lnL>
                      <a:noFill/>
                    </a:lnL>
                    <a:lnR>
                      <a:noFill/>
                    </a:lnR>
                    <a:lnT>
                      <a:noFill/>
                    </a:lnT>
                    <a:lnB>
                      <a:noFill/>
                    </a:lnB>
                  </a:tcPr>
                </a:tc>
                <a:extLst>
                  <a:ext uri="{0D108BD9-81ED-4DB2-BD59-A6C34878D82A}">
                    <a16:rowId xmlns:a16="http://schemas.microsoft.com/office/drawing/2014/main" xmlns="" val="1885651773"/>
                  </a:ext>
                </a:extLst>
              </a:tr>
              <a:tr h="0">
                <a:tc>
                  <a:txBody>
                    <a:bodyPr/>
                    <a:lstStyle/>
                    <a:p>
                      <a:pPr fontAlgn="t"/>
                      <a:r>
                        <a:rPr lang="en-US" sz="2400" b="0">
                          <a:solidFill>
                            <a:srgbClr val="7030A0"/>
                          </a:solidFill>
                          <a:effectLst/>
                          <a:latin typeface="Nunito Black" pitchFamily="2" charset="0"/>
                        </a:rPr>
                        <a:t> </a:t>
                      </a:r>
                    </a:p>
                  </a:txBody>
                  <a:tcPr marL="38100" marR="38100" marT="38100" marB="38100">
                    <a:lnL>
                      <a:noFill/>
                    </a:lnL>
                    <a:lnR>
                      <a:noFill/>
                    </a:lnR>
                    <a:lnT>
                      <a:noFill/>
                    </a:lnT>
                    <a:lnB>
                      <a:noFill/>
                    </a:lnB>
                  </a:tcPr>
                </a:tc>
                <a:tc>
                  <a:txBody>
                    <a:bodyPr/>
                    <a:lstStyle/>
                    <a:p>
                      <a:pPr fontAlgn="t"/>
                      <a:r>
                        <a:rPr lang="en-US" sz="2400" b="0">
                          <a:solidFill>
                            <a:srgbClr val="7030A0"/>
                          </a:solidFill>
                          <a:effectLst/>
                          <a:latin typeface="Nunito Black" pitchFamily="2" charset="0"/>
                        </a:rPr>
                        <a:t>Ai trồng cây…</a:t>
                      </a:r>
                    </a:p>
                    <a:p>
                      <a:pPr fontAlgn="t"/>
                      <a:r>
                        <a:rPr lang="en-US" sz="2400" b="0">
                          <a:solidFill>
                            <a:srgbClr val="7030A0"/>
                          </a:solidFill>
                          <a:effectLst/>
                          <a:latin typeface="Nunito Black" pitchFamily="2" charset="0"/>
                        </a:rPr>
                        <a:t>Em trồng cây…</a:t>
                      </a:r>
                    </a:p>
                    <a:p>
                      <a:pPr fontAlgn="t"/>
                      <a:r>
                        <a:rPr lang="en-US" sz="2400" b="0">
                          <a:solidFill>
                            <a:srgbClr val="7030A0"/>
                          </a:solidFill>
                          <a:effectLst/>
                          <a:latin typeface="Nunito Black" pitchFamily="2" charset="0"/>
                        </a:rPr>
                        <a:t>Em trồng cây…</a:t>
                      </a:r>
                    </a:p>
                    <a:p>
                      <a:pPr algn="r" fontAlgn="t"/>
                      <a:r>
                        <a:rPr lang="en-US" sz="2400" b="0">
                          <a:solidFill>
                            <a:srgbClr val="7030A0"/>
                          </a:solidFill>
                          <a:effectLst/>
                          <a:latin typeface="Nunito Black" pitchFamily="2" charset="0"/>
                        </a:rPr>
                        <a:t>(Bế Quốc Kiến)</a:t>
                      </a:r>
                    </a:p>
                  </a:txBody>
                  <a:tcPr marL="38100" marR="38100" marT="38100" marB="38100">
                    <a:lnL>
                      <a:noFill/>
                    </a:lnL>
                    <a:lnR>
                      <a:noFill/>
                    </a:lnR>
                    <a:lnT>
                      <a:noFill/>
                    </a:lnT>
                    <a:lnB>
                      <a:noFill/>
                    </a:lnB>
                  </a:tcPr>
                </a:tc>
                <a:extLst>
                  <a:ext uri="{0D108BD9-81ED-4DB2-BD59-A6C34878D82A}">
                    <a16:rowId xmlns:a16="http://schemas.microsoft.com/office/drawing/2014/main" xmlns="" val="264680146"/>
                  </a:ext>
                </a:extLst>
              </a:tr>
            </a:tbl>
          </a:graphicData>
        </a:graphic>
      </p:graphicFrame>
    </p:spTree>
    <p:extLst>
      <p:ext uri="{BB962C8B-B14F-4D97-AF65-F5344CB8AC3E}">
        <p14:creationId xmlns:p14="http://schemas.microsoft.com/office/powerpoint/2010/main" val="113122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B2FCFA1-5AF2-780F-C5AD-DC6EE0E3837A}"/>
              </a:ext>
            </a:extLst>
          </p:cNvPr>
          <p:cNvPicPr>
            <a:picLocks noChangeAspect="1"/>
          </p:cNvPicPr>
          <p:nvPr/>
        </p:nvPicPr>
        <p:blipFill>
          <a:blip r:embed="rId3"/>
          <a:stretch>
            <a:fillRect/>
          </a:stretch>
        </p:blipFill>
        <p:spPr>
          <a:xfrm>
            <a:off x="99958" y="209515"/>
            <a:ext cx="771633" cy="495369"/>
          </a:xfrm>
          <a:prstGeom prst="rect">
            <a:avLst/>
          </a:prstGeom>
        </p:spPr>
      </p:pic>
      <p:sp>
        <p:nvSpPr>
          <p:cNvPr id="5" name="TextBox 4">
            <a:extLst>
              <a:ext uri="{FF2B5EF4-FFF2-40B4-BE49-F238E27FC236}">
                <a16:creationId xmlns:a16="http://schemas.microsoft.com/office/drawing/2014/main" xmlns="" id="{B34BE34E-A7E0-79BF-55D7-4383CC377AD1}"/>
              </a:ext>
            </a:extLst>
          </p:cNvPr>
          <p:cNvSpPr txBox="1"/>
          <p:nvPr/>
        </p:nvSpPr>
        <p:spPr>
          <a:xfrm>
            <a:off x="871591" y="227830"/>
            <a:ext cx="9881566" cy="954107"/>
          </a:xfrm>
          <a:prstGeom prst="rect">
            <a:avLst/>
          </a:prstGeom>
          <a:noFill/>
        </p:spPr>
        <p:txBody>
          <a:bodyPr wrap="square" rtlCol="0">
            <a:spAutoFit/>
          </a:bodyPr>
          <a:lstStyle/>
          <a:p>
            <a:r>
              <a:rPr lang="en-US" sz="2800">
                <a:solidFill>
                  <a:srgbClr val="002060"/>
                </a:solidFill>
                <a:latin typeface="Nunito Black" pitchFamily="2" charset="0"/>
              </a:rPr>
              <a:t>Tìm đọc câu chuyện, bài văn, bài thơ về một nghề nghiệp hoặc công việc nào đó.</a:t>
            </a:r>
          </a:p>
        </p:txBody>
      </p:sp>
      <p:sp>
        <p:nvSpPr>
          <p:cNvPr id="7" name="TextBox 6">
            <a:extLst>
              <a:ext uri="{FF2B5EF4-FFF2-40B4-BE49-F238E27FC236}">
                <a16:creationId xmlns:a16="http://schemas.microsoft.com/office/drawing/2014/main" xmlns="" id="{AA033C60-37C6-1F2C-4360-97C966C2B6A7}"/>
              </a:ext>
            </a:extLst>
          </p:cNvPr>
          <p:cNvSpPr txBox="1"/>
          <p:nvPr/>
        </p:nvSpPr>
        <p:spPr>
          <a:xfrm>
            <a:off x="7263666" y="858379"/>
            <a:ext cx="6096000" cy="6524863"/>
          </a:xfrm>
          <a:prstGeom prst="rect">
            <a:avLst/>
          </a:prstGeom>
          <a:noFill/>
        </p:spPr>
        <p:txBody>
          <a:bodyPr wrap="square">
            <a:spAutoFit/>
          </a:bodyPr>
          <a:lstStyle/>
          <a:p>
            <a:r>
              <a:rPr lang="en-US" sz="2800" b="1" i="0">
                <a:solidFill>
                  <a:srgbClr val="7030A0"/>
                </a:solidFill>
                <a:effectLst/>
                <a:latin typeface="Nunito Black" pitchFamily="2" charset="0"/>
              </a:rPr>
              <a:t>        </a:t>
            </a:r>
            <a:r>
              <a:rPr lang="vi-VN" sz="2800" b="1" i="0">
                <a:solidFill>
                  <a:srgbClr val="7030A0"/>
                </a:solidFill>
                <a:effectLst/>
                <a:latin typeface="Nunito Black" pitchFamily="2" charset="0"/>
              </a:rPr>
              <a:t>LÀM BÁC SĨ</a:t>
            </a:r>
            <a:endParaRPr lang="vi-VN" sz="2800" b="0" i="0">
              <a:solidFill>
                <a:srgbClr val="7030A0"/>
              </a:solidFill>
              <a:effectLst/>
              <a:latin typeface="Nunito Black" pitchFamily="2" charset="0"/>
            </a:endParaRPr>
          </a:p>
          <a:p>
            <a:r>
              <a:rPr lang="vi-VN" sz="2800" b="0" i="0">
                <a:solidFill>
                  <a:srgbClr val="EF256D"/>
                </a:solidFill>
                <a:effectLst/>
                <a:latin typeface="Nunito Black" pitchFamily="2" charset="0"/>
              </a:rPr>
              <a:t>Mời mẹ ngồi yên lặng</a:t>
            </a:r>
            <a:br>
              <a:rPr lang="vi-VN" sz="2800" b="0" i="0">
                <a:solidFill>
                  <a:srgbClr val="EF256D"/>
                </a:solidFill>
                <a:effectLst/>
                <a:latin typeface="Nunito Black" pitchFamily="2" charset="0"/>
              </a:rPr>
            </a:br>
            <a:r>
              <a:rPr lang="vi-VN" sz="2800" b="0" i="0">
                <a:solidFill>
                  <a:srgbClr val="EF256D"/>
                </a:solidFill>
                <a:effectLst/>
                <a:latin typeface="Nunito Black" pitchFamily="2" charset="0"/>
              </a:rPr>
              <a:t>Để “bác sĩ” khám cho</a:t>
            </a:r>
            <a:br>
              <a:rPr lang="vi-VN" sz="2800" b="0" i="0">
                <a:solidFill>
                  <a:srgbClr val="EF256D"/>
                </a:solidFill>
                <a:effectLst/>
                <a:latin typeface="Nunito Black" pitchFamily="2" charset="0"/>
              </a:rPr>
            </a:br>
            <a:r>
              <a:rPr lang="vi-VN" sz="2800" b="0" i="0">
                <a:solidFill>
                  <a:srgbClr val="EF256D"/>
                </a:solidFill>
                <a:effectLst/>
                <a:latin typeface="Nunito Black" pitchFamily="2" charset="0"/>
              </a:rPr>
              <a:t>Chắc lại đi đầu nắng</a:t>
            </a:r>
            <a:br>
              <a:rPr lang="vi-VN" sz="2800" b="0" i="0">
                <a:solidFill>
                  <a:srgbClr val="EF256D"/>
                </a:solidFill>
                <a:effectLst/>
                <a:latin typeface="Nunito Black" pitchFamily="2" charset="0"/>
              </a:rPr>
            </a:br>
            <a:r>
              <a:rPr lang="vi-VN" sz="2800" b="0" i="0">
                <a:solidFill>
                  <a:srgbClr val="EF256D"/>
                </a:solidFill>
                <a:effectLst/>
                <a:latin typeface="Nunito Black" pitchFamily="2" charset="0"/>
              </a:rPr>
              <a:t>Bệnh này là bệnh ho</a:t>
            </a:r>
          </a:p>
          <a:p>
            <a:r>
              <a:rPr lang="vi-VN" sz="2800" b="0" i="0">
                <a:solidFill>
                  <a:srgbClr val="EF256D"/>
                </a:solidFill>
                <a:effectLst/>
                <a:latin typeface="Nunito Black" pitchFamily="2" charset="0"/>
              </a:rPr>
              <a:t>Thuốc ngọt chứ không đắng</a:t>
            </a:r>
            <a:br>
              <a:rPr lang="vi-VN" sz="2800" b="0" i="0">
                <a:solidFill>
                  <a:srgbClr val="EF256D"/>
                </a:solidFill>
                <a:effectLst/>
                <a:latin typeface="Nunito Black" pitchFamily="2" charset="0"/>
              </a:rPr>
            </a:br>
            <a:r>
              <a:rPr lang="vi-VN" sz="2800" b="0" i="0">
                <a:solidFill>
                  <a:srgbClr val="EF256D"/>
                </a:solidFill>
                <a:effectLst/>
                <a:latin typeface="Nunito Black" pitchFamily="2" charset="0"/>
              </a:rPr>
              <a:t>Phải uống với nước sôi</a:t>
            </a:r>
            <a:br>
              <a:rPr lang="vi-VN" sz="2800" b="0" i="0">
                <a:solidFill>
                  <a:srgbClr val="EF256D"/>
                </a:solidFill>
                <a:effectLst/>
                <a:latin typeface="Nunito Black" pitchFamily="2" charset="0"/>
              </a:rPr>
            </a:br>
            <a:r>
              <a:rPr lang="vi-VN" sz="2800" b="0" i="0">
                <a:solidFill>
                  <a:srgbClr val="EF256D"/>
                </a:solidFill>
                <a:effectLst/>
                <a:latin typeface="Nunito Black" pitchFamily="2" charset="0"/>
              </a:rPr>
              <a:t>Nếu tiêm thì đau lắm</a:t>
            </a:r>
            <a:br>
              <a:rPr lang="vi-VN" sz="2800" b="0" i="0">
                <a:solidFill>
                  <a:srgbClr val="EF256D"/>
                </a:solidFill>
                <a:effectLst/>
                <a:latin typeface="Nunito Black" pitchFamily="2" charset="0"/>
              </a:rPr>
            </a:br>
            <a:r>
              <a:rPr lang="vi-VN" sz="2800" b="0" i="0">
                <a:solidFill>
                  <a:srgbClr val="EF256D"/>
                </a:solidFill>
                <a:effectLst/>
                <a:latin typeface="Nunito Black" pitchFamily="2" charset="0"/>
              </a:rPr>
              <a:t>Mẹ lại khóc nhè thôi</a:t>
            </a:r>
          </a:p>
          <a:p>
            <a:r>
              <a:rPr lang="vi-VN" sz="2800" b="0" i="0">
                <a:solidFill>
                  <a:srgbClr val="EF256D"/>
                </a:solidFill>
                <a:effectLst/>
                <a:latin typeface="Nunito Black" pitchFamily="2" charset="0"/>
              </a:rPr>
              <a:t>Mẹ bỗng hỏi “bác sĩ”</a:t>
            </a:r>
            <a:br>
              <a:rPr lang="vi-VN" sz="2800" b="0" i="0">
                <a:solidFill>
                  <a:srgbClr val="EF256D"/>
                </a:solidFill>
                <a:effectLst/>
                <a:latin typeface="Nunito Black" pitchFamily="2" charset="0"/>
              </a:rPr>
            </a:br>
            <a:r>
              <a:rPr lang="vi-VN" sz="2800" b="0" i="0">
                <a:solidFill>
                  <a:srgbClr val="EF256D"/>
                </a:solidFill>
                <a:effectLst/>
                <a:latin typeface="Nunito Black" pitchFamily="2" charset="0"/>
              </a:rPr>
              <a:t>Sổ mũi uống thuốc gì?</a:t>
            </a:r>
            <a:br>
              <a:rPr lang="vi-VN" sz="2800" b="0" i="0">
                <a:solidFill>
                  <a:srgbClr val="EF256D"/>
                </a:solidFill>
                <a:effectLst/>
                <a:latin typeface="Nunito Black" pitchFamily="2" charset="0"/>
              </a:rPr>
            </a:br>
            <a:r>
              <a:rPr lang="vi-VN" sz="2800" b="0" i="0">
                <a:solidFill>
                  <a:srgbClr val="EF256D"/>
                </a:solidFill>
                <a:effectLst/>
                <a:latin typeface="Nunito Black" pitchFamily="2" charset="0"/>
              </a:rPr>
              <a:t>“Bác sĩ” chừng hiểu ý</a:t>
            </a:r>
            <a:br>
              <a:rPr lang="vi-VN" sz="2800" b="0" i="0">
                <a:solidFill>
                  <a:srgbClr val="EF256D"/>
                </a:solidFill>
                <a:effectLst/>
                <a:latin typeface="Nunito Black" pitchFamily="2" charset="0"/>
              </a:rPr>
            </a:br>
            <a:r>
              <a:rPr lang="vi-VN" sz="2800" b="0" i="0">
                <a:solidFill>
                  <a:srgbClr val="EF256D"/>
                </a:solidFill>
                <a:effectLst/>
                <a:latin typeface="Nunito Black" pitchFamily="2" charset="0"/>
              </a:rPr>
              <a:t>Uống sữa với bánh mỳ!</a:t>
            </a:r>
          </a:p>
          <a:p>
            <a:r>
              <a:rPr lang="vi-VN" b="0" i="0">
                <a:solidFill>
                  <a:srgbClr val="000000"/>
                </a:solidFill>
                <a:effectLst/>
                <a:latin typeface="OpenSans"/>
              </a:rPr>
              <a:t/>
            </a:r>
            <a:br>
              <a:rPr lang="vi-VN" b="0" i="0">
                <a:solidFill>
                  <a:srgbClr val="000000"/>
                </a:solidFill>
                <a:effectLst/>
                <a:latin typeface="OpenSans"/>
              </a:rPr>
            </a:br>
            <a:r>
              <a:rPr lang="vi-VN" b="0" i="0">
                <a:solidFill>
                  <a:srgbClr val="000000"/>
                </a:solidFill>
                <a:effectLst/>
                <a:latin typeface="OpenSans"/>
              </a:rPr>
              <a:t/>
            </a:r>
            <a:br>
              <a:rPr lang="vi-VN" b="0" i="0">
                <a:solidFill>
                  <a:srgbClr val="000000"/>
                </a:solidFill>
                <a:effectLst/>
                <a:latin typeface="OpenSans"/>
              </a:rPr>
            </a:br>
            <a:endParaRPr lang="en-US"/>
          </a:p>
        </p:txBody>
      </p:sp>
      <p:pic>
        <p:nvPicPr>
          <p:cNvPr id="3" name="Picture 2">
            <a:extLst>
              <a:ext uri="{FF2B5EF4-FFF2-40B4-BE49-F238E27FC236}">
                <a16:creationId xmlns:a16="http://schemas.microsoft.com/office/drawing/2014/main" xmlns="" id="{806704FF-FD0D-58AA-D6ED-42D806C04D50}"/>
              </a:ext>
            </a:extLst>
          </p:cNvPr>
          <p:cNvPicPr>
            <a:picLocks noChangeAspect="1"/>
          </p:cNvPicPr>
          <p:nvPr/>
        </p:nvPicPr>
        <p:blipFill>
          <a:blip r:embed="rId4"/>
          <a:stretch>
            <a:fillRect/>
          </a:stretch>
        </p:blipFill>
        <p:spPr>
          <a:xfrm>
            <a:off x="99958" y="1293602"/>
            <a:ext cx="7163708" cy="5228976"/>
          </a:xfrm>
          <a:prstGeom prst="rect">
            <a:avLst/>
          </a:prstGeom>
        </p:spPr>
      </p:pic>
    </p:spTree>
    <p:extLst>
      <p:ext uri="{BB962C8B-B14F-4D97-AF65-F5344CB8AC3E}">
        <p14:creationId xmlns:p14="http://schemas.microsoft.com/office/powerpoint/2010/main" val="119370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42C1DF9-D77E-45D2-14B6-D4D805515467}"/>
              </a:ext>
            </a:extLst>
          </p:cNvPr>
          <p:cNvPicPr>
            <a:picLocks noChangeAspect="1"/>
          </p:cNvPicPr>
          <p:nvPr/>
        </p:nvPicPr>
        <p:blipFill>
          <a:blip r:embed="rId3"/>
          <a:stretch>
            <a:fillRect/>
          </a:stretch>
        </p:blipFill>
        <p:spPr>
          <a:xfrm>
            <a:off x="99958" y="209515"/>
            <a:ext cx="771633" cy="495369"/>
          </a:xfrm>
          <a:prstGeom prst="rect">
            <a:avLst/>
          </a:prstGeom>
        </p:spPr>
      </p:pic>
      <p:sp>
        <p:nvSpPr>
          <p:cNvPr id="5" name="TextBox 4">
            <a:extLst>
              <a:ext uri="{FF2B5EF4-FFF2-40B4-BE49-F238E27FC236}">
                <a16:creationId xmlns:a16="http://schemas.microsoft.com/office/drawing/2014/main" xmlns="" id="{DD131583-8F51-0B20-32A9-3638829DB740}"/>
              </a:ext>
            </a:extLst>
          </p:cNvPr>
          <p:cNvSpPr txBox="1"/>
          <p:nvPr/>
        </p:nvSpPr>
        <p:spPr>
          <a:xfrm>
            <a:off x="871591" y="227830"/>
            <a:ext cx="9881566" cy="954107"/>
          </a:xfrm>
          <a:prstGeom prst="rect">
            <a:avLst/>
          </a:prstGeom>
          <a:noFill/>
        </p:spPr>
        <p:txBody>
          <a:bodyPr wrap="square" rtlCol="0">
            <a:spAutoFit/>
          </a:bodyPr>
          <a:lstStyle/>
          <a:p>
            <a:r>
              <a:rPr lang="en-US" sz="2800">
                <a:solidFill>
                  <a:srgbClr val="002060"/>
                </a:solidFill>
                <a:latin typeface="Nunito Black" pitchFamily="2" charset="0"/>
              </a:rPr>
              <a:t>Tìm đọc câu chuyện, bài văn, bài thơ về một nghề nghiệp hoặc công việc nào đó.</a:t>
            </a:r>
          </a:p>
        </p:txBody>
      </p:sp>
      <p:graphicFrame>
        <p:nvGraphicFramePr>
          <p:cNvPr id="6" name="Table 6">
            <a:extLst>
              <a:ext uri="{FF2B5EF4-FFF2-40B4-BE49-F238E27FC236}">
                <a16:creationId xmlns:a16="http://schemas.microsoft.com/office/drawing/2014/main" xmlns="" id="{A0F0AF2C-E12B-5205-94B3-CA3E7C997A4D}"/>
              </a:ext>
            </a:extLst>
          </p:cNvPr>
          <p:cNvGraphicFramePr>
            <a:graphicFrameLocks noGrp="1"/>
          </p:cNvGraphicFramePr>
          <p:nvPr>
            <p:extLst>
              <p:ext uri="{D42A27DB-BD31-4B8C-83A1-F6EECF244321}">
                <p14:modId xmlns:p14="http://schemas.microsoft.com/office/powerpoint/2010/main" val="4079669733"/>
              </p:ext>
            </p:extLst>
          </p:nvPr>
        </p:nvGraphicFramePr>
        <p:xfrm>
          <a:off x="295275" y="1534431"/>
          <a:ext cx="11229976" cy="4358640"/>
        </p:xfrm>
        <a:graphic>
          <a:graphicData uri="http://schemas.openxmlformats.org/drawingml/2006/table">
            <a:tbl>
              <a:tblPr firstRow="1" bandRow="1">
                <a:tableStyleId>{5C22544A-7EE6-4342-B048-85BDC9FD1C3A}</a:tableStyleId>
              </a:tblPr>
              <a:tblGrid>
                <a:gridCol w="2807495">
                  <a:extLst>
                    <a:ext uri="{9D8B030D-6E8A-4147-A177-3AD203B41FA5}">
                      <a16:colId xmlns:a16="http://schemas.microsoft.com/office/drawing/2014/main" xmlns="" val="430381044"/>
                    </a:ext>
                  </a:extLst>
                </a:gridCol>
                <a:gridCol w="3228618">
                  <a:extLst>
                    <a:ext uri="{9D8B030D-6E8A-4147-A177-3AD203B41FA5}">
                      <a16:colId xmlns:a16="http://schemas.microsoft.com/office/drawing/2014/main" xmlns="" val="1837396289"/>
                    </a:ext>
                  </a:extLst>
                </a:gridCol>
                <a:gridCol w="2386368">
                  <a:extLst>
                    <a:ext uri="{9D8B030D-6E8A-4147-A177-3AD203B41FA5}">
                      <a16:colId xmlns:a16="http://schemas.microsoft.com/office/drawing/2014/main" xmlns="" val="3132034339"/>
                    </a:ext>
                  </a:extLst>
                </a:gridCol>
                <a:gridCol w="2807495">
                  <a:extLst>
                    <a:ext uri="{9D8B030D-6E8A-4147-A177-3AD203B41FA5}">
                      <a16:colId xmlns:a16="http://schemas.microsoft.com/office/drawing/2014/main" xmlns="" val="2650666445"/>
                    </a:ext>
                  </a:extLst>
                </a:gridCol>
              </a:tblGrid>
              <a:tr h="4300009">
                <a:tc>
                  <a:txBody>
                    <a:bodyPr/>
                    <a:lstStyle/>
                    <a:p>
                      <a:r>
                        <a:rPr lang="vi-VN" sz="2000" b="1" i="0" kern="1200">
                          <a:solidFill>
                            <a:srgbClr val="002060"/>
                          </a:solidFill>
                          <a:effectLst/>
                          <a:latin typeface="+mn-lt"/>
                          <a:ea typeface="+mn-ea"/>
                          <a:cs typeface="+mn-cs"/>
                        </a:rPr>
                        <a:t>Những đêm hè</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Khi ve ve</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Đã ngủ</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Tôi lắng nghe</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Trên đường Trần Phú</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Tiếng chổi tre</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Xao xác</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Hàng me</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Tiếng chổi tre</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Đêm hè</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Quét rác...</a:t>
                      </a:r>
                      <a:br>
                        <a:rPr lang="vi-VN" sz="2000" b="1" i="0" kern="1200">
                          <a:solidFill>
                            <a:srgbClr val="002060"/>
                          </a:solidFill>
                          <a:effectLst/>
                          <a:latin typeface="+mn-lt"/>
                          <a:ea typeface="+mn-ea"/>
                          <a:cs typeface="+mn-cs"/>
                        </a:rPr>
                      </a:br>
                      <a:r>
                        <a:rPr lang="vi-VN" sz="2000" b="1" i="0" kern="1200">
                          <a:solidFill>
                            <a:srgbClr val="002060"/>
                          </a:solidFill>
                          <a:effectLst/>
                          <a:latin typeface="+mn-lt"/>
                          <a:ea typeface="+mn-ea"/>
                          <a:cs typeface="+mn-cs"/>
                        </a:rPr>
                        <a:t/>
                      </a:r>
                      <a:br>
                        <a:rPr lang="vi-VN" sz="2000" b="1" i="0" kern="1200">
                          <a:solidFill>
                            <a:srgbClr val="002060"/>
                          </a:solidFill>
                          <a:effectLst/>
                          <a:latin typeface="+mn-lt"/>
                          <a:ea typeface="+mn-ea"/>
                          <a:cs typeface="+mn-cs"/>
                        </a:rPr>
                      </a:br>
                      <a:endParaRPr lang="en-US" sz="2000" b="1">
                        <a:solidFill>
                          <a:srgbClr val="002060"/>
                        </a:solidFill>
                      </a:endParaRPr>
                    </a:p>
                  </a:txBody>
                  <a:tcPr>
                    <a:solidFill>
                      <a:schemeClr val="bg2"/>
                    </a:solidFill>
                  </a:tcPr>
                </a:tc>
                <a:tc>
                  <a:txBody>
                    <a:bodyPr/>
                    <a:lstStyle/>
                    <a:p>
                      <a:r>
                        <a:rPr lang="vi-VN" sz="2000" b="1" i="0" kern="1200">
                          <a:solidFill>
                            <a:srgbClr val="002060"/>
                          </a:solidFill>
                          <a:effectLst/>
                          <a:latin typeface="+mn-lt"/>
                          <a:ea typeface="+mn-ea"/>
                          <a:cs typeface="+mn-cs"/>
                        </a:rPr>
                        <a:t>Những đêm đông</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Khi cơn giông</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Vừa tắt</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Tôi đứng trông</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Trên đường lặng ngắt</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Chị lao công</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Như sắt</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Như đồng</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Chị lao công</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Đêm đông</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Quét rác...</a:t>
                      </a:r>
                      <a:br>
                        <a:rPr lang="vi-VN" sz="2000" b="1" i="0" kern="1200">
                          <a:solidFill>
                            <a:srgbClr val="002060"/>
                          </a:solidFill>
                          <a:effectLst/>
                          <a:latin typeface="+mn-lt"/>
                          <a:ea typeface="+mn-ea"/>
                          <a:cs typeface="+mn-cs"/>
                        </a:rPr>
                      </a:br>
                      <a:r>
                        <a:rPr lang="vi-VN" sz="2000" b="1" i="0" kern="1200">
                          <a:solidFill>
                            <a:srgbClr val="002060"/>
                          </a:solidFill>
                          <a:effectLst/>
                          <a:latin typeface="+mn-lt"/>
                          <a:ea typeface="+mn-ea"/>
                          <a:cs typeface="+mn-cs"/>
                        </a:rPr>
                        <a:t/>
                      </a:r>
                      <a:br>
                        <a:rPr lang="vi-VN" sz="2000" b="1" i="0" kern="1200">
                          <a:solidFill>
                            <a:srgbClr val="002060"/>
                          </a:solidFill>
                          <a:effectLst/>
                          <a:latin typeface="+mn-lt"/>
                          <a:ea typeface="+mn-ea"/>
                          <a:cs typeface="+mn-cs"/>
                        </a:rPr>
                      </a:br>
                      <a:endParaRPr lang="en-US" sz="2000" b="1">
                        <a:solidFill>
                          <a:srgbClr val="002060"/>
                        </a:solidFill>
                      </a:endParaRPr>
                    </a:p>
                  </a:txBody>
                  <a:tcPr>
                    <a:solidFill>
                      <a:schemeClr val="bg2"/>
                    </a:solidFill>
                  </a:tcPr>
                </a:tc>
                <a:tc>
                  <a:txBody>
                    <a:bodyPr/>
                    <a:lstStyle/>
                    <a:p>
                      <a:r>
                        <a:rPr lang="vi-VN" sz="2000" b="1" i="0" kern="1200">
                          <a:solidFill>
                            <a:srgbClr val="002060"/>
                          </a:solidFill>
                          <a:effectLst/>
                          <a:latin typeface="+mn-lt"/>
                          <a:ea typeface="+mn-ea"/>
                          <a:cs typeface="+mn-cs"/>
                        </a:rPr>
                        <a:t>Sáng mai ra</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Gánh hàng hoa</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Xuống chợ</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Hoa Ngọc Hà</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Trên đường rực nở</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Hương bay xa</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Thơm ngát</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Đường ta</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Nhớ nghe hoa</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Người quét rác</a:t>
                      </a:r>
                      <a:r>
                        <a:rPr lang="vi-VN" sz="2000" b="1">
                          <a:solidFill>
                            <a:srgbClr val="002060"/>
                          </a:solidFill>
                        </a:rPr>
                        <a:t/>
                      </a:r>
                      <a:br>
                        <a:rPr lang="vi-VN" sz="2000" b="1">
                          <a:solidFill>
                            <a:srgbClr val="002060"/>
                          </a:solidFill>
                        </a:rPr>
                      </a:br>
                      <a:r>
                        <a:rPr lang="vi-VN" sz="2000" b="1" i="0" kern="1200">
                          <a:solidFill>
                            <a:srgbClr val="002060"/>
                          </a:solidFill>
                          <a:effectLst/>
                          <a:latin typeface="+mn-lt"/>
                          <a:ea typeface="+mn-ea"/>
                          <a:cs typeface="+mn-cs"/>
                        </a:rPr>
                        <a:t>Đêm qua.</a:t>
                      </a:r>
                      <a:br>
                        <a:rPr lang="vi-VN" sz="2000" b="1" i="0" kern="1200">
                          <a:solidFill>
                            <a:srgbClr val="002060"/>
                          </a:solidFill>
                          <a:effectLst/>
                          <a:latin typeface="+mn-lt"/>
                          <a:ea typeface="+mn-ea"/>
                          <a:cs typeface="+mn-cs"/>
                        </a:rPr>
                      </a:br>
                      <a:r>
                        <a:rPr lang="vi-VN" sz="2000" b="1" i="0" kern="1200">
                          <a:solidFill>
                            <a:srgbClr val="002060"/>
                          </a:solidFill>
                          <a:effectLst/>
                          <a:latin typeface="+mn-lt"/>
                          <a:ea typeface="+mn-ea"/>
                          <a:cs typeface="+mn-cs"/>
                        </a:rPr>
                        <a:t/>
                      </a:r>
                      <a:br>
                        <a:rPr lang="vi-VN" sz="2000" b="1" i="0" kern="1200">
                          <a:solidFill>
                            <a:srgbClr val="002060"/>
                          </a:solidFill>
                          <a:effectLst/>
                          <a:latin typeface="+mn-lt"/>
                          <a:ea typeface="+mn-ea"/>
                          <a:cs typeface="+mn-cs"/>
                        </a:rPr>
                      </a:br>
                      <a:endParaRPr lang="en-US" sz="2000" b="1">
                        <a:solidFill>
                          <a:srgbClr val="002060"/>
                        </a:solidFill>
                      </a:endParaRPr>
                    </a:p>
                  </a:txBody>
                  <a:tcPr>
                    <a:solidFill>
                      <a:schemeClr val="bg2"/>
                    </a:solidFill>
                  </a:tcPr>
                </a:tc>
                <a:tc>
                  <a:txBody>
                    <a:bodyPr/>
                    <a:lstStyle/>
                    <a:p>
                      <a:r>
                        <a:rPr lang="en-US" sz="2000" b="1" i="0" kern="1200">
                          <a:solidFill>
                            <a:srgbClr val="002060"/>
                          </a:solidFill>
                          <a:effectLst/>
                          <a:latin typeface="+mn-lt"/>
                          <a:ea typeface="+mn-ea"/>
                          <a:cs typeface="+mn-cs"/>
                        </a:rPr>
                        <a:t>Nhớ em nghe</a:t>
                      </a:r>
                      <a:br>
                        <a:rPr lang="en-US" sz="2000" b="1" i="0" kern="1200">
                          <a:solidFill>
                            <a:srgbClr val="002060"/>
                          </a:solidFill>
                          <a:effectLst/>
                          <a:latin typeface="+mn-lt"/>
                          <a:ea typeface="+mn-ea"/>
                          <a:cs typeface="+mn-cs"/>
                        </a:rPr>
                      </a:br>
                      <a:r>
                        <a:rPr lang="en-US" sz="2000" b="1" i="0" kern="1200">
                          <a:solidFill>
                            <a:srgbClr val="002060"/>
                          </a:solidFill>
                          <a:effectLst/>
                          <a:latin typeface="+mn-lt"/>
                          <a:ea typeface="+mn-ea"/>
                          <a:cs typeface="+mn-cs"/>
                        </a:rPr>
                        <a:t>Tiếng chổi tre</a:t>
                      </a:r>
                      <a:br>
                        <a:rPr lang="en-US" sz="2000" b="1" i="0" kern="1200">
                          <a:solidFill>
                            <a:srgbClr val="002060"/>
                          </a:solidFill>
                          <a:effectLst/>
                          <a:latin typeface="+mn-lt"/>
                          <a:ea typeface="+mn-ea"/>
                          <a:cs typeface="+mn-cs"/>
                        </a:rPr>
                      </a:br>
                      <a:r>
                        <a:rPr lang="en-US" sz="2000" b="1" i="0" kern="1200">
                          <a:solidFill>
                            <a:srgbClr val="002060"/>
                          </a:solidFill>
                          <a:effectLst/>
                          <a:latin typeface="+mn-lt"/>
                          <a:ea typeface="+mn-ea"/>
                          <a:cs typeface="+mn-cs"/>
                        </a:rPr>
                        <a:t>Chị quét</a:t>
                      </a:r>
                      <a:br>
                        <a:rPr lang="en-US" sz="2000" b="1" i="0" kern="1200">
                          <a:solidFill>
                            <a:srgbClr val="002060"/>
                          </a:solidFill>
                          <a:effectLst/>
                          <a:latin typeface="+mn-lt"/>
                          <a:ea typeface="+mn-ea"/>
                          <a:cs typeface="+mn-cs"/>
                        </a:rPr>
                      </a:br>
                      <a:r>
                        <a:rPr lang="en-US" sz="2000" b="1" i="0" kern="1200">
                          <a:solidFill>
                            <a:srgbClr val="002060"/>
                          </a:solidFill>
                          <a:effectLst/>
                          <a:latin typeface="+mn-lt"/>
                          <a:ea typeface="+mn-ea"/>
                          <a:cs typeface="+mn-cs"/>
                        </a:rPr>
                        <a:t>Những đêm hè</a:t>
                      </a:r>
                      <a:br>
                        <a:rPr lang="en-US" sz="2000" b="1" i="0" kern="1200">
                          <a:solidFill>
                            <a:srgbClr val="002060"/>
                          </a:solidFill>
                          <a:effectLst/>
                          <a:latin typeface="+mn-lt"/>
                          <a:ea typeface="+mn-ea"/>
                          <a:cs typeface="+mn-cs"/>
                        </a:rPr>
                      </a:br>
                      <a:r>
                        <a:rPr lang="en-US" sz="2000" b="1" i="0" kern="1200">
                          <a:solidFill>
                            <a:srgbClr val="002060"/>
                          </a:solidFill>
                          <a:effectLst/>
                          <a:latin typeface="+mn-lt"/>
                          <a:ea typeface="+mn-ea"/>
                          <a:cs typeface="+mn-cs"/>
                        </a:rPr>
                        <a:t>Đêm đông gió rét</a:t>
                      </a:r>
                      <a:br>
                        <a:rPr lang="en-US" sz="2000" b="1" i="0" kern="1200">
                          <a:solidFill>
                            <a:srgbClr val="002060"/>
                          </a:solidFill>
                          <a:effectLst/>
                          <a:latin typeface="+mn-lt"/>
                          <a:ea typeface="+mn-ea"/>
                          <a:cs typeface="+mn-cs"/>
                        </a:rPr>
                      </a:br>
                      <a:r>
                        <a:rPr lang="en-US" sz="2000" b="1" i="0" kern="1200">
                          <a:solidFill>
                            <a:srgbClr val="002060"/>
                          </a:solidFill>
                          <a:effectLst/>
                          <a:latin typeface="+mn-lt"/>
                          <a:ea typeface="+mn-ea"/>
                          <a:cs typeface="+mn-cs"/>
                        </a:rPr>
                        <a:t>Tiếng chổi tre</a:t>
                      </a:r>
                      <a:br>
                        <a:rPr lang="en-US" sz="2000" b="1" i="0" kern="1200">
                          <a:solidFill>
                            <a:srgbClr val="002060"/>
                          </a:solidFill>
                          <a:effectLst/>
                          <a:latin typeface="+mn-lt"/>
                          <a:ea typeface="+mn-ea"/>
                          <a:cs typeface="+mn-cs"/>
                        </a:rPr>
                      </a:br>
                      <a:r>
                        <a:rPr lang="en-US" sz="2000" b="1" i="0" kern="1200">
                          <a:solidFill>
                            <a:srgbClr val="002060"/>
                          </a:solidFill>
                          <a:effectLst/>
                          <a:latin typeface="+mn-lt"/>
                          <a:ea typeface="+mn-ea"/>
                          <a:cs typeface="+mn-cs"/>
                        </a:rPr>
                        <a:t>Sớm tối</a:t>
                      </a:r>
                      <a:br>
                        <a:rPr lang="en-US" sz="2000" b="1" i="0" kern="1200">
                          <a:solidFill>
                            <a:srgbClr val="002060"/>
                          </a:solidFill>
                          <a:effectLst/>
                          <a:latin typeface="+mn-lt"/>
                          <a:ea typeface="+mn-ea"/>
                          <a:cs typeface="+mn-cs"/>
                        </a:rPr>
                      </a:br>
                      <a:r>
                        <a:rPr lang="en-US" sz="2000" b="1" i="0" kern="1200">
                          <a:solidFill>
                            <a:srgbClr val="002060"/>
                          </a:solidFill>
                          <a:effectLst/>
                          <a:latin typeface="+mn-lt"/>
                          <a:ea typeface="+mn-ea"/>
                          <a:cs typeface="+mn-cs"/>
                        </a:rPr>
                        <a:t>Đi về</a:t>
                      </a:r>
                      <a:br>
                        <a:rPr lang="en-US" sz="2000" b="1" i="0" kern="1200">
                          <a:solidFill>
                            <a:srgbClr val="002060"/>
                          </a:solidFill>
                          <a:effectLst/>
                          <a:latin typeface="+mn-lt"/>
                          <a:ea typeface="+mn-ea"/>
                          <a:cs typeface="+mn-cs"/>
                        </a:rPr>
                      </a:br>
                      <a:r>
                        <a:rPr lang="en-US" sz="2000" b="1" i="0" kern="1200">
                          <a:solidFill>
                            <a:srgbClr val="002060"/>
                          </a:solidFill>
                          <a:effectLst/>
                          <a:latin typeface="+mn-lt"/>
                          <a:ea typeface="+mn-ea"/>
                          <a:cs typeface="+mn-cs"/>
                        </a:rPr>
                        <a:t>Giữ sạch lề</a:t>
                      </a:r>
                      <a:br>
                        <a:rPr lang="en-US" sz="2000" b="1" i="0" kern="1200">
                          <a:solidFill>
                            <a:srgbClr val="002060"/>
                          </a:solidFill>
                          <a:effectLst/>
                          <a:latin typeface="+mn-lt"/>
                          <a:ea typeface="+mn-ea"/>
                          <a:cs typeface="+mn-cs"/>
                        </a:rPr>
                      </a:br>
                      <a:r>
                        <a:rPr lang="en-US" sz="2000" b="1" i="0" kern="1200">
                          <a:solidFill>
                            <a:srgbClr val="002060"/>
                          </a:solidFill>
                          <a:effectLst/>
                          <a:latin typeface="+mn-lt"/>
                          <a:ea typeface="+mn-ea"/>
                          <a:cs typeface="+mn-cs"/>
                        </a:rPr>
                        <a:t>Đẹp lối</a:t>
                      </a:r>
                      <a:br>
                        <a:rPr lang="en-US" sz="2000" b="1" i="0" kern="1200">
                          <a:solidFill>
                            <a:srgbClr val="002060"/>
                          </a:solidFill>
                          <a:effectLst/>
                          <a:latin typeface="+mn-lt"/>
                          <a:ea typeface="+mn-ea"/>
                          <a:cs typeface="+mn-cs"/>
                        </a:rPr>
                      </a:br>
                      <a:r>
                        <a:rPr lang="en-US" sz="2000" b="1" i="0" kern="1200">
                          <a:solidFill>
                            <a:srgbClr val="002060"/>
                          </a:solidFill>
                          <a:effectLst/>
                          <a:latin typeface="+mn-lt"/>
                          <a:ea typeface="+mn-ea"/>
                          <a:cs typeface="+mn-cs"/>
                        </a:rPr>
                        <a:t>Em nghe!</a:t>
                      </a:r>
                    </a:p>
                    <a:p>
                      <a:endParaRPr lang="en-US" sz="2000" b="1" i="0" kern="1200">
                        <a:solidFill>
                          <a:srgbClr val="002060"/>
                        </a:solidFill>
                        <a:effectLst/>
                        <a:latin typeface="+mn-lt"/>
                        <a:ea typeface="+mn-ea"/>
                        <a:cs typeface="+mn-cs"/>
                      </a:endParaRPr>
                    </a:p>
                    <a:p>
                      <a:pPr algn="r"/>
                      <a:r>
                        <a:rPr lang="en-US" sz="2000" b="1" i="0" kern="1200">
                          <a:solidFill>
                            <a:srgbClr val="002060"/>
                          </a:solidFill>
                          <a:effectLst/>
                          <a:latin typeface="+mn-lt"/>
                          <a:ea typeface="+mn-ea"/>
                          <a:cs typeface="+mn-cs"/>
                        </a:rPr>
                        <a:t>(Tố Hữu)</a:t>
                      </a:r>
                    </a:p>
                    <a:p>
                      <a:endParaRPr lang="en-US" sz="2000" b="1">
                        <a:solidFill>
                          <a:srgbClr val="002060"/>
                        </a:solidFill>
                      </a:endParaRPr>
                    </a:p>
                  </a:txBody>
                  <a:tcPr>
                    <a:solidFill>
                      <a:schemeClr val="bg2"/>
                    </a:solidFill>
                  </a:tcPr>
                </a:tc>
                <a:extLst>
                  <a:ext uri="{0D108BD9-81ED-4DB2-BD59-A6C34878D82A}">
                    <a16:rowId xmlns:a16="http://schemas.microsoft.com/office/drawing/2014/main" xmlns="" val="967896219"/>
                  </a:ext>
                </a:extLst>
              </a:tr>
            </a:tbl>
          </a:graphicData>
        </a:graphic>
      </p:graphicFrame>
      <p:sp>
        <p:nvSpPr>
          <p:cNvPr id="7" name="TextBox 6">
            <a:extLst>
              <a:ext uri="{FF2B5EF4-FFF2-40B4-BE49-F238E27FC236}">
                <a16:creationId xmlns:a16="http://schemas.microsoft.com/office/drawing/2014/main" xmlns="" id="{24824128-1D22-031A-7FDE-A9E202043915}"/>
              </a:ext>
            </a:extLst>
          </p:cNvPr>
          <p:cNvSpPr txBox="1"/>
          <p:nvPr/>
        </p:nvSpPr>
        <p:spPr>
          <a:xfrm>
            <a:off x="4890672" y="907864"/>
            <a:ext cx="3181350" cy="584775"/>
          </a:xfrm>
          <a:prstGeom prst="rect">
            <a:avLst/>
          </a:prstGeom>
          <a:noFill/>
        </p:spPr>
        <p:txBody>
          <a:bodyPr wrap="square" rtlCol="0">
            <a:spAutoFit/>
          </a:bodyPr>
          <a:lstStyle/>
          <a:p>
            <a:r>
              <a:rPr lang="en-US" sz="3200">
                <a:solidFill>
                  <a:srgbClr val="00B050"/>
                </a:solidFill>
                <a:latin typeface="Nunito Black" pitchFamily="2" charset="0"/>
              </a:rPr>
              <a:t>Tiếng chổi tre</a:t>
            </a:r>
          </a:p>
        </p:txBody>
      </p:sp>
    </p:spTree>
    <p:extLst>
      <p:ext uri="{BB962C8B-B14F-4D97-AF65-F5344CB8AC3E}">
        <p14:creationId xmlns:p14="http://schemas.microsoft.com/office/powerpoint/2010/main" val="214760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14C90-2C75-B07B-41F7-0AA36E14B30A}"/>
              </a:ext>
            </a:extLst>
          </p:cNvPr>
          <p:cNvSpPr>
            <a:spLocks noGrp="1"/>
          </p:cNvSpPr>
          <p:nvPr>
            <p:ph type="title"/>
          </p:nvPr>
        </p:nvSpPr>
        <p:spPr/>
        <p:txBody>
          <a:bodyPr/>
          <a:lstStyle/>
          <a:p>
            <a:endParaRPr lang="en-US"/>
          </a:p>
        </p:txBody>
      </p:sp>
      <p:pic>
        <p:nvPicPr>
          <p:cNvPr id="4" name="Picture 2" descr="Tuyển tập những mẫu khung ảnh đẹp nhất hiện nay">
            <a:extLst>
              <a:ext uri="{FF2B5EF4-FFF2-40B4-BE49-F238E27FC236}">
                <a16:creationId xmlns:a16="http://schemas.microsoft.com/office/drawing/2014/main" xmlns="" id="{D55477DB-E403-85D7-F6B4-6DFC81B65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62" y="0"/>
            <a:ext cx="12392026" cy="6858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41530F9F-20B4-8455-E4A7-CC67C75D1260}"/>
              </a:ext>
            </a:extLst>
          </p:cNvPr>
          <p:cNvSpPr/>
          <p:nvPr/>
        </p:nvSpPr>
        <p:spPr>
          <a:xfrm>
            <a:off x="79463" y="188482"/>
            <a:ext cx="11839576" cy="6481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6">
            <a:extLst>
              <a:ext uri="{FF2B5EF4-FFF2-40B4-BE49-F238E27FC236}">
                <a16:creationId xmlns:a16="http://schemas.microsoft.com/office/drawing/2014/main" xmlns="" id="{7CBA9999-656B-A3D0-BBCB-63CE5B86E64B}"/>
              </a:ext>
            </a:extLst>
          </p:cNvPr>
          <p:cNvSpPr/>
          <p:nvPr/>
        </p:nvSpPr>
        <p:spPr>
          <a:xfrm>
            <a:off x="10725411" y="188482"/>
            <a:ext cx="1193628" cy="113347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a:ln>
            <a:solidFill>
              <a:schemeClr val="bg1"/>
            </a:solidFill>
          </a:ln>
        </p:spPr>
      </p:sp>
      <p:pic>
        <p:nvPicPr>
          <p:cNvPr id="7" name="Picture 6">
            <a:extLst>
              <a:ext uri="{FF2B5EF4-FFF2-40B4-BE49-F238E27FC236}">
                <a16:creationId xmlns:a16="http://schemas.microsoft.com/office/drawing/2014/main" xmlns="" id="{AB8C1264-0FBC-C64D-9806-481687603DB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89" b="95890" l="9689" r="89965">
                        <a14:foregroundMark x1="19031" y1="78082" x2="40138" y2="95890"/>
                        <a14:foregroundMark x1="40138" y1="95890" x2="40138" y2="95890"/>
                        <a14:foregroundMark x1="27336" y1="84932" x2="49135" y2="90411"/>
                        <a14:foregroundMark x1="74048" y1="86301" x2="83737" y2="91781"/>
                        <a14:foregroundMark x1="74048" y1="85388" x2="85813" y2="94521"/>
                        <a14:foregroundMark x1="67820" y1="89041" x2="85467" y2="89041"/>
                        <a14:foregroundMark x1="68858" y1="80822" x2="82353" y2="86758"/>
                      </a14:backgroundRemoval>
                    </a14:imgEffect>
                  </a14:imgLayer>
                </a14:imgProps>
              </a:ext>
            </a:extLst>
          </a:blip>
          <a:stretch>
            <a:fillRect/>
          </a:stretch>
        </p:blipFill>
        <p:spPr>
          <a:xfrm>
            <a:off x="-323717" y="5729788"/>
            <a:ext cx="1565097" cy="1186008"/>
          </a:xfrm>
          <a:prstGeom prst="rect">
            <a:avLst/>
          </a:prstGeom>
          <a:ln>
            <a:solidFill>
              <a:schemeClr val="bg1"/>
            </a:solidFill>
          </a:ln>
        </p:spPr>
      </p:pic>
      <p:pic>
        <p:nvPicPr>
          <p:cNvPr id="8" name="Picture 7">
            <a:extLst>
              <a:ext uri="{FF2B5EF4-FFF2-40B4-BE49-F238E27FC236}">
                <a16:creationId xmlns:a16="http://schemas.microsoft.com/office/drawing/2014/main" xmlns="" id="{FF874D7A-7822-4DE6-085F-89E1902BD35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511" b="95489" l="1475" r="99705">
                        <a14:foregroundMark x1="11209" y1="35150" x2="36185" y2="54511"/>
                        <a14:foregroundMark x1="7768" y1="17669" x2="34218" y2="41353"/>
                        <a14:foregroundMark x1="21239" y1="7519" x2="36087" y2="32331"/>
                        <a14:foregroundMark x1="48111" y1="26691" x2="74041" y2="48496"/>
                        <a14:foregroundMark x1="38053" y1="18233" x2="38913" y2="18956"/>
                        <a14:foregroundMark x1="63225" y1="36090" x2="90855" y2="81015"/>
                        <a14:foregroundMark x1="67257" y1="66729" x2="89676" y2="88534"/>
                        <a14:foregroundMark x1="75123" y1="52632" x2="94395" y2="72744"/>
                        <a14:foregroundMark x1="78073" y1="52444" x2="98427" y2="76880"/>
                        <a14:foregroundMark x1="98427" y1="76880" x2="98427" y2="76880"/>
                        <a14:foregroundMark x1="61455" y1="77068" x2="87217" y2="93233"/>
                        <a14:foregroundMark x1="87217" y1="93233" x2="87316" y2="93421"/>
                        <a14:foregroundMark x1="7080" y1="66353" x2="51524" y2="58835"/>
                        <a14:foregroundMark x1="4326" y1="44737" x2="37266" y2="86090"/>
                        <a14:foregroundMark x1="8260" y1="81955" x2="44641" y2="95489"/>
                        <a14:foregroundMark x1="44641" y1="95489" x2="44739" y2="94925"/>
                        <a14:foregroundMark x1="1475" y1="77068" x2="19666" y2="92105"/>
                        <a14:foregroundMark x1="76106" y1="81579" x2="99803" y2="91165"/>
                        <a14:foregroundMark x1="5506" y1="41917" x2="70600" y2="59211"/>
                        <a14:foregroundMark x1="28712" y1="16165" x2="39331" y2="30639"/>
                        <a14:foregroundMark x1="30777" y1="10714" x2="34808" y2="18233"/>
                        <a14:foregroundMark x1="25467" y1="50564" x2="29204" y2="53571"/>
                        <a14:foregroundMark x1="39921" y1="42105" x2="42675" y2="46617"/>
                        <a14:foregroundMark x1="52016" y1="45113" x2="58014" y2="50564"/>
                        <a14:foregroundMark x1="55457" y1="30827" x2="66962" y2="33647"/>
                        <a14:foregroundMark x1="67060" y1="44549" x2="80236" y2="43421"/>
                        <a14:foregroundMark x1="75025" y1="37970" x2="86234" y2="42669"/>
                        <a14:foregroundMark x1="77188" y1="36466" x2="86431" y2="54699"/>
                        <a14:foregroundMark x1="80629" y1="38158" x2="82891" y2="43797"/>
                        <a14:foregroundMark x1="77679" y1="36654" x2="78171" y2="37406"/>
                        <a14:foregroundMark x1="74533" y1="32895" x2="80629" y2="40414"/>
                        <a14:foregroundMark x1="72075" y1="36090" x2="82694" y2="38722"/>
                        <a14:foregroundMark x1="75811" y1="34023" x2="84464" y2="38910"/>
                        <a14:foregroundMark x1="77089" y1="31015" x2="86381" y2="38678"/>
                        <a14:foregroundMark x1="3245" y1="67857" x2="10226" y2="23308"/>
                        <a14:foregroundMark x1="3343" y1="54887" x2="8161" y2="4511"/>
                        <a14:backgroundMark x1="42623" y1="17765" x2="43166" y2="12406"/>
                        <a14:backgroundMark x1="41200" y1="11278" x2="43068" y2="6203"/>
                        <a14:backgroundMark x1="42183" y1="8083" x2="68633" y2="12782"/>
                        <a14:backgroundMark x1="44543" y1="3383" x2="57620" y2="9398"/>
                        <a14:backgroundMark x1="46706" y1="940" x2="60275" y2="5827"/>
                        <a14:backgroundMark x1="41003" y1="7519" x2="41003" y2="20489"/>
                        <a14:backgroundMark x1="41003" y1="20489" x2="56637" y2="23496"/>
                        <a14:backgroundMark x1="56637" y1="23496" x2="64208" y2="23120"/>
                        <a14:backgroundMark x1="64208" y1="23120" x2="64307" y2="22932"/>
                        <a14:backgroundMark x1="38643" y1="24060" x2="54179" y2="20489"/>
                        <a14:backgroundMark x1="54179" y1="20489" x2="55851" y2="20489"/>
                        <a14:backgroundMark x1="42773" y1="22932" x2="51721" y2="23496"/>
                        <a14:backgroundMark x1="51721" y1="23496" x2="60177" y2="23120"/>
                        <a14:backgroundMark x1="88102" y1="31203" x2="94985" y2="37218"/>
                        <a14:backgroundMark x1="94985" y1="37218" x2="94985" y2="37218"/>
                        <a14:backgroundMark x1="86726" y1="37970" x2="92920" y2="44361"/>
                        <a14:backgroundMark x1="90560" y1="48872" x2="96755" y2="52820"/>
                        <a14:backgroundMark x1="86824" y1="57707" x2="96362" y2="60902"/>
                        <a14:backgroundMark x1="39331" y1="19549" x2="40708" y2="21992"/>
                        <a14:backgroundMark x1="39233" y1="19737" x2="39626" y2="23120"/>
                        <a14:backgroundMark x1="39135" y1="18985" x2="39135" y2="18985"/>
                      </a14:backgroundRemoval>
                    </a14:imgEffect>
                  </a14:imgLayer>
                </a14:imgProps>
              </a:ext>
            </a:extLst>
          </a:blip>
          <a:stretch>
            <a:fillRect/>
          </a:stretch>
        </p:blipFill>
        <p:spPr>
          <a:xfrm>
            <a:off x="558299" y="567540"/>
            <a:ext cx="9688277" cy="5068007"/>
          </a:xfrm>
          <a:prstGeom prst="rect">
            <a:avLst/>
          </a:prstGeom>
        </p:spPr>
      </p:pic>
    </p:spTree>
    <p:extLst>
      <p:ext uri="{BB962C8B-B14F-4D97-AF65-F5344CB8AC3E}">
        <p14:creationId xmlns:p14="http://schemas.microsoft.com/office/powerpoint/2010/main" val="427717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141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2576D086-42F1-E1FD-908C-847BC9C7DD7C}"/>
              </a:ext>
            </a:extLst>
          </p:cNvPr>
          <p:cNvSpPr txBox="1"/>
          <p:nvPr/>
        </p:nvSpPr>
        <p:spPr>
          <a:xfrm>
            <a:off x="5224329" y="941368"/>
            <a:ext cx="6586672" cy="3893374"/>
          </a:xfrm>
          <a:prstGeom prst="rect">
            <a:avLst/>
          </a:prstGeom>
        </p:spPr>
        <p:txBody>
          <a:bodyPr wrap="square" lIns="0" tIns="0" rIns="0" bIns="0" rtlCol="0" anchor="t">
            <a:spAutoFit/>
          </a:bodyPr>
          <a:lstStyle/>
          <a:p>
            <a:pPr algn="ctr">
              <a:lnSpc>
                <a:spcPct val="150000"/>
              </a:lnSpc>
              <a:spcBef>
                <a:spcPct val="0"/>
              </a:spcBef>
            </a:pPr>
            <a:r>
              <a:rPr lang="en-US" sz="8800" b="1" spc="-133">
                <a:solidFill>
                  <a:srgbClr val="F92D67"/>
                </a:solidFill>
                <a:latin typeface="Nunito Black" pitchFamily="2" charset="0"/>
              </a:rPr>
              <a:t>CỦNG CỐ</a:t>
            </a:r>
          </a:p>
          <a:p>
            <a:pPr algn="ctr">
              <a:lnSpc>
                <a:spcPct val="150000"/>
              </a:lnSpc>
              <a:spcBef>
                <a:spcPct val="0"/>
              </a:spcBef>
            </a:pPr>
            <a:r>
              <a:rPr lang="en-US" sz="8800" b="1" spc="-133">
                <a:solidFill>
                  <a:srgbClr val="F92D67"/>
                </a:solidFill>
                <a:latin typeface="Nunito Black" pitchFamily="2" charset="0"/>
              </a:rPr>
              <a:t>DẶN DÒ</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1633872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xmlns="" r:embed="rId3"/>
              </a:ext>
            </a:extLst>
          </a:blip>
          <a:srcRect/>
          <a:stretch>
            <a:fillRect t="-6000" b="-6000"/>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10413941-B667-D5F5-B518-4C0C6EB6123A}"/>
              </a:ext>
            </a:extLst>
          </p:cNvPr>
          <p:cNvSpPr txBox="1"/>
          <p:nvPr/>
        </p:nvSpPr>
        <p:spPr>
          <a:xfrm>
            <a:off x="2081078" y="598468"/>
            <a:ext cx="8511127" cy="3893374"/>
          </a:xfrm>
          <a:prstGeom prst="rect">
            <a:avLst/>
          </a:prstGeom>
        </p:spPr>
        <p:txBody>
          <a:bodyPr wrap="square" lIns="0" tIns="0" rIns="0" bIns="0" rtlCol="0" anchor="t">
            <a:spAutoFit/>
          </a:bodyPr>
          <a:lstStyle/>
          <a:p>
            <a:pPr algn="ctr">
              <a:lnSpc>
                <a:spcPct val="150000"/>
              </a:lnSpc>
              <a:spcBef>
                <a:spcPct val="0"/>
              </a:spcBef>
            </a:pPr>
            <a:r>
              <a:rPr lang="en-US" sz="8800" b="1" spc="-133">
                <a:solidFill>
                  <a:srgbClr val="F92D67"/>
                </a:solidFill>
                <a:latin typeface="Nunito Black" pitchFamily="2" charset="0"/>
              </a:rPr>
              <a:t>HẸN GẶP LẠI </a:t>
            </a:r>
          </a:p>
          <a:p>
            <a:pPr algn="ctr">
              <a:lnSpc>
                <a:spcPct val="150000"/>
              </a:lnSpc>
              <a:spcBef>
                <a:spcPct val="0"/>
              </a:spcBef>
            </a:pPr>
            <a:r>
              <a:rPr lang="en-US" sz="8800" b="1" spc="-133">
                <a:solidFill>
                  <a:srgbClr val="F92D67"/>
                </a:solidFill>
                <a:latin typeface="Nunito Black" pitchFamily="2" charset="0"/>
              </a:rPr>
              <a:t>CÁC EM</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172921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DDC21E1-7E0B-CDBF-62EC-63C7A2E0DB20}"/>
              </a:ext>
            </a:extLst>
          </p:cNvPr>
          <p:cNvSpPr/>
          <p:nvPr/>
        </p:nvSpPr>
        <p:spPr>
          <a:xfrm>
            <a:off x="178415" y="376839"/>
            <a:ext cx="9708535"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Times New Roman" pitchFamily="18" charset="0"/>
                <a:cs typeface="Times New Roman" pitchFamily="18" charset="0"/>
              </a:rPr>
              <a:t>1. </a:t>
            </a:r>
            <a:r>
              <a:rPr lang="vi-VN" sz="2800" b="0" i="0">
                <a:solidFill>
                  <a:schemeClr val="bg1"/>
                </a:solidFill>
                <a:effectLst/>
                <a:latin typeface="Times New Roman" pitchFamily="18" charset="0"/>
                <a:cs typeface="Times New Roman" pitchFamily="18" charset="0"/>
              </a:rPr>
              <a:t>Tìm trong những từ dưới đây các cặp từ có nghĩa trái ngược nhau.</a:t>
            </a:r>
            <a:br>
              <a:rPr lang="vi-VN" sz="2800" b="0" i="0">
                <a:solidFill>
                  <a:schemeClr val="bg1"/>
                </a:solidFill>
                <a:effectLst/>
                <a:latin typeface="Times New Roman" pitchFamily="18" charset="0"/>
                <a:cs typeface="Times New Roman" pitchFamily="18" charset="0"/>
              </a:rPr>
            </a:br>
            <a:r>
              <a:rPr lang="vi-VN" sz="2800" b="0" i="0">
                <a:solidFill>
                  <a:srgbClr val="000000"/>
                </a:solidFill>
                <a:effectLst/>
                <a:latin typeface="Times New Roman" pitchFamily="18" charset="0"/>
                <a:cs typeface="Times New Roman" pitchFamily="18" charset="0"/>
              </a:rPr>
              <a:t/>
            </a:r>
            <a:br>
              <a:rPr lang="vi-VN" sz="2800" b="0" i="0">
                <a:solidFill>
                  <a:srgbClr val="000000"/>
                </a:solidFill>
                <a:effectLst/>
                <a:latin typeface="Times New Roman" pitchFamily="18" charset="0"/>
                <a:cs typeface="Times New Roman" pitchFamily="18" charset="0"/>
              </a:rPr>
            </a:br>
            <a:endParaRPr kumimoji="0" lang="en-US" sz="2800" b="0" i="1"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187B4D02-FC66-EBA3-27AB-6D2B1ED4EF79}"/>
              </a:ext>
            </a:extLst>
          </p:cNvPr>
          <p:cNvPicPr>
            <a:picLocks noChangeAspect="1"/>
          </p:cNvPicPr>
          <p:nvPr/>
        </p:nvPicPr>
        <p:blipFill>
          <a:blip r:embed="rId3"/>
          <a:stretch>
            <a:fillRect/>
          </a:stretch>
        </p:blipFill>
        <p:spPr>
          <a:xfrm>
            <a:off x="418117" y="1561679"/>
            <a:ext cx="10594741" cy="3153196"/>
          </a:xfrm>
          <a:prstGeom prst="rect">
            <a:avLst/>
          </a:prstGeom>
        </p:spPr>
      </p:pic>
      <p:sp>
        <p:nvSpPr>
          <p:cNvPr id="6" name="Rectangle: Rounded Corners 5">
            <a:extLst>
              <a:ext uri="{FF2B5EF4-FFF2-40B4-BE49-F238E27FC236}">
                <a16:creationId xmlns:a16="http://schemas.microsoft.com/office/drawing/2014/main" xmlns="" id="{62C64614-4293-7548-05CF-F12597E1D1D0}"/>
              </a:ext>
            </a:extLst>
          </p:cNvPr>
          <p:cNvSpPr/>
          <p:nvPr/>
        </p:nvSpPr>
        <p:spPr>
          <a:xfrm>
            <a:off x="595932" y="4814198"/>
            <a:ext cx="2375867" cy="580743"/>
          </a:xfrm>
          <a:custGeom>
            <a:avLst/>
            <a:gdLst>
              <a:gd name="connsiteX0" fmla="*/ 0 w 2375867"/>
              <a:gd name="connsiteY0" fmla="*/ 96792 h 580743"/>
              <a:gd name="connsiteX1" fmla="*/ 96792 w 2375867"/>
              <a:gd name="connsiteY1" fmla="*/ 0 h 580743"/>
              <a:gd name="connsiteX2" fmla="*/ 686008 w 2375867"/>
              <a:gd name="connsiteY2" fmla="*/ 0 h 580743"/>
              <a:gd name="connsiteX3" fmla="*/ 1166111 w 2375867"/>
              <a:gd name="connsiteY3" fmla="*/ 0 h 580743"/>
              <a:gd name="connsiteX4" fmla="*/ 1733504 w 2375867"/>
              <a:gd name="connsiteY4" fmla="*/ 0 h 580743"/>
              <a:gd name="connsiteX5" fmla="*/ 2279075 w 2375867"/>
              <a:gd name="connsiteY5" fmla="*/ 0 h 580743"/>
              <a:gd name="connsiteX6" fmla="*/ 2375867 w 2375867"/>
              <a:gd name="connsiteY6" fmla="*/ 96792 h 580743"/>
              <a:gd name="connsiteX7" fmla="*/ 2375867 w 2375867"/>
              <a:gd name="connsiteY7" fmla="*/ 483951 h 580743"/>
              <a:gd name="connsiteX8" fmla="*/ 2279075 w 2375867"/>
              <a:gd name="connsiteY8" fmla="*/ 580743 h 580743"/>
              <a:gd name="connsiteX9" fmla="*/ 1755327 w 2375867"/>
              <a:gd name="connsiteY9" fmla="*/ 580743 h 580743"/>
              <a:gd name="connsiteX10" fmla="*/ 1253402 w 2375867"/>
              <a:gd name="connsiteY10" fmla="*/ 580743 h 580743"/>
              <a:gd name="connsiteX11" fmla="*/ 686008 w 2375867"/>
              <a:gd name="connsiteY11" fmla="*/ 580743 h 580743"/>
              <a:gd name="connsiteX12" fmla="*/ 96792 w 2375867"/>
              <a:gd name="connsiteY12" fmla="*/ 580743 h 580743"/>
              <a:gd name="connsiteX13" fmla="*/ 0 w 2375867"/>
              <a:gd name="connsiteY13" fmla="*/ 483951 h 580743"/>
              <a:gd name="connsiteX14" fmla="*/ 0 w 2375867"/>
              <a:gd name="connsiteY14" fmla="*/ 96792 h 5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5867" h="580743" fill="none" extrusionOk="0">
                <a:moveTo>
                  <a:pt x="0" y="96792"/>
                </a:moveTo>
                <a:cubicBezTo>
                  <a:pt x="10036" y="38475"/>
                  <a:pt x="36020" y="-4653"/>
                  <a:pt x="96792" y="0"/>
                </a:cubicBezTo>
                <a:cubicBezTo>
                  <a:pt x="376148" y="-4415"/>
                  <a:pt x="508037" y="18532"/>
                  <a:pt x="686008" y="0"/>
                </a:cubicBezTo>
                <a:cubicBezTo>
                  <a:pt x="863979" y="-18532"/>
                  <a:pt x="1037610" y="33027"/>
                  <a:pt x="1166111" y="0"/>
                </a:cubicBezTo>
                <a:cubicBezTo>
                  <a:pt x="1294612" y="-33027"/>
                  <a:pt x="1532586" y="33318"/>
                  <a:pt x="1733504" y="0"/>
                </a:cubicBezTo>
                <a:cubicBezTo>
                  <a:pt x="1934422" y="-33318"/>
                  <a:pt x="2131186" y="27323"/>
                  <a:pt x="2279075" y="0"/>
                </a:cubicBezTo>
                <a:cubicBezTo>
                  <a:pt x="2332016" y="-1477"/>
                  <a:pt x="2377926" y="42693"/>
                  <a:pt x="2375867" y="96792"/>
                </a:cubicBezTo>
                <a:cubicBezTo>
                  <a:pt x="2397217" y="264521"/>
                  <a:pt x="2346164" y="306939"/>
                  <a:pt x="2375867" y="483951"/>
                </a:cubicBezTo>
                <a:cubicBezTo>
                  <a:pt x="2378887" y="535848"/>
                  <a:pt x="2328717" y="591936"/>
                  <a:pt x="2279075" y="580743"/>
                </a:cubicBezTo>
                <a:cubicBezTo>
                  <a:pt x="2112317" y="586939"/>
                  <a:pt x="1879457" y="542220"/>
                  <a:pt x="1755327" y="580743"/>
                </a:cubicBezTo>
                <a:cubicBezTo>
                  <a:pt x="1631197" y="619266"/>
                  <a:pt x="1473996" y="531288"/>
                  <a:pt x="1253402" y="580743"/>
                </a:cubicBezTo>
                <a:cubicBezTo>
                  <a:pt x="1032808" y="630198"/>
                  <a:pt x="823556" y="528521"/>
                  <a:pt x="686008" y="580743"/>
                </a:cubicBezTo>
                <a:cubicBezTo>
                  <a:pt x="548460" y="632965"/>
                  <a:pt x="327133" y="538053"/>
                  <a:pt x="96792" y="580743"/>
                </a:cubicBezTo>
                <a:cubicBezTo>
                  <a:pt x="41812" y="579066"/>
                  <a:pt x="-9678" y="543250"/>
                  <a:pt x="0" y="483951"/>
                </a:cubicBezTo>
                <a:cubicBezTo>
                  <a:pt x="-19089" y="363341"/>
                  <a:pt x="5104" y="180518"/>
                  <a:pt x="0" y="96792"/>
                </a:cubicBezTo>
                <a:close/>
              </a:path>
              <a:path w="2375867" h="580743" stroke="0" extrusionOk="0">
                <a:moveTo>
                  <a:pt x="0" y="96792"/>
                </a:moveTo>
                <a:cubicBezTo>
                  <a:pt x="1970" y="49222"/>
                  <a:pt x="44723" y="-1670"/>
                  <a:pt x="96792" y="0"/>
                </a:cubicBezTo>
                <a:cubicBezTo>
                  <a:pt x="300296" y="-2020"/>
                  <a:pt x="477100" y="63521"/>
                  <a:pt x="686008" y="0"/>
                </a:cubicBezTo>
                <a:cubicBezTo>
                  <a:pt x="894916" y="-63521"/>
                  <a:pt x="1080523" y="38146"/>
                  <a:pt x="1209756" y="0"/>
                </a:cubicBezTo>
                <a:cubicBezTo>
                  <a:pt x="1338989" y="-38146"/>
                  <a:pt x="1469155" y="8133"/>
                  <a:pt x="1711681" y="0"/>
                </a:cubicBezTo>
                <a:cubicBezTo>
                  <a:pt x="1954208" y="-8133"/>
                  <a:pt x="2067205" y="28782"/>
                  <a:pt x="2279075" y="0"/>
                </a:cubicBezTo>
                <a:cubicBezTo>
                  <a:pt x="2337353" y="1832"/>
                  <a:pt x="2377292" y="56353"/>
                  <a:pt x="2375867" y="96792"/>
                </a:cubicBezTo>
                <a:cubicBezTo>
                  <a:pt x="2397745" y="290257"/>
                  <a:pt x="2335528" y="344026"/>
                  <a:pt x="2375867" y="483951"/>
                </a:cubicBezTo>
                <a:cubicBezTo>
                  <a:pt x="2376496" y="529945"/>
                  <a:pt x="2338355" y="576956"/>
                  <a:pt x="2279075" y="580743"/>
                </a:cubicBezTo>
                <a:cubicBezTo>
                  <a:pt x="2136423" y="602111"/>
                  <a:pt x="1909783" y="526861"/>
                  <a:pt x="1755327" y="580743"/>
                </a:cubicBezTo>
                <a:cubicBezTo>
                  <a:pt x="1600871" y="634625"/>
                  <a:pt x="1384165" y="577101"/>
                  <a:pt x="1231579" y="580743"/>
                </a:cubicBezTo>
                <a:cubicBezTo>
                  <a:pt x="1078993" y="584385"/>
                  <a:pt x="957449" y="530236"/>
                  <a:pt x="751477" y="580743"/>
                </a:cubicBezTo>
                <a:cubicBezTo>
                  <a:pt x="545505" y="631250"/>
                  <a:pt x="256837" y="542984"/>
                  <a:pt x="96792" y="580743"/>
                </a:cubicBezTo>
                <a:cubicBezTo>
                  <a:pt x="44971" y="578927"/>
                  <a:pt x="3524" y="552468"/>
                  <a:pt x="0" y="483951"/>
                </a:cubicBezTo>
                <a:cubicBezTo>
                  <a:pt x="-35348" y="339853"/>
                  <a:pt x="3116" y="232218"/>
                  <a:pt x="0" y="96792"/>
                </a:cubicBezTo>
                <a:close/>
              </a:path>
            </a:pathLst>
          </a:custGeom>
          <a:solidFill>
            <a:schemeClr val="accent2">
              <a:lumMod val="40000"/>
              <a:lumOff val="60000"/>
            </a:schemeClr>
          </a:solidFill>
          <a:ln w="19050">
            <a:solidFill>
              <a:srgbClr val="0070C0"/>
            </a:solidFill>
            <a:prstDash val="dash"/>
            <a:extLst>
              <a:ext uri="{C807C97D-BFC1-408E-A445-0C87EB9F89A2}">
                <ask:lineSketchStyleProps xmlns:ask="http://schemas.microsoft.com/office/drawing/2018/sketchyshapes" xmlns="" sd="3659010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a:solidFill>
                <a:schemeClr val="accent2">
                  <a:lumMod val="75000"/>
                </a:schemeClr>
              </a:solidFill>
              <a:effectLst/>
              <a:latin typeface="Times New Roman" pitchFamily="18" charset="0"/>
              <a:cs typeface="Times New Roman" pitchFamily="18" charset="0"/>
            </a:endParaRPr>
          </a:p>
          <a:p>
            <a:pPr algn="ctr"/>
            <a:r>
              <a:rPr lang="en-US" sz="3200" b="0" i="0">
                <a:solidFill>
                  <a:schemeClr val="accent2">
                    <a:lumMod val="75000"/>
                  </a:schemeClr>
                </a:solidFill>
                <a:effectLst/>
                <a:latin typeface="Times New Roman" pitchFamily="18" charset="0"/>
                <a:cs typeface="Times New Roman" pitchFamily="18" charset="0"/>
              </a:rPr>
              <a:t>vui – buồn</a:t>
            </a:r>
            <a:endParaRPr lang="en-US" sz="3200">
              <a:solidFill>
                <a:schemeClr val="accent2">
                  <a:lumMod val="75000"/>
                </a:schemeClr>
              </a:solidFill>
              <a:latin typeface="Times New Roman" pitchFamily="18" charset="0"/>
              <a:cs typeface="Times New Roman" pitchFamily="18" charset="0"/>
            </a:endParaRPr>
          </a:p>
          <a:p>
            <a:pPr algn="ctr"/>
            <a:endParaRPr lang="en-US" sz="2000">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xmlns="" id="{A6BC4CE1-B084-BF34-A5D2-E3D2AD380270}"/>
              </a:ext>
            </a:extLst>
          </p:cNvPr>
          <p:cNvSpPr/>
          <p:nvPr/>
        </p:nvSpPr>
        <p:spPr>
          <a:xfrm>
            <a:off x="3807853" y="4833098"/>
            <a:ext cx="2375867" cy="580743"/>
          </a:xfrm>
          <a:custGeom>
            <a:avLst/>
            <a:gdLst>
              <a:gd name="connsiteX0" fmla="*/ 0 w 2375867"/>
              <a:gd name="connsiteY0" fmla="*/ 96792 h 580743"/>
              <a:gd name="connsiteX1" fmla="*/ 96792 w 2375867"/>
              <a:gd name="connsiteY1" fmla="*/ 0 h 580743"/>
              <a:gd name="connsiteX2" fmla="*/ 686008 w 2375867"/>
              <a:gd name="connsiteY2" fmla="*/ 0 h 580743"/>
              <a:gd name="connsiteX3" fmla="*/ 1166111 w 2375867"/>
              <a:gd name="connsiteY3" fmla="*/ 0 h 580743"/>
              <a:gd name="connsiteX4" fmla="*/ 1733504 w 2375867"/>
              <a:gd name="connsiteY4" fmla="*/ 0 h 580743"/>
              <a:gd name="connsiteX5" fmla="*/ 2279075 w 2375867"/>
              <a:gd name="connsiteY5" fmla="*/ 0 h 580743"/>
              <a:gd name="connsiteX6" fmla="*/ 2375867 w 2375867"/>
              <a:gd name="connsiteY6" fmla="*/ 96792 h 580743"/>
              <a:gd name="connsiteX7" fmla="*/ 2375867 w 2375867"/>
              <a:gd name="connsiteY7" fmla="*/ 483951 h 580743"/>
              <a:gd name="connsiteX8" fmla="*/ 2279075 w 2375867"/>
              <a:gd name="connsiteY8" fmla="*/ 580743 h 580743"/>
              <a:gd name="connsiteX9" fmla="*/ 1755327 w 2375867"/>
              <a:gd name="connsiteY9" fmla="*/ 580743 h 580743"/>
              <a:gd name="connsiteX10" fmla="*/ 1253402 w 2375867"/>
              <a:gd name="connsiteY10" fmla="*/ 580743 h 580743"/>
              <a:gd name="connsiteX11" fmla="*/ 686008 w 2375867"/>
              <a:gd name="connsiteY11" fmla="*/ 580743 h 580743"/>
              <a:gd name="connsiteX12" fmla="*/ 96792 w 2375867"/>
              <a:gd name="connsiteY12" fmla="*/ 580743 h 580743"/>
              <a:gd name="connsiteX13" fmla="*/ 0 w 2375867"/>
              <a:gd name="connsiteY13" fmla="*/ 483951 h 580743"/>
              <a:gd name="connsiteX14" fmla="*/ 0 w 2375867"/>
              <a:gd name="connsiteY14" fmla="*/ 96792 h 5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5867" h="580743" fill="none" extrusionOk="0">
                <a:moveTo>
                  <a:pt x="0" y="96792"/>
                </a:moveTo>
                <a:cubicBezTo>
                  <a:pt x="10036" y="38475"/>
                  <a:pt x="36020" y="-4653"/>
                  <a:pt x="96792" y="0"/>
                </a:cubicBezTo>
                <a:cubicBezTo>
                  <a:pt x="376148" y="-4415"/>
                  <a:pt x="508037" y="18532"/>
                  <a:pt x="686008" y="0"/>
                </a:cubicBezTo>
                <a:cubicBezTo>
                  <a:pt x="863979" y="-18532"/>
                  <a:pt x="1037610" y="33027"/>
                  <a:pt x="1166111" y="0"/>
                </a:cubicBezTo>
                <a:cubicBezTo>
                  <a:pt x="1294612" y="-33027"/>
                  <a:pt x="1532586" y="33318"/>
                  <a:pt x="1733504" y="0"/>
                </a:cubicBezTo>
                <a:cubicBezTo>
                  <a:pt x="1934422" y="-33318"/>
                  <a:pt x="2131186" y="27323"/>
                  <a:pt x="2279075" y="0"/>
                </a:cubicBezTo>
                <a:cubicBezTo>
                  <a:pt x="2332016" y="-1477"/>
                  <a:pt x="2377926" y="42693"/>
                  <a:pt x="2375867" y="96792"/>
                </a:cubicBezTo>
                <a:cubicBezTo>
                  <a:pt x="2397217" y="264521"/>
                  <a:pt x="2346164" y="306939"/>
                  <a:pt x="2375867" y="483951"/>
                </a:cubicBezTo>
                <a:cubicBezTo>
                  <a:pt x="2378887" y="535848"/>
                  <a:pt x="2328717" y="591936"/>
                  <a:pt x="2279075" y="580743"/>
                </a:cubicBezTo>
                <a:cubicBezTo>
                  <a:pt x="2112317" y="586939"/>
                  <a:pt x="1879457" y="542220"/>
                  <a:pt x="1755327" y="580743"/>
                </a:cubicBezTo>
                <a:cubicBezTo>
                  <a:pt x="1631197" y="619266"/>
                  <a:pt x="1473996" y="531288"/>
                  <a:pt x="1253402" y="580743"/>
                </a:cubicBezTo>
                <a:cubicBezTo>
                  <a:pt x="1032808" y="630198"/>
                  <a:pt x="823556" y="528521"/>
                  <a:pt x="686008" y="580743"/>
                </a:cubicBezTo>
                <a:cubicBezTo>
                  <a:pt x="548460" y="632965"/>
                  <a:pt x="327133" y="538053"/>
                  <a:pt x="96792" y="580743"/>
                </a:cubicBezTo>
                <a:cubicBezTo>
                  <a:pt x="41812" y="579066"/>
                  <a:pt x="-9678" y="543250"/>
                  <a:pt x="0" y="483951"/>
                </a:cubicBezTo>
                <a:cubicBezTo>
                  <a:pt x="-19089" y="363341"/>
                  <a:pt x="5104" y="180518"/>
                  <a:pt x="0" y="96792"/>
                </a:cubicBezTo>
                <a:close/>
              </a:path>
              <a:path w="2375867" h="580743" stroke="0" extrusionOk="0">
                <a:moveTo>
                  <a:pt x="0" y="96792"/>
                </a:moveTo>
                <a:cubicBezTo>
                  <a:pt x="1970" y="49222"/>
                  <a:pt x="44723" y="-1670"/>
                  <a:pt x="96792" y="0"/>
                </a:cubicBezTo>
                <a:cubicBezTo>
                  <a:pt x="300296" y="-2020"/>
                  <a:pt x="477100" y="63521"/>
                  <a:pt x="686008" y="0"/>
                </a:cubicBezTo>
                <a:cubicBezTo>
                  <a:pt x="894916" y="-63521"/>
                  <a:pt x="1080523" y="38146"/>
                  <a:pt x="1209756" y="0"/>
                </a:cubicBezTo>
                <a:cubicBezTo>
                  <a:pt x="1338989" y="-38146"/>
                  <a:pt x="1469155" y="8133"/>
                  <a:pt x="1711681" y="0"/>
                </a:cubicBezTo>
                <a:cubicBezTo>
                  <a:pt x="1954208" y="-8133"/>
                  <a:pt x="2067205" y="28782"/>
                  <a:pt x="2279075" y="0"/>
                </a:cubicBezTo>
                <a:cubicBezTo>
                  <a:pt x="2337353" y="1832"/>
                  <a:pt x="2377292" y="56353"/>
                  <a:pt x="2375867" y="96792"/>
                </a:cubicBezTo>
                <a:cubicBezTo>
                  <a:pt x="2397745" y="290257"/>
                  <a:pt x="2335528" y="344026"/>
                  <a:pt x="2375867" y="483951"/>
                </a:cubicBezTo>
                <a:cubicBezTo>
                  <a:pt x="2376496" y="529945"/>
                  <a:pt x="2338355" y="576956"/>
                  <a:pt x="2279075" y="580743"/>
                </a:cubicBezTo>
                <a:cubicBezTo>
                  <a:pt x="2136423" y="602111"/>
                  <a:pt x="1909783" y="526861"/>
                  <a:pt x="1755327" y="580743"/>
                </a:cubicBezTo>
                <a:cubicBezTo>
                  <a:pt x="1600871" y="634625"/>
                  <a:pt x="1384165" y="577101"/>
                  <a:pt x="1231579" y="580743"/>
                </a:cubicBezTo>
                <a:cubicBezTo>
                  <a:pt x="1078993" y="584385"/>
                  <a:pt x="957449" y="530236"/>
                  <a:pt x="751477" y="580743"/>
                </a:cubicBezTo>
                <a:cubicBezTo>
                  <a:pt x="545505" y="631250"/>
                  <a:pt x="256837" y="542984"/>
                  <a:pt x="96792" y="580743"/>
                </a:cubicBezTo>
                <a:cubicBezTo>
                  <a:pt x="44971" y="578927"/>
                  <a:pt x="3524" y="552468"/>
                  <a:pt x="0" y="483951"/>
                </a:cubicBezTo>
                <a:cubicBezTo>
                  <a:pt x="-35348" y="339853"/>
                  <a:pt x="3116" y="232218"/>
                  <a:pt x="0" y="96792"/>
                </a:cubicBezTo>
                <a:close/>
              </a:path>
            </a:pathLst>
          </a:custGeom>
          <a:solidFill>
            <a:schemeClr val="accent1">
              <a:lumMod val="60000"/>
              <a:lumOff val="40000"/>
            </a:schemeClr>
          </a:solidFill>
          <a:ln w="57150">
            <a:solidFill>
              <a:schemeClr val="bg1"/>
            </a:solidFill>
            <a:extLst>
              <a:ext uri="{C807C97D-BFC1-408E-A445-0C87EB9F89A2}">
                <ask:lineSketchStyleProps xmlns:ask="http://schemas.microsoft.com/office/drawing/2018/sketchyshapes" xmlns="" sd="3659010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a:solidFill>
                <a:schemeClr val="accent2">
                  <a:lumMod val="75000"/>
                </a:schemeClr>
              </a:solidFill>
              <a:effectLst/>
              <a:latin typeface="Times New Roman" pitchFamily="18" charset="0"/>
              <a:cs typeface="Times New Roman" pitchFamily="18" charset="0"/>
            </a:endParaRPr>
          </a:p>
          <a:p>
            <a:pPr algn="ctr"/>
            <a:r>
              <a:rPr lang="en-US" sz="3200">
                <a:solidFill>
                  <a:srgbClr val="002060"/>
                </a:solidFill>
                <a:latin typeface="Times New Roman" pitchFamily="18" charset="0"/>
                <a:cs typeface="Times New Roman" pitchFamily="18" charset="0"/>
              </a:rPr>
              <a:t>đẹp</a:t>
            </a:r>
            <a:r>
              <a:rPr lang="en-US" sz="3200" b="0" i="0">
                <a:solidFill>
                  <a:srgbClr val="002060"/>
                </a:solidFill>
                <a:effectLst/>
                <a:latin typeface="Times New Roman" pitchFamily="18" charset="0"/>
                <a:cs typeface="Times New Roman" pitchFamily="18" charset="0"/>
              </a:rPr>
              <a:t> – xấu</a:t>
            </a:r>
            <a:endParaRPr lang="en-US" sz="3200">
              <a:solidFill>
                <a:srgbClr val="002060"/>
              </a:solidFill>
              <a:latin typeface="Times New Roman" pitchFamily="18" charset="0"/>
              <a:cs typeface="Times New Roman" pitchFamily="18" charset="0"/>
            </a:endParaRPr>
          </a:p>
          <a:p>
            <a:pPr algn="ctr"/>
            <a:endParaRPr lang="en-US" sz="2000">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F43478E5-99F4-54AB-D943-A93F96764A4D}"/>
              </a:ext>
            </a:extLst>
          </p:cNvPr>
          <p:cNvSpPr/>
          <p:nvPr/>
        </p:nvSpPr>
        <p:spPr>
          <a:xfrm>
            <a:off x="6433702" y="4833098"/>
            <a:ext cx="2536517" cy="580743"/>
          </a:xfrm>
          <a:custGeom>
            <a:avLst/>
            <a:gdLst>
              <a:gd name="connsiteX0" fmla="*/ 0 w 2536517"/>
              <a:gd name="connsiteY0" fmla="*/ 96792 h 580743"/>
              <a:gd name="connsiteX1" fmla="*/ 96792 w 2536517"/>
              <a:gd name="connsiteY1" fmla="*/ 0 h 580743"/>
              <a:gd name="connsiteX2" fmla="*/ 729384 w 2536517"/>
              <a:gd name="connsiteY2" fmla="*/ 0 h 580743"/>
              <a:gd name="connsiteX3" fmla="*/ 1244829 w 2536517"/>
              <a:gd name="connsiteY3" fmla="*/ 0 h 580743"/>
              <a:gd name="connsiteX4" fmla="*/ 1853992 w 2536517"/>
              <a:gd name="connsiteY4" fmla="*/ 0 h 580743"/>
              <a:gd name="connsiteX5" fmla="*/ 2439725 w 2536517"/>
              <a:gd name="connsiteY5" fmla="*/ 0 h 580743"/>
              <a:gd name="connsiteX6" fmla="*/ 2536517 w 2536517"/>
              <a:gd name="connsiteY6" fmla="*/ 96792 h 580743"/>
              <a:gd name="connsiteX7" fmla="*/ 2536517 w 2536517"/>
              <a:gd name="connsiteY7" fmla="*/ 483951 h 580743"/>
              <a:gd name="connsiteX8" fmla="*/ 2439725 w 2536517"/>
              <a:gd name="connsiteY8" fmla="*/ 580743 h 580743"/>
              <a:gd name="connsiteX9" fmla="*/ 1877421 w 2536517"/>
              <a:gd name="connsiteY9" fmla="*/ 580743 h 580743"/>
              <a:gd name="connsiteX10" fmla="*/ 1338546 w 2536517"/>
              <a:gd name="connsiteY10" fmla="*/ 580743 h 580743"/>
              <a:gd name="connsiteX11" fmla="*/ 729384 w 2536517"/>
              <a:gd name="connsiteY11" fmla="*/ 580743 h 580743"/>
              <a:gd name="connsiteX12" fmla="*/ 96792 w 2536517"/>
              <a:gd name="connsiteY12" fmla="*/ 580743 h 580743"/>
              <a:gd name="connsiteX13" fmla="*/ 0 w 2536517"/>
              <a:gd name="connsiteY13" fmla="*/ 483951 h 580743"/>
              <a:gd name="connsiteX14" fmla="*/ 0 w 2536517"/>
              <a:gd name="connsiteY14" fmla="*/ 96792 h 5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6517" h="580743" fill="none" extrusionOk="0">
                <a:moveTo>
                  <a:pt x="0" y="96792"/>
                </a:moveTo>
                <a:cubicBezTo>
                  <a:pt x="10036" y="38475"/>
                  <a:pt x="36020" y="-4653"/>
                  <a:pt x="96792" y="0"/>
                </a:cubicBezTo>
                <a:cubicBezTo>
                  <a:pt x="322986" y="-7952"/>
                  <a:pt x="515530" y="19796"/>
                  <a:pt x="729384" y="0"/>
                </a:cubicBezTo>
                <a:cubicBezTo>
                  <a:pt x="943238" y="-19796"/>
                  <a:pt x="1117444" y="38012"/>
                  <a:pt x="1244829" y="0"/>
                </a:cubicBezTo>
                <a:cubicBezTo>
                  <a:pt x="1372214" y="-38012"/>
                  <a:pt x="1708408" y="10375"/>
                  <a:pt x="1853992" y="0"/>
                </a:cubicBezTo>
                <a:cubicBezTo>
                  <a:pt x="1999576" y="-10375"/>
                  <a:pt x="2266380" y="12807"/>
                  <a:pt x="2439725" y="0"/>
                </a:cubicBezTo>
                <a:cubicBezTo>
                  <a:pt x="2492666" y="-1477"/>
                  <a:pt x="2538576" y="42693"/>
                  <a:pt x="2536517" y="96792"/>
                </a:cubicBezTo>
                <a:cubicBezTo>
                  <a:pt x="2557867" y="264521"/>
                  <a:pt x="2506814" y="306939"/>
                  <a:pt x="2536517" y="483951"/>
                </a:cubicBezTo>
                <a:cubicBezTo>
                  <a:pt x="2539537" y="535848"/>
                  <a:pt x="2489367" y="591936"/>
                  <a:pt x="2439725" y="580743"/>
                </a:cubicBezTo>
                <a:cubicBezTo>
                  <a:pt x="2163706" y="631482"/>
                  <a:pt x="2054287" y="559892"/>
                  <a:pt x="1877421" y="580743"/>
                </a:cubicBezTo>
                <a:cubicBezTo>
                  <a:pt x="1700555" y="601594"/>
                  <a:pt x="1455576" y="533043"/>
                  <a:pt x="1338546" y="580743"/>
                </a:cubicBezTo>
                <a:cubicBezTo>
                  <a:pt x="1221516" y="628443"/>
                  <a:pt x="907606" y="512562"/>
                  <a:pt x="729384" y="580743"/>
                </a:cubicBezTo>
                <a:cubicBezTo>
                  <a:pt x="551162" y="648924"/>
                  <a:pt x="387560" y="562086"/>
                  <a:pt x="96792" y="580743"/>
                </a:cubicBezTo>
                <a:cubicBezTo>
                  <a:pt x="41812" y="579066"/>
                  <a:pt x="-9678" y="543250"/>
                  <a:pt x="0" y="483951"/>
                </a:cubicBezTo>
                <a:cubicBezTo>
                  <a:pt x="-19089" y="363341"/>
                  <a:pt x="5104" y="180518"/>
                  <a:pt x="0" y="96792"/>
                </a:cubicBezTo>
                <a:close/>
              </a:path>
              <a:path w="2536517" h="580743" stroke="0" extrusionOk="0">
                <a:moveTo>
                  <a:pt x="0" y="96792"/>
                </a:moveTo>
                <a:cubicBezTo>
                  <a:pt x="1970" y="49222"/>
                  <a:pt x="44723" y="-1670"/>
                  <a:pt x="96792" y="0"/>
                </a:cubicBezTo>
                <a:cubicBezTo>
                  <a:pt x="304740" y="-21982"/>
                  <a:pt x="594193" y="62793"/>
                  <a:pt x="729384" y="0"/>
                </a:cubicBezTo>
                <a:cubicBezTo>
                  <a:pt x="864575" y="-62793"/>
                  <a:pt x="1106238" y="43436"/>
                  <a:pt x="1291688" y="0"/>
                </a:cubicBezTo>
                <a:cubicBezTo>
                  <a:pt x="1477138" y="-43436"/>
                  <a:pt x="1620649" y="7898"/>
                  <a:pt x="1830562" y="0"/>
                </a:cubicBezTo>
                <a:cubicBezTo>
                  <a:pt x="2040475" y="-7898"/>
                  <a:pt x="2276407" y="4372"/>
                  <a:pt x="2439725" y="0"/>
                </a:cubicBezTo>
                <a:cubicBezTo>
                  <a:pt x="2498003" y="1832"/>
                  <a:pt x="2537942" y="56353"/>
                  <a:pt x="2536517" y="96792"/>
                </a:cubicBezTo>
                <a:cubicBezTo>
                  <a:pt x="2558395" y="290257"/>
                  <a:pt x="2496178" y="344026"/>
                  <a:pt x="2536517" y="483951"/>
                </a:cubicBezTo>
                <a:cubicBezTo>
                  <a:pt x="2537146" y="529945"/>
                  <a:pt x="2499005" y="576956"/>
                  <a:pt x="2439725" y="580743"/>
                </a:cubicBezTo>
                <a:cubicBezTo>
                  <a:pt x="2296200" y="606798"/>
                  <a:pt x="2128806" y="538680"/>
                  <a:pt x="1877421" y="580743"/>
                </a:cubicBezTo>
                <a:cubicBezTo>
                  <a:pt x="1626036" y="622806"/>
                  <a:pt x="1447699" y="568044"/>
                  <a:pt x="1315117" y="580743"/>
                </a:cubicBezTo>
                <a:cubicBezTo>
                  <a:pt x="1182535" y="593442"/>
                  <a:pt x="924886" y="533633"/>
                  <a:pt x="799672" y="580743"/>
                </a:cubicBezTo>
                <a:cubicBezTo>
                  <a:pt x="674459" y="627853"/>
                  <a:pt x="307445" y="568540"/>
                  <a:pt x="96792" y="580743"/>
                </a:cubicBezTo>
                <a:cubicBezTo>
                  <a:pt x="44971" y="578927"/>
                  <a:pt x="3524" y="552468"/>
                  <a:pt x="0" y="483951"/>
                </a:cubicBezTo>
                <a:cubicBezTo>
                  <a:pt x="-35348" y="339853"/>
                  <a:pt x="3116" y="232218"/>
                  <a:pt x="0" y="96792"/>
                </a:cubicBezTo>
                <a:close/>
              </a:path>
            </a:pathLst>
          </a:custGeom>
          <a:solidFill>
            <a:srgbClr val="EF256D"/>
          </a:solidFill>
          <a:ln w="57150">
            <a:solidFill>
              <a:schemeClr val="bg1"/>
            </a:solidFill>
            <a:extLst>
              <a:ext uri="{C807C97D-BFC1-408E-A445-0C87EB9F89A2}">
                <ask:lineSketchStyleProps xmlns:ask="http://schemas.microsoft.com/office/drawing/2018/sketchyshapes" xmlns="" sd="3659010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a:solidFill>
                <a:schemeClr val="accent2">
                  <a:lumMod val="75000"/>
                </a:schemeClr>
              </a:solidFill>
              <a:effectLst/>
              <a:latin typeface="Times New Roman" pitchFamily="18" charset="0"/>
              <a:cs typeface="Times New Roman" pitchFamily="18" charset="0"/>
            </a:endParaRPr>
          </a:p>
          <a:p>
            <a:pPr algn="ctr"/>
            <a:r>
              <a:rPr lang="en-US" sz="3200" b="0" i="0">
                <a:solidFill>
                  <a:schemeClr val="accent1">
                    <a:lumMod val="60000"/>
                    <a:lumOff val="40000"/>
                  </a:schemeClr>
                </a:solidFill>
                <a:effectLst/>
                <a:latin typeface="Times New Roman" pitchFamily="18" charset="0"/>
                <a:cs typeface="Times New Roman" pitchFamily="18" charset="0"/>
              </a:rPr>
              <a:t>nóng – lạnh</a:t>
            </a:r>
            <a:endParaRPr lang="en-US" sz="3200">
              <a:solidFill>
                <a:schemeClr val="accent1">
                  <a:lumMod val="60000"/>
                  <a:lumOff val="40000"/>
                </a:schemeClr>
              </a:solidFill>
              <a:latin typeface="Times New Roman" pitchFamily="18" charset="0"/>
              <a:cs typeface="Times New Roman" pitchFamily="18" charset="0"/>
            </a:endParaRPr>
          </a:p>
          <a:p>
            <a:pPr algn="ctr"/>
            <a:endParaRPr lang="en-US" sz="2000">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xmlns="" id="{8FBA8704-85DB-8452-5F9F-A2A76826BFB6}"/>
              </a:ext>
            </a:extLst>
          </p:cNvPr>
          <p:cNvSpPr/>
          <p:nvPr/>
        </p:nvSpPr>
        <p:spPr>
          <a:xfrm>
            <a:off x="9220201" y="4833099"/>
            <a:ext cx="2375867" cy="580743"/>
          </a:xfrm>
          <a:custGeom>
            <a:avLst/>
            <a:gdLst>
              <a:gd name="connsiteX0" fmla="*/ 0 w 2375867"/>
              <a:gd name="connsiteY0" fmla="*/ 96792 h 580743"/>
              <a:gd name="connsiteX1" fmla="*/ 96792 w 2375867"/>
              <a:gd name="connsiteY1" fmla="*/ 0 h 580743"/>
              <a:gd name="connsiteX2" fmla="*/ 686008 w 2375867"/>
              <a:gd name="connsiteY2" fmla="*/ 0 h 580743"/>
              <a:gd name="connsiteX3" fmla="*/ 1166111 w 2375867"/>
              <a:gd name="connsiteY3" fmla="*/ 0 h 580743"/>
              <a:gd name="connsiteX4" fmla="*/ 1733504 w 2375867"/>
              <a:gd name="connsiteY4" fmla="*/ 0 h 580743"/>
              <a:gd name="connsiteX5" fmla="*/ 2279075 w 2375867"/>
              <a:gd name="connsiteY5" fmla="*/ 0 h 580743"/>
              <a:gd name="connsiteX6" fmla="*/ 2375867 w 2375867"/>
              <a:gd name="connsiteY6" fmla="*/ 96792 h 580743"/>
              <a:gd name="connsiteX7" fmla="*/ 2375867 w 2375867"/>
              <a:gd name="connsiteY7" fmla="*/ 483951 h 580743"/>
              <a:gd name="connsiteX8" fmla="*/ 2279075 w 2375867"/>
              <a:gd name="connsiteY8" fmla="*/ 580743 h 580743"/>
              <a:gd name="connsiteX9" fmla="*/ 1755327 w 2375867"/>
              <a:gd name="connsiteY9" fmla="*/ 580743 h 580743"/>
              <a:gd name="connsiteX10" fmla="*/ 1253402 w 2375867"/>
              <a:gd name="connsiteY10" fmla="*/ 580743 h 580743"/>
              <a:gd name="connsiteX11" fmla="*/ 686008 w 2375867"/>
              <a:gd name="connsiteY11" fmla="*/ 580743 h 580743"/>
              <a:gd name="connsiteX12" fmla="*/ 96792 w 2375867"/>
              <a:gd name="connsiteY12" fmla="*/ 580743 h 580743"/>
              <a:gd name="connsiteX13" fmla="*/ 0 w 2375867"/>
              <a:gd name="connsiteY13" fmla="*/ 483951 h 580743"/>
              <a:gd name="connsiteX14" fmla="*/ 0 w 2375867"/>
              <a:gd name="connsiteY14" fmla="*/ 96792 h 5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5867" h="580743" fill="none" extrusionOk="0">
                <a:moveTo>
                  <a:pt x="0" y="96792"/>
                </a:moveTo>
                <a:cubicBezTo>
                  <a:pt x="10036" y="38475"/>
                  <a:pt x="36020" y="-4653"/>
                  <a:pt x="96792" y="0"/>
                </a:cubicBezTo>
                <a:cubicBezTo>
                  <a:pt x="376148" y="-4415"/>
                  <a:pt x="508037" y="18532"/>
                  <a:pt x="686008" y="0"/>
                </a:cubicBezTo>
                <a:cubicBezTo>
                  <a:pt x="863979" y="-18532"/>
                  <a:pt x="1037610" y="33027"/>
                  <a:pt x="1166111" y="0"/>
                </a:cubicBezTo>
                <a:cubicBezTo>
                  <a:pt x="1294612" y="-33027"/>
                  <a:pt x="1532586" y="33318"/>
                  <a:pt x="1733504" y="0"/>
                </a:cubicBezTo>
                <a:cubicBezTo>
                  <a:pt x="1934422" y="-33318"/>
                  <a:pt x="2131186" y="27323"/>
                  <a:pt x="2279075" y="0"/>
                </a:cubicBezTo>
                <a:cubicBezTo>
                  <a:pt x="2332016" y="-1477"/>
                  <a:pt x="2377926" y="42693"/>
                  <a:pt x="2375867" y="96792"/>
                </a:cubicBezTo>
                <a:cubicBezTo>
                  <a:pt x="2397217" y="264521"/>
                  <a:pt x="2346164" y="306939"/>
                  <a:pt x="2375867" y="483951"/>
                </a:cubicBezTo>
                <a:cubicBezTo>
                  <a:pt x="2378887" y="535848"/>
                  <a:pt x="2328717" y="591936"/>
                  <a:pt x="2279075" y="580743"/>
                </a:cubicBezTo>
                <a:cubicBezTo>
                  <a:pt x="2112317" y="586939"/>
                  <a:pt x="1879457" y="542220"/>
                  <a:pt x="1755327" y="580743"/>
                </a:cubicBezTo>
                <a:cubicBezTo>
                  <a:pt x="1631197" y="619266"/>
                  <a:pt x="1473996" y="531288"/>
                  <a:pt x="1253402" y="580743"/>
                </a:cubicBezTo>
                <a:cubicBezTo>
                  <a:pt x="1032808" y="630198"/>
                  <a:pt x="823556" y="528521"/>
                  <a:pt x="686008" y="580743"/>
                </a:cubicBezTo>
                <a:cubicBezTo>
                  <a:pt x="548460" y="632965"/>
                  <a:pt x="327133" y="538053"/>
                  <a:pt x="96792" y="580743"/>
                </a:cubicBezTo>
                <a:cubicBezTo>
                  <a:pt x="41812" y="579066"/>
                  <a:pt x="-9678" y="543250"/>
                  <a:pt x="0" y="483951"/>
                </a:cubicBezTo>
                <a:cubicBezTo>
                  <a:pt x="-19089" y="363341"/>
                  <a:pt x="5104" y="180518"/>
                  <a:pt x="0" y="96792"/>
                </a:cubicBezTo>
                <a:close/>
              </a:path>
              <a:path w="2375867" h="580743" stroke="0" extrusionOk="0">
                <a:moveTo>
                  <a:pt x="0" y="96792"/>
                </a:moveTo>
                <a:cubicBezTo>
                  <a:pt x="1970" y="49222"/>
                  <a:pt x="44723" y="-1670"/>
                  <a:pt x="96792" y="0"/>
                </a:cubicBezTo>
                <a:cubicBezTo>
                  <a:pt x="300296" y="-2020"/>
                  <a:pt x="477100" y="63521"/>
                  <a:pt x="686008" y="0"/>
                </a:cubicBezTo>
                <a:cubicBezTo>
                  <a:pt x="894916" y="-63521"/>
                  <a:pt x="1080523" y="38146"/>
                  <a:pt x="1209756" y="0"/>
                </a:cubicBezTo>
                <a:cubicBezTo>
                  <a:pt x="1338989" y="-38146"/>
                  <a:pt x="1469155" y="8133"/>
                  <a:pt x="1711681" y="0"/>
                </a:cubicBezTo>
                <a:cubicBezTo>
                  <a:pt x="1954208" y="-8133"/>
                  <a:pt x="2067205" y="28782"/>
                  <a:pt x="2279075" y="0"/>
                </a:cubicBezTo>
                <a:cubicBezTo>
                  <a:pt x="2337353" y="1832"/>
                  <a:pt x="2377292" y="56353"/>
                  <a:pt x="2375867" y="96792"/>
                </a:cubicBezTo>
                <a:cubicBezTo>
                  <a:pt x="2397745" y="290257"/>
                  <a:pt x="2335528" y="344026"/>
                  <a:pt x="2375867" y="483951"/>
                </a:cubicBezTo>
                <a:cubicBezTo>
                  <a:pt x="2376496" y="529945"/>
                  <a:pt x="2338355" y="576956"/>
                  <a:pt x="2279075" y="580743"/>
                </a:cubicBezTo>
                <a:cubicBezTo>
                  <a:pt x="2136423" y="602111"/>
                  <a:pt x="1909783" y="526861"/>
                  <a:pt x="1755327" y="580743"/>
                </a:cubicBezTo>
                <a:cubicBezTo>
                  <a:pt x="1600871" y="634625"/>
                  <a:pt x="1384165" y="577101"/>
                  <a:pt x="1231579" y="580743"/>
                </a:cubicBezTo>
                <a:cubicBezTo>
                  <a:pt x="1078993" y="584385"/>
                  <a:pt x="957449" y="530236"/>
                  <a:pt x="751477" y="580743"/>
                </a:cubicBezTo>
                <a:cubicBezTo>
                  <a:pt x="545505" y="631250"/>
                  <a:pt x="256837" y="542984"/>
                  <a:pt x="96792" y="580743"/>
                </a:cubicBezTo>
                <a:cubicBezTo>
                  <a:pt x="44971" y="578927"/>
                  <a:pt x="3524" y="552468"/>
                  <a:pt x="0" y="483951"/>
                </a:cubicBezTo>
                <a:cubicBezTo>
                  <a:pt x="-35348" y="339853"/>
                  <a:pt x="3116" y="232218"/>
                  <a:pt x="0" y="96792"/>
                </a:cubicBezTo>
                <a:close/>
              </a:path>
            </a:pathLst>
          </a:custGeom>
          <a:solidFill>
            <a:schemeClr val="accent6">
              <a:lumMod val="75000"/>
            </a:schemeClr>
          </a:solidFill>
          <a:ln w="57150">
            <a:solidFill>
              <a:schemeClr val="bg1"/>
            </a:solidFill>
            <a:extLst>
              <a:ext uri="{C807C97D-BFC1-408E-A445-0C87EB9F89A2}">
                <ask:lineSketchStyleProps xmlns:ask="http://schemas.microsoft.com/office/drawing/2018/sketchyshapes" xmlns="" sd="3659010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a:solidFill>
                <a:schemeClr val="accent2">
                  <a:lumMod val="75000"/>
                </a:schemeClr>
              </a:solidFill>
              <a:effectLst/>
              <a:latin typeface="Times New Roman" pitchFamily="18" charset="0"/>
              <a:cs typeface="Times New Roman" pitchFamily="18" charset="0"/>
            </a:endParaRPr>
          </a:p>
          <a:p>
            <a:pPr algn="ctr"/>
            <a:r>
              <a:rPr lang="en-US" sz="3200" b="0" i="0">
                <a:solidFill>
                  <a:schemeClr val="tx1"/>
                </a:solidFill>
                <a:effectLst/>
                <a:latin typeface="Times New Roman" pitchFamily="18" charset="0"/>
                <a:cs typeface="Times New Roman" pitchFamily="18" charset="0"/>
              </a:rPr>
              <a:t>bé – lớn</a:t>
            </a:r>
            <a:endParaRPr lang="en-US" sz="3200">
              <a:solidFill>
                <a:schemeClr val="tx1"/>
              </a:solidFill>
              <a:latin typeface="Times New Roman" pitchFamily="18" charset="0"/>
              <a:cs typeface="Times New Roman" pitchFamily="18" charset="0"/>
            </a:endParaRPr>
          </a:p>
          <a:p>
            <a:pPr algn="ct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50869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2000" fill="hold"/>
                                        <p:tgtEl>
                                          <p:spTgt spid="6"/>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0375EA9-B2D8-63CE-6E38-529F7393FC6B}"/>
              </a:ext>
            </a:extLst>
          </p:cNvPr>
          <p:cNvSpPr/>
          <p:nvPr/>
        </p:nvSpPr>
        <p:spPr>
          <a:xfrm>
            <a:off x="196170" y="462135"/>
            <a:ext cx="10306113" cy="1062610"/>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2. </a:t>
            </a:r>
            <a:r>
              <a:rPr lang="vi-VN" sz="2800" b="0" i="0">
                <a:solidFill>
                  <a:schemeClr val="bg1"/>
                </a:solidFill>
                <a:effectLst/>
                <a:latin typeface="Nunito Black" pitchFamily="2" charset="0"/>
              </a:rPr>
              <a:t>Tìm </a:t>
            </a:r>
            <a:r>
              <a:rPr lang="en-US" sz="2800" b="0" i="0">
                <a:solidFill>
                  <a:schemeClr val="bg1"/>
                </a:solidFill>
                <a:effectLst/>
                <a:latin typeface="Nunito Black" pitchFamily="2" charset="0"/>
              </a:rPr>
              <a:t>thêm 3 – 5 cặp từ </a:t>
            </a:r>
            <a:r>
              <a:rPr lang="vi-VN" sz="2800" b="0" i="0">
                <a:solidFill>
                  <a:schemeClr val="bg1"/>
                </a:solidFill>
                <a:effectLst/>
                <a:latin typeface="Nunito Black" pitchFamily="2" charset="0"/>
              </a:rPr>
              <a:t>chỉ đặc điểm có nghĩa trái ngược nhau</a:t>
            </a:r>
            <a:r>
              <a:rPr lang="en-US" sz="2800" b="0" i="0">
                <a:solidFill>
                  <a:schemeClr val="bg1"/>
                </a:solidFill>
                <a:effectLst/>
                <a:latin typeface="Nunito Black" pitchFamily="2" charset="0"/>
              </a:rPr>
              <a:t>.</a:t>
            </a:r>
            <a:r>
              <a:rPr lang="vi-VN" sz="2800" b="0" i="0">
                <a:solidFill>
                  <a:schemeClr val="bg1"/>
                </a:solidFill>
                <a:effectLst/>
                <a:latin typeface="Nunito Black" pitchFamily="2" charset="0"/>
              </a:rPr>
              <a:t/>
            </a:r>
            <a:br>
              <a:rPr lang="vi-VN" sz="2800" b="0" i="0">
                <a:solidFill>
                  <a:schemeClr val="bg1"/>
                </a:solidFill>
                <a:effectLst/>
                <a:latin typeface="Nunito Black" pitchFamily="2" charset="0"/>
              </a:rPr>
            </a:br>
            <a:r>
              <a:rPr lang="vi-VN" sz="2800" b="0" i="0">
                <a:solidFill>
                  <a:srgbClr val="000000"/>
                </a:solidFill>
                <a:effectLst/>
                <a:latin typeface="OpenSans"/>
              </a:rPr>
              <a:t/>
            </a:r>
            <a:br>
              <a:rPr lang="vi-VN" sz="2800" b="0" i="0">
                <a:solidFill>
                  <a:srgbClr val="000000"/>
                </a:solidFill>
                <a:effectLst/>
                <a:latin typeface="OpenSans"/>
              </a:rPr>
            </a:br>
            <a:r>
              <a:rPr lang="vi-VN" sz="2800" b="0" i="0">
                <a:solidFill>
                  <a:srgbClr val="000000"/>
                </a:solidFill>
                <a:effectLst/>
                <a:latin typeface="OpenSans"/>
              </a:rPr>
              <a:t/>
            </a:r>
            <a:br>
              <a:rPr lang="vi-VN"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pic>
        <p:nvPicPr>
          <p:cNvPr id="6" name="Picture 5">
            <a:extLst>
              <a:ext uri="{FF2B5EF4-FFF2-40B4-BE49-F238E27FC236}">
                <a16:creationId xmlns:a16="http://schemas.microsoft.com/office/drawing/2014/main" xmlns="" id="{2D055C27-98EA-ADDB-A6F1-8362FA9D82E0}"/>
              </a:ext>
            </a:extLst>
          </p:cNvPr>
          <p:cNvPicPr>
            <a:picLocks noChangeAspect="1"/>
          </p:cNvPicPr>
          <p:nvPr/>
        </p:nvPicPr>
        <p:blipFill>
          <a:blip r:embed="rId3"/>
          <a:stretch>
            <a:fillRect/>
          </a:stretch>
        </p:blipFill>
        <p:spPr>
          <a:xfrm>
            <a:off x="381245" y="1653278"/>
            <a:ext cx="7468642" cy="29722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Rounded Corners 6">
            <a:extLst>
              <a:ext uri="{FF2B5EF4-FFF2-40B4-BE49-F238E27FC236}">
                <a16:creationId xmlns:a16="http://schemas.microsoft.com/office/drawing/2014/main" xmlns="" id="{2CDDA377-498D-D91B-3FD6-B1916A5147AC}"/>
              </a:ext>
            </a:extLst>
          </p:cNvPr>
          <p:cNvSpPr/>
          <p:nvPr/>
        </p:nvSpPr>
        <p:spPr>
          <a:xfrm>
            <a:off x="534253" y="5091174"/>
            <a:ext cx="3337664" cy="964387"/>
          </a:xfrm>
          <a:custGeom>
            <a:avLst/>
            <a:gdLst>
              <a:gd name="connsiteX0" fmla="*/ 0 w 3337664"/>
              <a:gd name="connsiteY0" fmla="*/ 160734 h 964387"/>
              <a:gd name="connsiteX1" fmla="*/ 160734 w 3337664"/>
              <a:gd name="connsiteY1" fmla="*/ 0 h 964387"/>
              <a:gd name="connsiteX2" fmla="*/ 633271 w 3337664"/>
              <a:gd name="connsiteY2" fmla="*/ 0 h 964387"/>
              <a:gd name="connsiteX3" fmla="*/ 1045485 w 3337664"/>
              <a:gd name="connsiteY3" fmla="*/ 0 h 964387"/>
              <a:gd name="connsiteX4" fmla="*/ 1548184 w 3337664"/>
              <a:gd name="connsiteY4" fmla="*/ 0 h 964387"/>
              <a:gd name="connsiteX5" fmla="*/ 2050883 w 3337664"/>
              <a:gd name="connsiteY5" fmla="*/ 0 h 964387"/>
              <a:gd name="connsiteX6" fmla="*/ 2493259 w 3337664"/>
              <a:gd name="connsiteY6" fmla="*/ 0 h 964387"/>
              <a:gd name="connsiteX7" fmla="*/ 3176930 w 3337664"/>
              <a:gd name="connsiteY7" fmla="*/ 0 h 964387"/>
              <a:gd name="connsiteX8" fmla="*/ 3337664 w 3337664"/>
              <a:gd name="connsiteY8" fmla="*/ 160734 h 964387"/>
              <a:gd name="connsiteX9" fmla="*/ 3337664 w 3337664"/>
              <a:gd name="connsiteY9" fmla="*/ 482194 h 964387"/>
              <a:gd name="connsiteX10" fmla="*/ 3337664 w 3337664"/>
              <a:gd name="connsiteY10" fmla="*/ 803653 h 964387"/>
              <a:gd name="connsiteX11" fmla="*/ 3176930 w 3337664"/>
              <a:gd name="connsiteY11" fmla="*/ 964387 h 964387"/>
              <a:gd name="connsiteX12" fmla="*/ 2644069 w 3337664"/>
              <a:gd name="connsiteY12" fmla="*/ 964387 h 964387"/>
              <a:gd name="connsiteX13" fmla="*/ 2141369 w 3337664"/>
              <a:gd name="connsiteY13" fmla="*/ 964387 h 964387"/>
              <a:gd name="connsiteX14" fmla="*/ 1729156 w 3337664"/>
              <a:gd name="connsiteY14" fmla="*/ 964387 h 964387"/>
              <a:gd name="connsiteX15" fmla="*/ 1286781 w 3337664"/>
              <a:gd name="connsiteY15" fmla="*/ 964387 h 964387"/>
              <a:gd name="connsiteX16" fmla="*/ 844405 w 3337664"/>
              <a:gd name="connsiteY16" fmla="*/ 964387 h 964387"/>
              <a:gd name="connsiteX17" fmla="*/ 160734 w 3337664"/>
              <a:gd name="connsiteY17" fmla="*/ 964387 h 964387"/>
              <a:gd name="connsiteX18" fmla="*/ 0 w 3337664"/>
              <a:gd name="connsiteY18" fmla="*/ 803653 h 964387"/>
              <a:gd name="connsiteX19" fmla="*/ 0 w 3337664"/>
              <a:gd name="connsiteY19" fmla="*/ 501481 h 964387"/>
              <a:gd name="connsiteX20" fmla="*/ 0 w 3337664"/>
              <a:gd name="connsiteY20" fmla="*/ 160734 h 96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37664" h="964387" fill="none" extrusionOk="0">
                <a:moveTo>
                  <a:pt x="0" y="160734"/>
                </a:moveTo>
                <a:cubicBezTo>
                  <a:pt x="-3992" y="60529"/>
                  <a:pt x="82494" y="-3283"/>
                  <a:pt x="160734" y="0"/>
                </a:cubicBezTo>
                <a:cubicBezTo>
                  <a:pt x="286418" y="-18613"/>
                  <a:pt x="446323" y="8188"/>
                  <a:pt x="633271" y="0"/>
                </a:cubicBezTo>
                <a:cubicBezTo>
                  <a:pt x="820219" y="-8188"/>
                  <a:pt x="951129" y="4354"/>
                  <a:pt x="1045485" y="0"/>
                </a:cubicBezTo>
                <a:cubicBezTo>
                  <a:pt x="1139841" y="-4354"/>
                  <a:pt x="1365910" y="25692"/>
                  <a:pt x="1548184" y="0"/>
                </a:cubicBezTo>
                <a:cubicBezTo>
                  <a:pt x="1730458" y="-25692"/>
                  <a:pt x="1905024" y="15407"/>
                  <a:pt x="2050883" y="0"/>
                </a:cubicBezTo>
                <a:cubicBezTo>
                  <a:pt x="2196742" y="-15407"/>
                  <a:pt x="2330893" y="9442"/>
                  <a:pt x="2493259" y="0"/>
                </a:cubicBezTo>
                <a:cubicBezTo>
                  <a:pt x="2655625" y="-9442"/>
                  <a:pt x="2978447" y="39255"/>
                  <a:pt x="3176930" y="0"/>
                </a:cubicBezTo>
                <a:cubicBezTo>
                  <a:pt x="3274704" y="21196"/>
                  <a:pt x="3356115" y="60783"/>
                  <a:pt x="3337664" y="160734"/>
                </a:cubicBezTo>
                <a:cubicBezTo>
                  <a:pt x="3342898" y="300013"/>
                  <a:pt x="3299906" y="374153"/>
                  <a:pt x="3337664" y="482194"/>
                </a:cubicBezTo>
                <a:cubicBezTo>
                  <a:pt x="3375422" y="590235"/>
                  <a:pt x="3318291" y="648847"/>
                  <a:pt x="3337664" y="803653"/>
                </a:cubicBezTo>
                <a:cubicBezTo>
                  <a:pt x="3317536" y="894985"/>
                  <a:pt x="3266888" y="949447"/>
                  <a:pt x="3176930" y="964387"/>
                </a:cubicBezTo>
                <a:cubicBezTo>
                  <a:pt x="2939814" y="1007599"/>
                  <a:pt x="2905806" y="943363"/>
                  <a:pt x="2644069" y="964387"/>
                </a:cubicBezTo>
                <a:cubicBezTo>
                  <a:pt x="2382332" y="985411"/>
                  <a:pt x="2262272" y="918297"/>
                  <a:pt x="2141369" y="964387"/>
                </a:cubicBezTo>
                <a:cubicBezTo>
                  <a:pt x="2020466" y="1010477"/>
                  <a:pt x="1870749" y="926229"/>
                  <a:pt x="1729156" y="964387"/>
                </a:cubicBezTo>
                <a:cubicBezTo>
                  <a:pt x="1587563" y="1002545"/>
                  <a:pt x="1498184" y="914574"/>
                  <a:pt x="1286781" y="964387"/>
                </a:cubicBezTo>
                <a:cubicBezTo>
                  <a:pt x="1075379" y="1014200"/>
                  <a:pt x="992887" y="938069"/>
                  <a:pt x="844405" y="964387"/>
                </a:cubicBezTo>
                <a:cubicBezTo>
                  <a:pt x="695923" y="990705"/>
                  <a:pt x="331030" y="929507"/>
                  <a:pt x="160734" y="964387"/>
                </a:cubicBezTo>
                <a:cubicBezTo>
                  <a:pt x="74635" y="979934"/>
                  <a:pt x="14441" y="910058"/>
                  <a:pt x="0" y="803653"/>
                </a:cubicBezTo>
                <a:cubicBezTo>
                  <a:pt x="-31643" y="736071"/>
                  <a:pt x="20487" y="595202"/>
                  <a:pt x="0" y="501481"/>
                </a:cubicBezTo>
                <a:cubicBezTo>
                  <a:pt x="-20487" y="407760"/>
                  <a:pt x="27537" y="253437"/>
                  <a:pt x="0" y="160734"/>
                </a:cubicBezTo>
                <a:close/>
              </a:path>
              <a:path w="3337664" h="964387" stroke="0" extrusionOk="0">
                <a:moveTo>
                  <a:pt x="0" y="160734"/>
                </a:moveTo>
                <a:cubicBezTo>
                  <a:pt x="2763" y="80219"/>
                  <a:pt x="76174" y="-5067"/>
                  <a:pt x="160734" y="0"/>
                </a:cubicBezTo>
                <a:cubicBezTo>
                  <a:pt x="401073" y="-10578"/>
                  <a:pt x="566472" y="33774"/>
                  <a:pt x="723757" y="0"/>
                </a:cubicBezTo>
                <a:cubicBezTo>
                  <a:pt x="881042" y="-33774"/>
                  <a:pt x="988511" y="18942"/>
                  <a:pt x="1196295" y="0"/>
                </a:cubicBezTo>
                <a:cubicBezTo>
                  <a:pt x="1404079" y="-18942"/>
                  <a:pt x="1487071" y="16023"/>
                  <a:pt x="1638670" y="0"/>
                </a:cubicBezTo>
                <a:cubicBezTo>
                  <a:pt x="1790270" y="-16023"/>
                  <a:pt x="1886530" y="18356"/>
                  <a:pt x="2081045" y="0"/>
                </a:cubicBezTo>
                <a:cubicBezTo>
                  <a:pt x="2275561" y="-18356"/>
                  <a:pt x="2323954" y="18014"/>
                  <a:pt x="2523421" y="0"/>
                </a:cubicBezTo>
                <a:cubicBezTo>
                  <a:pt x="2722888" y="-18014"/>
                  <a:pt x="2966147" y="19122"/>
                  <a:pt x="3176930" y="0"/>
                </a:cubicBezTo>
                <a:cubicBezTo>
                  <a:pt x="3258904" y="2286"/>
                  <a:pt x="3336966" y="67308"/>
                  <a:pt x="3337664" y="160734"/>
                </a:cubicBezTo>
                <a:cubicBezTo>
                  <a:pt x="3358932" y="286035"/>
                  <a:pt x="3312317" y="361645"/>
                  <a:pt x="3337664" y="495052"/>
                </a:cubicBezTo>
                <a:cubicBezTo>
                  <a:pt x="3363011" y="628459"/>
                  <a:pt x="3314046" y="670849"/>
                  <a:pt x="3337664" y="803653"/>
                </a:cubicBezTo>
                <a:cubicBezTo>
                  <a:pt x="3339555" y="890205"/>
                  <a:pt x="3250669" y="984993"/>
                  <a:pt x="3176930" y="964387"/>
                </a:cubicBezTo>
                <a:cubicBezTo>
                  <a:pt x="2939605" y="972777"/>
                  <a:pt x="2895282" y="912641"/>
                  <a:pt x="2674231" y="964387"/>
                </a:cubicBezTo>
                <a:cubicBezTo>
                  <a:pt x="2453180" y="1016133"/>
                  <a:pt x="2327806" y="952036"/>
                  <a:pt x="2201693" y="964387"/>
                </a:cubicBezTo>
                <a:cubicBezTo>
                  <a:pt x="2075580" y="976738"/>
                  <a:pt x="1799858" y="931161"/>
                  <a:pt x="1698994" y="964387"/>
                </a:cubicBezTo>
                <a:cubicBezTo>
                  <a:pt x="1598130" y="997613"/>
                  <a:pt x="1377269" y="924722"/>
                  <a:pt x="1256619" y="964387"/>
                </a:cubicBezTo>
                <a:cubicBezTo>
                  <a:pt x="1135970" y="1004052"/>
                  <a:pt x="919627" y="960042"/>
                  <a:pt x="723757" y="964387"/>
                </a:cubicBezTo>
                <a:cubicBezTo>
                  <a:pt x="527887" y="968732"/>
                  <a:pt x="349092" y="945809"/>
                  <a:pt x="160734" y="964387"/>
                </a:cubicBezTo>
                <a:cubicBezTo>
                  <a:pt x="77240" y="967053"/>
                  <a:pt x="-2062" y="893086"/>
                  <a:pt x="0" y="803653"/>
                </a:cubicBezTo>
                <a:cubicBezTo>
                  <a:pt x="-11746" y="685606"/>
                  <a:pt x="9657" y="581705"/>
                  <a:pt x="0" y="482194"/>
                </a:cubicBezTo>
                <a:cubicBezTo>
                  <a:pt x="-9657" y="382683"/>
                  <a:pt x="27670" y="290968"/>
                  <a:pt x="0" y="160734"/>
                </a:cubicBezTo>
                <a:close/>
              </a:path>
            </a:pathLst>
          </a:custGeom>
          <a:solidFill>
            <a:schemeClr val="accent4">
              <a:lumMod val="40000"/>
              <a:lumOff val="60000"/>
            </a:schemeClr>
          </a:solidFill>
          <a:ln w="57150">
            <a:solidFill>
              <a:schemeClr val="accent6">
                <a:lumMod val="50000"/>
              </a:schemeClr>
            </a:solidFill>
            <a:prstDash val="sysDot"/>
            <a:extLst>
              <a:ext uri="{C807C97D-BFC1-408E-A445-0C87EB9F89A2}">
                <ask:lineSketchStyleProps xmlns:ask="http://schemas.microsoft.com/office/drawing/2018/sketchyshapes" xmlns="" sd="3659010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Nunito Black" pitchFamily="2" charset="0"/>
              </a:rPr>
              <a:t>nhanh  </a:t>
            </a:r>
            <a:r>
              <a:rPr lang="en-US" sz="3200" b="0" i="0">
                <a:solidFill>
                  <a:srgbClr val="002060"/>
                </a:solidFill>
                <a:effectLst/>
                <a:latin typeface="Nunito Black" pitchFamily="2" charset="0"/>
              </a:rPr>
              <a:t>   chậm</a:t>
            </a:r>
            <a:endParaRPr lang="en-US" sz="3200">
              <a:solidFill>
                <a:srgbClr val="002060"/>
              </a:solidFill>
              <a:latin typeface="Nunito Black" pitchFamily="2" charset="0"/>
            </a:endParaRPr>
          </a:p>
          <a:p>
            <a:pPr algn="ctr"/>
            <a:endParaRPr lang="en-US" sz="2000"/>
          </a:p>
        </p:txBody>
      </p:sp>
      <p:sp>
        <p:nvSpPr>
          <p:cNvPr id="8" name="Cloud 7">
            <a:extLst>
              <a:ext uri="{FF2B5EF4-FFF2-40B4-BE49-F238E27FC236}">
                <a16:creationId xmlns:a16="http://schemas.microsoft.com/office/drawing/2014/main" xmlns="" id="{DB019403-CD43-EF65-95E6-9450B686A50F}"/>
              </a:ext>
            </a:extLst>
          </p:cNvPr>
          <p:cNvSpPr/>
          <p:nvPr/>
        </p:nvSpPr>
        <p:spPr>
          <a:xfrm>
            <a:off x="4115566" y="4806000"/>
            <a:ext cx="3465796" cy="1363246"/>
          </a:xfrm>
          <a:prstGeom prst="cloud">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2060"/>
              </a:solidFill>
              <a:effectLst/>
              <a:latin typeface="Nunito Black" pitchFamily="2" charset="0"/>
            </a:endParaRPr>
          </a:p>
          <a:p>
            <a:pPr algn="ctr"/>
            <a:endParaRPr lang="en-US" sz="2800" b="0" i="0">
              <a:solidFill>
                <a:srgbClr val="002060"/>
              </a:solidFill>
              <a:effectLst/>
              <a:latin typeface="Nunito Black" pitchFamily="2" charset="0"/>
            </a:endParaRPr>
          </a:p>
          <a:p>
            <a:pPr algn="ctr"/>
            <a:r>
              <a:rPr lang="en-US" sz="3200" b="0" i="0">
                <a:solidFill>
                  <a:schemeClr val="bg1"/>
                </a:solidFill>
                <a:effectLst/>
                <a:latin typeface="Nunito Black" pitchFamily="2" charset="0"/>
              </a:rPr>
              <a:t>Thảo luận nhóm </a:t>
            </a:r>
            <a:r>
              <a:rPr lang="vi-VN" sz="2800" b="0" i="0">
                <a:solidFill>
                  <a:srgbClr val="FF0000"/>
                </a:solidFill>
                <a:effectLst/>
                <a:latin typeface="Nunito Black" pitchFamily="2" charset="0"/>
              </a:rPr>
              <a:t/>
            </a:r>
            <a:br>
              <a:rPr lang="vi-VN" sz="2800" b="0" i="0">
                <a:solidFill>
                  <a:srgbClr val="FF0000"/>
                </a:solidFill>
                <a:effectLst/>
                <a:latin typeface="Nunito Black" pitchFamily="2" charset="0"/>
              </a:rPr>
            </a:br>
            <a:endParaRPr lang="en-US" sz="2800">
              <a:solidFill>
                <a:srgbClr val="FF0000"/>
              </a:solidFill>
              <a:latin typeface="Nunito Black" pitchFamily="2" charset="0"/>
            </a:endParaRPr>
          </a:p>
        </p:txBody>
      </p:sp>
      <p:pic>
        <p:nvPicPr>
          <p:cNvPr id="12" name="Graphic 11" descr="Maximize with solid fill">
            <a:extLst>
              <a:ext uri="{FF2B5EF4-FFF2-40B4-BE49-F238E27FC236}">
                <a16:creationId xmlns:a16="http://schemas.microsoft.com/office/drawing/2014/main" xmlns="" id="{D8189DA9-71FA-D585-5BF7-76A59E5768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2779221">
            <a:off x="2073812" y="5236084"/>
            <a:ext cx="380467" cy="380467"/>
          </a:xfrm>
          <a:prstGeom prst="rect">
            <a:avLst/>
          </a:prstGeom>
        </p:spPr>
      </p:pic>
      <p:pic>
        <p:nvPicPr>
          <p:cNvPr id="22" name="Picture 21">
            <a:extLst>
              <a:ext uri="{FF2B5EF4-FFF2-40B4-BE49-F238E27FC236}">
                <a16:creationId xmlns:a16="http://schemas.microsoft.com/office/drawing/2014/main" xmlns="" id="{D5CE1C73-6B8E-827B-B6ED-41E4919A0110}"/>
              </a:ext>
            </a:extLst>
          </p:cNvPr>
          <p:cNvPicPr>
            <a:picLocks noChangeAspect="1"/>
          </p:cNvPicPr>
          <p:nvPr/>
        </p:nvPicPr>
        <p:blipFill>
          <a:blip r:embed="rId6"/>
          <a:stretch>
            <a:fillRect/>
          </a:stretch>
        </p:blipFill>
        <p:spPr>
          <a:xfrm>
            <a:off x="8218913" y="1663047"/>
            <a:ext cx="3095134" cy="964386"/>
          </a:xfrm>
          <a:prstGeom prst="rect">
            <a:avLst/>
          </a:prstGeom>
        </p:spPr>
      </p:pic>
      <p:pic>
        <p:nvPicPr>
          <p:cNvPr id="24" name="Picture 23">
            <a:extLst>
              <a:ext uri="{FF2B5EF4-FFF2-40B4-BE49-F238E27FC236}">
                <a16:creationId xmlns:a16="http://schemas.microsoft.com/office/drawing/2014/main" xmlns="" id="{F0A05286-7BD0-EA28-DE19-8B0ECB610326}"/>
              </a:ext>
            </a:extLst>
          </p:cNvPr>
          <p:cNvPicPr>
            <a:picLocks noChangeAspect="1"/>
          </p:cNvPicPr>
          <p:nvPr/>
        </p:nvPicPr>
        <p:blipFill>
          <a:blip r:embed="rId7"/>
          <a:stretch>
            <a:fillRect/>
          </a:stretch>
        </p:blipFill>
        <p:spPr>
          <a:xfrm>
            <a:off x="8182466" y="2599921"/>
            <a:ext cx="3095134" cy="964386"/>
          </a:xfrm>
          <a:prstGeom prst="rect">
            <a:avLst/>
          </a:prstGeom>
        </p:spPr>
      </p:pic>
      <p:pic>
        <p:nvPicPr>
          <p:cNvPr id="26" name="Picture 25">
            <a:extLst>
              <a:ext uri="{FF2B5EF4-FFF2-40B4-BE49-F238E27FC236}">
                <a16:creationId xmlns:a16="http://schemas.microsoft.com/office/drawing/2014/main" xmlns="" id="{2200B795-612B-0BB2-2DC5-CFFCEA1FC5D5}"/>
              </a:ext>
            </a:extLst>
          </p:cNvPr>
          <p:cNvPicPr>
            <a:picLocks noChangeAspect="1"/>
          </p:cNvPicPr>
          <p:nvPr/>
        </p:nvPicPr>
        <p:blipFill>
          <a:blip r:embed="rId8"/>
          <a:stretch>
            <a:fillRect/>
          </a:stretch>
        </p:blipFill>
        <p:spPr>
          <a:xfrm>
            <a:off x="8144822" y="5299030"/>
            <a:ext cx="2936997" cy="870216"/>
          </a:xfrm>
          <a:prstGeom prst="rect">
            <a:avLst/>
          </a:prstGeom>
        </p:spPr>
      </p:pic>
      <p:pic>
        <p:nvPicPr>
          <p:cNvPr id="28" name="Picture 27">
            <a:extLst>
              <a:ext uri="{FF2B5EF4-FFF2-40B4-BE49-F238E27FC236}">
                <a16:creationId xmlns:a16="http://schemas.microsoft.com/office/drawing/2014/main" xmlns="" id="{5E717F74-7AB3-0185-3DDF-60ED39BDAC42}"/>
              </a:ext>
            </a:extLst>
          </p:cNvPr>
          <p:cNvPicPr>
            <a:picLocks noChangeAspect="1"/>
          </p:cNvPicPr>
          <p:nvPr/>
        </p:nvPicPr>
        <p:blipFill>
          <a:blip r:embed="rId9"/>
          <a:stretch>
            <a:fillRect/>
          </a:stretch>
        </p:blipFill>
        <p:spPr>
          <a:xfrm>
            <a:off x="8144822" y="3601795"/>
            <a:ext cx="3027870" cy="870215"/>
          </a:xfrm>
          <a:prstGeom prst="rect">
            <a:avLst/>
          </a:prstGeom>
        </p:spPr>
      </p:pic>
      <p:pic>
        <p:nvPicPr>
          <p:cNvPr id="30" name="Picture 29">
            <a:extLst>
              <a:ext uri="{FF2B5EF4-FFF2-40B4-BE49-F238E27FC236}">
                <a16:creationId xmlns:a16="http://schemas.microsoft.com/office/drawing/2014/main" xmlns="" id="{CC18FA22-438B-CD63-D5BC-D7376FBFC52F}"/>
              </a:ext>
            </a:extLst>
          </p:cNvPr>
          <p:cNvPicPr>
            <a:picLocks noChangeAspect="1"/>
          </p:cNvPicPr>
          <p:nvPr/>
        </p:nvPicPr>
        <p:blipFill>
          <a:blip r:embed="rId10"/>
          <a:stretch>
            <a:fillRect/>
          </a:stretch>
        </p:blipFill>
        <p:spPr>
          <a:xfrm>
            <a:off x="8220110" y="4333654"/>
            <a:ext cx="3019846" cy="964386"/>
          </a:xfrm>
          <a:prstGeom prst="rect">
            <a:avLst/>
          </a:prstGeom>
        </p:spPr>
      </p:pic>
    </p:spTree>
    <p:extLst>
      <p:ext uri="{BB962C8B-B14F-4D97-AF65-F5344CB8AC3E}">
        <p14:creationId xmlns:p14="http://schemas.microsoft.com/office/powerpoint/2010/main" val="1045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45D07D8-A464-D014-AADD-3714B36CC2A3}"/>
              </a:ext>
            </a:extLst>
          </p:cNvPr>
          <p:cNvSpPr/>
          <p:nvPr/>
        </p:nvSpPr>
        <p:spPr>
          <a:xfrm>
            <a:off x="105262" y="257452"/>
            <a:ext cx="10564427" cy="1032606"/>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chemeClr val="accent4">
                    <a:lumMod val="75000"/>
                  </a:schemeClr>
                </a:solidFill>
                <a:effectLst/>
                <a:uLnTx/>
                <a:uFillTx/>
                <a:latin typeface="Nunito Black" panose="00000A00000000000000" pitchFamily="2" charset="0"/>
                <a:ea typeface="+mn-ea"/>
                <a:cs typeface="+mn-cs"/>
              </a:rPr>
              <a:t>3. </a:t>
            </a:r>
            <a:r>
              <a:rPr lang="en-US" sz="2800" b="0" i="0">
                <a:solidFill>
                  <a:schemeClr val="accent4">
                    <a:lumMod val="75000"/>
                  </a:schemeClr>
                </a:solidFill>
                <a:effectLst/>
                <a:latin typeface="Nunito Black" pitchFamily="2" charset="0"/>
              </a:rPr>
              <a:t>Đọc lại câu chuyện Đi tìm mặt trời, đặt câu khiến trong tình huống sau:</a:t>
            </a:r>
            <a:br>
              <a:rPr lang="en-US" sz="2800" b="0" i="0">
                <a:solidFill>
                  <a:schemeClr val="accent4">
                    <a:lumMod val="75000"/>
                  </a:schemeClr>
                </a:solidFill>
                <a:effectLst/>
                <a:latin typeface="Nunito Black" pitchFamily="2" charset="0"/>
              </a:rPr>
            </a:br>
            <a:r>
              <a:rPr lang="en-US" sz="2800" b="0" i="0">
                <a:solidFill>
                  <a:srgbClr val="000000"/>
                </a:solidFill>
                <a:effectLst/>
                <a:latin typeface="OpenSans"/>
              </a:rPr>
              <a:t/>
            </a:r>
            <a:br>
              <a:rPr lang="en-US"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5" name="TextBox 4">
            <a:extLst>
              <a:ext uri="{FF2B5EF4-FFF2-40B4-BE49-F238E27FC236}">
                <a16:creationId xmlns:a16="http://schemas.microsoft.com/office/drawing/2014/main" xmlns="" id="{0061E496-B002-C608-5EAF-4BEC6008DDA8}"/>
              </a:ext>
            </a:extLst>
          </p:cNvPr>
          <p:cNvSpPr txBox="1"/>
          <p:nvPr/>
        </p:nvSpPr>
        <p:spPr>
          <a:xfrm>
            <a:off x="105262" y="671691"/>
            <a:ext cx="11608201" cy="6186309"/>
          </a:xfrm>
          <a:prstGeom prst="rect">
            <a:avLst/>
          </a:prstGeom>
          <a:noFill/>
        </p:spPr>
        <p:txBody>
          <a:bodyPr wrap="square">
            <a:spAutoFit/>
          </a:bodyPr>
          <a:lstStyle/>
          <a:p>
            <a:pPr algn="ctr"/>
            <a:r>
              <a:rPr lang="vi-VN" sz="3600" b="1" i="0">
                <a:solidFill>
                  <a:srgbClr val="C00000"/>
                </a:solidFill>
                <a:effectLst/>
                <a:latin typeface="Nunito Black" pitchFamily="2" charset="0"/>
              </a:rPr>
              <a:t>Đi tìm mặt trời</a:t>
            </a:r>
            <a:endParaRPr lang="vi-VN" sz="3600" b="0" i="0">
              <a:solidFill>
                <a:srgbClr val="C00000"/>
              </a:solidFill>
              <a:effectLst/>
              <a:latin typeface="Nunito Black" pitchFamily="2" charset="0"/>
            </a:endParaRPr>
          </a:p>
          <a:p>
            <a:pPr algn="just"/>
            <a:r>
              <a:rPr lang="vi-VN" sz="2000" b="0" i="0">
                <a:solidFill>
                  <a:srgbClr val="002060"/>
                </a:solidFill>
                <a:effectLst/>
                <a:latin typeface="Nunito Black" pitchFamily="2" charset="0"/>
              </a:rPr>
              <a:t>Ngày xưa, muôn loài sống trong rừng già tối tăm, ẩm ướt. Gõ kiến được giao nhiệm vụ đến các nhà hỏi xem ai có thể đi tìm mặt trời.</a:t>
            </a:r>
          </a:p>
          <a:p>
            <a:pPr algn="just"/>
            <a:r>
              <a:rPr lang="vi-VN" sz="2000" b="0" i="0">
                <a:solidFill>
                  <a:srgbClr val="002060"/>
                </a:solidFill>
                <a:effectLst/>
                <a:latin typeface="Nunito Black" pitchFamily="2" charset="0"/>
              </a:rPr>
              <a:t>Gõ kiến gõ cửa nhà công, công mải múa. Gõ cửa nhà liếu điếu, liếu điếu bận cãi nhau. Gõ cửa nhà chích chòe, chích chòe mải hót,… Chỉ có gà trống nhận lời đi tìm mặt trời.</a:t>
            </a:r>
          </a:p>
          <a:p>
            <a:pPr algn="just"/>
            <a:r>
              <a:rPr lang="vi-VN" sz="2000" b="0" i="0">
                <a:solidFill>
                  <a:srgbClr val="002060"/>
                </a:solidFill>
                <a:effectLst/>
                <a:latin typeface="Nunito Black" pitchFamily="2"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algn="just"/>
            <a:r>
              <a:rPr lang="vi-VN" sz="2000" b="0" i="0">
                <a:solidFill>
                  <a:srgbClr val="002060"/>
                </a:solidFill>
                <a:effectLst/>
                <a:latin typeface="Nunito Black" pitchFamily="2" charset="0"/>
              </a:rPr>
              <a:t>Gió lạnh rít ù ù. Mấy lần gà trống suýt ngã. Nó quắp những ngón chân thật chặt vào thân cây. Chờ mãi, đợi mãi… Nghĩ thương các bạn sống trong tối tăm, ẩm ướt, gà trống đấm ngực kêu to:</a:t>
            </a:r>
          </a:p>
          <a:p>
            <a:pPr algn="just"/>
            <a:r>
              <a:rPr lang="vi-VN" sz="2000" b="0" i="0">
                <a:solidFill>
                  <a:srgbClr val="002060"/>
                </a:solidFill>
                <a:effectLst/>
                <a:latin typeface="Nunito Black" pitchFamily="2" charset="0"/>
              </a:rPr>
              <a:t>- Trời đất ơi…. ơi…!</a:t>
            </a:r>
          </a:p>
          <a:p>
            <a:pPr algn="just"/>
            <a:r>
              <a:rPr lang="vi-VN" sz="2000" b="0" i="0">
                <a:solidFill>
                  <a:srgbClr val="002060"/>
                </a:solidFill>
                <a:effectLst/>
                <a:latin typeface="Nunito Black" pitchFamily="2"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algn="just"/>
            <a:r>
              <a:rPr lang="vi-VN" sz="2000" b="0" i="0">
                <a:solidFill>
                  <a:srgbClr val="002060"/>
                </a:solidFill>
                <a:effectLst/>
                <a:latin typeface="Nunito Black" pitchFamily="2" charset="0"/>
              </a:rPr>
              <a:t>Gà trống vui sướng bay về. Bay tới đâu, ánh sáng theo đến đấy. Đất rừng sáng tươi như tranh vẽ.</a:t>
            </a:r>
          </a:p>
          <a:p>
            <a:pPr algn="just"/>
            <a:r>
              <a:rPr lang="vi-VN" sz="2000" b="0" i="0">
                <a:solidFill>
                  <a:srgbClr val="002060"/>
                </a:solidFill>
                <a:effectLst/>
                <a:latin typeface="Nunito Black" pitchFamily="2" charset="0"/>
              </a:rPr>
              <a:t>Từ đó, khi gà trống cất tiếng gáy là mặt trời hiện ra, chiếu ánh sáng cho mọi người, mọi vật.</a:t>
            </a:r>
          </a:p>
          <a:p>
            <a:pPr algn="r"/>
            <a:r>
              <a:rPr lang="vi-VN" sz="2000" b="0" i="0">
                <a:solidFill>
                  <a:srgbClr val="000000"/>
                </a:solidFill>
                <a:effectLst/>
                <a:latin typeface="Nunito Black" pitchFamily="2" charset="0"/>
              </a:rPr>
              <a:t>(Theo Vũ Tú Nam)</a:t>
            </a:r>
            <a:endParaRPr lang="en-US"/>
          </a:p>
        </p:txBody>
      </p:sp>
    </p:spTree>
    <p:extLst>
      <p:ext uri="{BB962C8B-B14F-4D97-AF65-F5344CB8AC3E}">
        <p14:creationId xmlns:p14="http://schemas.microsoft.com/office/powerpoint/2010/main" val="4009812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62C1177-4533-C5AD-A85A-E87F3C65AE73}"/>
              </a:ext>
            </a:extLst>
          </p:cNvPr>
          <p:cNvSpPr/>
          <p:nvPr/>
        </p:nvSpPr>
        <p:spPr>
          <a:xfrm>
            <a:off x="178109" y="361835"/>
            <a:ext cx="10239375" cy="925427"/>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chemeClr val="accent4">
                    <a:lumMod val="75000"/>
                  </a:schemeClr>
                </a:solidFill>
                <a:effectLst/>
                <a:uLnTx/>
                <a:uFillTx/>
                <a:latin typeface="Nunito Black" panose="00000A00000000000000" pitchFamily="2" charset="0"/>
                <a:ea typeface="+mn-ea"/>
                <a:cs typeface="+mn-cs"/>
              </a:rPr>
              <a:t>3. </a:t>
            </a:r>
            <a:r>
              <a:rPr lang="en-US" sz="2800" b="0" i="0">
                <a:solidFill>
                  <a:schemeClr val="accent4">
                    <a:lumMod val="75000"/>
                  </a:schemeClr>
                </a:solidFill>
                <a:effectLst/>
                <a:latin typeface="Nunito Black" pitchFamily="2" charset="0"/>
              </a:rPr>
              <a:t>Đọc lại câu chuyện Đi tìm mặt trời, đặt câu khiến trong tình huống sau:</a:t>
            </a:r>
            <a:br>
              <a:rPr lang="en-US" sz="2800" b="0" i="0">
                <a:solidFill>
                  <a:schemeClr val="accent4">
                    <a:lumMod val="75000"/>
                  </a:schemeClr>
                </a:solidFill>
                <a:effectLst/>
                <a:latin typeface="Nunito Black" pitchFamily="2" charset="0"/>
              </a:rPr>
            </a:br>
            <a:r>
              <a:rPr lang="en-US" sz="2800" b="0" i="0">
                <a:solidFill>
                  <a:srgbClr val="000000"/>
                </a:solidFill>
                <a:effectLst/>
                <a:latin typeface="OpenSans"/>
              </a:rPr>
              <a:t/>
            </a:r>
            <a:br>
              <a:rPr lang="en-US"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5" name="Rectangle: Folded Corner 4">
            <a:extLst>
              <a:ext uri="{FF2B5EF4-FFF2-40B4-BE49-F238E27FC236}">
                <a16:creationId xmlns:a16="http://schemas.microsoft.com/office/drawing/2014/main" xmlns="" id="{ECC50938-8106-16FB-3DCE-53225D06E36E}"/>
              </a:ext>
            </a:extLst>
          </p:cNvPr>
          <p:cNvSpPr/>
          <p:nvPr/>
        </p:nvSpPr>
        <p:spPr>
          <a:xfrm>
            <a:off x="714375" y="2509956"/>
            <a:ext cx="3381375" cy="2410249"/>
          </a:xfrm>
          <a:prstGeom prst="foldedCorner">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endParaRPr lang="en-US" sz="2400">
              <a:solidFill>
                <a:srgbClr val="0070C0"/>
              </a:solidFill>
              <a:latin typeface="Nunito Black" pitchFamily="2" charset="0"/>
            </a:endParaRPr>
          </a:p>
          <a:p>
            <a:pPr algn="ctr"/>
            <a:r>
              <a:rPr lang="en-US" sz="2800">
                <a:solidFill>
                  <a:srgbClr val="0070C0"/>
                </a:solidFill>
                <a:latin typeface="Nunito Black" pitchFamily="2" charset="0"/>
              </a:rPr>
              <a:t>a. Đóng vai gõ kiến, nhờ công, liếu điếu hoặc chích chòe đi tìm mặt trời.</a:t>
            </a:r>
            <a:br>
              <a:rPr lang="en-US" sz="2800">
                <a:solidFill>
                  <a:srgbClr val="0070C0"/>
                </a:solidFill>
                <a:latin typeface="Nunito Black" pitchFamily="2" charset="0"/>
              </a:rPr>
            </a:br>
            <a:r>
              <a:rPr lang="en-US"/>
              <a:t/>
            </a:r>
            <a:br>
              <a:rPr lang="en-US"/>
            </a:br>
            <a:endParaRPr lang="en-US"/>
          </a:p>
        </p:txBody>
      </p:sp>
      <p:sp>
        <p:nvSpPr>
          <p:cNvPr id="6" name="Rectangle: Folded Corner 5">
            <a:extLst>
              <a:ext uri="{FF2B5EF4-FFF2-40B4-BE49-F238E27FC236}">
                <a16:creationId xmlns:a16="http://schemas.microsoft.com/office/drawing/2014/main" xmlns="" id="{44096FA6-2802-0977-9A8F-923FC712E4FE}"/>
              </a:ext>
            </a:extLst>
          </p:cNvPr>
          <p:cNvSpPr/>
          <p:nvPr/>
        </p:nvSpPr>
        <p:spPr>
          <a:xfrm>
            <a:off x="4745355" y="2509956"/>
            <a:ext cx="4189095" cy="2185444"/>
          </a:xfrm>
          <a:prstGeom prst="foldedCorner">
            <a:avLst/>
          </a:prstGeom>
          <a:solidFill>
            <a:schemeClr val="accent6">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endParaRPr lang="en-US" sz="2400">
              <a:solidFill>
                <a:srgbClr val="0070C0"/>
              </a:solidFill>
              <a:latin typeface="Nunito Black" pitchFamily="2" charset="0"/>
            </a:endParaRPr>
          </a:p>
          <a:p>
            <a:pPr algn="ctr"/>
            <a:endParaRPr lang="en-US" sz="2400">
              <a:solidFill>
                <a:srgbClr val="0070C0"/>
              </a:solidFill>
              <a:latin typeface="Nunito Black" pitchFamily="2" charset="0"/>
            </a:endParaRPr>
          </a:p>
          <a:p>
            <a:pPr algn="ctr"/>
            <a:r>
              <a:rPr lang="vi-VN" sz="2800">
                <a:solidFill>
                  <a:srgbClr val="0070C0"/>
                </a:solidFill>
                <a:latin typeface="Nunito Black" pitchFamily="2" charset="0"/>
              </a:rPr>
              <a:t>b. Đóng vai gà trống, nói lời đề nghị mặt trời chiếu ánh sáng cho khu rừng tối tăm, ẩm ướt</a:t>
            </a:r>
            <a:r>
              <a:rPr lang="vi-VN" sz="2400">
                <a:solidFill>
                  <a:srgbClr val="0070C0"/>
                </a:solidFill>
                <a:latin typeface="Nunito Black" pitchFamily="2" charset="0"/>
              </a:rPr>
              <a:t>.</a:t>
            </a:r>
            <a:br>
              <a:rPr lang="vi-VN" sz="2400">
                <a:solidFill>
                  <a:srgbClr val="0070C0"/>
                </a:solidFill>
                <a:latin typeface="Nunito Black" pitchFamily="2" charset="0"/>
              </a:rPr>
            </a:br>
            <a:r>
              <a:rPr lang="vi-VN"/>
              <a:t/>
            </a:r>
            <a:br>
              <a:rPr lang="vi-VN"/>
            </a:br>
            <a:r>
              <a:rPr lang="en-US"/>
              <a:t/>
            </a:r>
            <a:br>
              <a:rPr lang="en-US"/>
            </a:br>
            <a:endParaRPr lang="en-US"/>
          </a:p>
        </p:txBody>
      </p:sp>
    </p:spTree>
    <p:extLst>
      <p:ext uri="{BB962C8B-B14F-4D97-AF65-F5344CB8AC3E}">
        <p14:creationId xmlns:p14="http://schemas.microsoft.com/office/powerpoint/2010/main" val="33438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Folded Corner 3">
            <a:extLst>
              <a:ext uri="{FF2B5EF4-FFF2-40B4-BE49-F238E27FC236}">
                <a16:creationId xmlns:a16="http://schemas.microsoft.com/office/drawing/2014/main" xmlns="" id="{5DF86109-8312-8398-E0FB-852382494DB1}"/>
              </a:ext>
            </a:extLst>
          </p:cNvPr>
          <p:cNvSpPr/>
          <p:nvPr/>
        </p:nvSpPr>
        <p:spPr>
          <a:xfrm>
            <a:off x="162098" y="1628775"/>
            <a:ext cx="3047828" cy="1972971"/>
          </a:xfrm>
          <a:prstGeom prst="foldedCorner">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endParaRPr lang="en-US" sz="2400">
              <a:solidFill>
                <a:srgbClr val="0070C0"/>
              </a:solidFill>
              <a:latin typeface="Nunito Black" pitchFamily="2" charset="0"/>
            </a:endParaRPr>
          </a:p>
          <a:p>
            <a:pPr algn="ctr"/>
            <a:r>
              <a:rPr lang="en-US" sz="2400">
                <a:solidFill>
                  <a:srgbClr val="0070C0"/>
                </a:solidFill>
                <a:latin typeface="Nunito Black" pitchFamily="2" charset="0"/>
              </a:rPr>
              <a:t>a. Đóng vai gõ kiến, nhờ công, liếu điếu hoặc chích chòe đi tìm mặt trời.</a:t>
            </a:r>
            <a:br>
              <a:rPr lang="en-US" sz="2400">
                <a:solidFill>
                  <a:srgbClr val="0070C0"/>
                </a:solidFill>
                <a:latin typeface="Nunito Black" pitchFamily="2" charset="0"/>
              </a:rPr>
            </a:br>
            <a:r>
              <a:rPr lang="en-US"/>
              <a:t/>
            </a:r>
            <a:br>
              <a:rPr lang="en-US"/>
            </a:br>
            <a:endParaRPr lang="en-US"/>
          </a:p>
        </p:txBody>
      </p:sp>
      <p:sp>
        <p:nvSpPr>
          <p:cNvPr id="5" name="Rectangle: Rounded Corners 4">
            <a:extLst>
              <a:ext uri="{FF2B5EF4-FFF2-40B4-BE49-F238E27FC236}">
                <a16:creationId xmlns:a16="http://schemas.microsoft.com/office/drawing/2014/main" xmlns="" id="{199019D7-BF6B-ACFB-FCA2-28F70118288A}"/>
              </a:ext>
            </a:extLst>
          </p:cNvPr>
          <p:cNvSpPr/>
          <p:nvPr/>
        </p:nvSpPr>
        <p:spPr>
          <a:xfrm>
            <a:off x="0" y="166044"/>
            <a:ext cx="10826496" cy="126342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chemeClr val="bg1"/>
                </a:solidFill>
                <a:effectLst/>
                <a:uLnTx/>
                <a:uFillTx/>
                <a:latin typeface="Nunito Black" panose="00000A00000000000000" pitchFamily="2" charset="0"/>
                <a:ea typeface="+mn-ea"/>
                <a:cs typeface="+mn-cs"/>
              </a:rPr>
              <a:t>3. </a:t>
            </a:r>
            <a:r>
              <a:rPr lang="en-US" sz="2800" b="0" i="0">
                <a:solidFill>
                  <a:schemeClr val="bg1"/>
                </a:solidFill>
                <a:effectLst/>
                <a:latin typeface="Nunito Black" pitchFamily="2" charset="0"/>
              </a:rPr>
              <a:t>Đọc lại câu chuyện Đi tìm mặt trời, đặt câu khiến trong tình huống sau:</a:t>
            </a:r>
            <a:br>
              <a:rPr lang="en-US" sz="2800" b="0" i="0">
                <a:solidFill>
                  <a:schemeClr val="bg1"/>
                </a:solidFill>
                <a:effectLst/>
                <a:latin typeface="Nunito Black" pitchFamily="2" charset="0"/>
              </a:rPr>
            </a:br>
            <a:r>
              <a:rPr lang="en-US" sz="2800" b="0" i="0">
                <a:solidFill>
                  <a:srgbClr val="000000"/>
                </a:solidFill>
                <a:effectLst/>
                <a:latin typeface="OpenSans"/>
              </a:rPr>
              <a:t/>
            </a:r>
            <a:br>
              <a:rPr lang="en-US"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3" name="TextBox 2">
            <a:extLst>
              <a:ext uri="{FF2B5EF4-FFF2-40B4-BE49-F238E27FC236}">
                <a16:creationId xmlns:a16="http://schemas.microsoft.com/office/drawing/2014/main" xmlns="" id="{3CC080A4-CF27-DF49-AB0E-7A1A368EBAC9}"/>
              </a:ext>
            </a:extLst>
          </p:cNvPr>
          <p:cNvSpPr txBox="1"/>
          <p:nvPr/>
        </p:nvSpPr>
        <p:spPr>
          <a:xfrm>
            <a:off x="7988278" y="2909248"/>
            <a:ext cx="3711317" cy="1384995"/>
          </a:xfrm>
          <a:custGeom>
            <a:avLst/>
            <a:gdLst>
              <a:gd name="connsiteX0" fmla="*/ 0 w 3711317"/>
              <a:gd name="connsiteY0" fmla="*/ 0 h 1384995"/>
              <a:gd name="connsiteX1" fmla="*/ 3711317 w 3711317"/>
              <a:gd name="connsiteY1" fmla="*/ 0 h 1384995"/>
              <a:gd name="connsiteX2" fmla="*/ 3711317 w 3711317"/>
              <a:gd name="connsiteY2" fmla="*/ 1384995 h 1384995"/>
              <a:gd name="connsiteX3" fmla="*/ 0 w 3711317"/>
              <a:gd name="connsiteY3" fmla="*/ 1384995 h 1384995"/>
              <a:gd name="connsiteX4" fmla="*/ 0 w 3711317"/>
              <a:gd name="connsiteY4" fmla="*/ 0 h 138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317" h="1384995" fill="none" extrusionOk="0">
                <a:moveTo>
                  <a:pt x="0" y="0"/>
                </a:moveTo>
                <a:cubicBezTo>
                  <a:pt x="836195" y="-46412"/>
                  <a:pt x="2424616" y="-87334"/>
                  <a:pt x="3711317" y="0"/>
                </a:cubicBezTo>
                <a:cubicBezTo>
                  <a:pt x="3696665" y="623484"/>
                  <a:pt x="3780380" y="1215220"/>
                  <a:pt x="3711317" y="1384995"/>
                </a:cubicBezTo>
                <a:cubicBezTo>
                  <a:pt x="2897196" y="1320364"/>
                  <a:pt x="1838514" y="1483712"/>
                  <a:pt x="0" y="1384995"/>
                </a:cubicBezTo>
                <a:cubicBezTo>
                  <a:pt x="98563" y="775095"/>
                  <a:pt x="-86276" y="395939"/>
                  <a:pt x="0" y="0"/>
                </a:cubicBezTo>
                <a:close/>
              </a:path>
              <a:path w="3711317" h="1384995" stroke="0" extrusionOk="0">
                <a:moveTo>
                  <a:pt x="0" y="0"/>
                </a:moveTo>
                <a:cubicBezTo>
                  <a:pt x="1229700" y="93874"/>
                  <a:pt x="2983543" y="-150815"/>
                  <a:pt x="3711317" y="0"/>
                </a:cubicBezTo>
                <a:cubicBezTo>
                  <a:pt x="3794283" y="490784"/>
                  <a:pt x="3744457" y="976055"/>
                  <a:pt x="3711317" y="1384995"/>
                </a:cubicBezTo>
                <a:cubicBezTo>
                  <a:pt x="1929103" y="1428065"/>
                  <a:pt x="808489" y="1447574"/>
                  <a:pt x="0" y="1384995"/>
                </a:cubicBezTo>
                <a:cubicBezTo>
                  <a:pt x="-89730" y="927252"/>
                  <a:pt x="55856" y="464397"/>
                  <a:pt x="0" y="0"/>
                </a:cubicBezTo>
                <a:close/>
              </a:path>
            </a:pathLst>
          </a:custGeom>
          <a:solidFill>
            <a:schemeClr val="accent5">
              <a:lumMod val="40000"/>
              <a:lumOff val="60000"/>
            </a:schemeClr>
          </a:solidFill>
          <a:ln>
            <a:solidFill>
              <a:schemeClr val="tx1"/>
            </a:solidFill>
            <a:prstDash val="lgDash"/>
            <a:extLst>
              <a:ext uri="{C807C97D-BFC1-408E-A445-0C87EB9F89A2}">
                <ask:lineSketchStyleProps xmlns:ask="http://schemas.microsoft.com/office/drawing/2018/sketchyshapes" xmlns="" sd="62148144">
                  <a:prstGeom prst="rect">
                    <a:avLst/>
                  </a:prstGeom>
                  <ask:type>
                    <ask:lineSketchCurved/>
                  </ask:type>
                </ask:lineSketchStyleProps>
              </a:ext>
            </a:extLst>
          </a:ln>
        </p:spPr>
        <p:txBody>
          <a:bodyPr wrap="square">
            <a:spAutoFit/>
          </a:bodyPr>
          <a:lstStyle/>
          <a:p>
            <a:r>
              <a:rPr lang="vi-VN" sz="2800" b="0" i="0">
                <a:solidFill>
                  <a:srgbClr val="000000"/>
                </a:solidFill>
                <a:effectLst/>
                <a:latin typeface="Nunito Black" pitchFamily="2" charset="0"/>
              </a:rPr>
              <a:t>- Công ơi, cậu giúp khu rừng của mình đi tìm mặt trời nhé!</a:t>
            </a:r>
            <a:endParaRPr lang="en-US" sz="2800">
              <a:latin typeface="Nunito Black" pitchFamily="2" charset="0"/>
            </a:endParaRPr>
          </a:p>
        </p:txBody>
      </p:sp>
      <p:sp>
        <p:nvSpPr>
          <p:cNvPr id="6" name="TextBox 5">
            <a:extLst>
              <a:ext uri="{FF2B5EF4-FFF2-40B4-BE49-F238E27FC236}">
                <a16:creationId xmlns:a16="http://schemas.microsoft.com/office/drawing/2014/main" xmlns="" id="{96916A88-19A8-CF39-FEF1-3237F5EDA503}"/>
              </a:ext>
            </a:extLst>
          </p:cNvPr>
          <p:cNvSpPr txBox="1"/>
          <p:nvPr/>
        </p:nvSpPr>
        <p:spPr>
          <a:xfrm>
            <a:off x="1333645" y="3801052"/>
            <a:ext cx="2851856" cy="1815882"/>
          </a:xfrm>
          <a:custGeom>
            <a:avLst/>
            <a:gdLst>
              <a:gd name="connsiteX0" fmla="*/ 0 w 2851856"/>
              <a:gd name="connsiteY0" fmla="*/ 0 h 1815882"/>
              <a:gd name="connsiteX1" fmla="*/ 2851856 w 2851856"/>
              <a:gd name="connsiteY1" fmla="*/ 0 h 1815882"/>
              <a:gd name="connsiteX2" fmla="*/ 2851856 w 2851856"/>
              <a:gd name="connsiteY2" fmla="*/ 1815882 h 1815882"/>
              <a:gd name="connsiteX3" fmla="*/ 0 w 2851856"/>
              <a:gd name="connsiteY3" fmla="*/ 1815882 h 1815882"/>
              <a:gd name="connsiteX4" fmla="*/ 0 w 2851856"/>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856" h="1815882" fill="none" extrusionOk="0">
                <a:moveTo>
                  <a:pt x="0" y="0"/>
                </a:moveTo>
                <a:cubicBezTo>
                  <a:pt x="984644" y="-46412"/>
                  <a:pt x="2369523" y="-87334"/>
                  <a:pt x="2851856" y="0"/>
                </a:cubicBezTo>
                <a:cubicBezTo>
                  <a:pt x="2731857" y="691249"/>
                  <a:pt x="2948177" y="1309561"/>
                  <a:pt x="2851856" y="1815882"/>
                </a:cubicBezTo>
                <a:cubicBezTo>
                  <a:pt x="1624320" y="1751251"/>
                  <a:pt x="785542" y="1914599"/>
                  <a:pt x="0" y="1815882"/>
                </a:cubicBezTo>
                <a:cubicBezTo>
                  <a:pt x="26762" y="1384000"/>
                  <a:pt x="-30639" y="191523"/>
                  <a:pt x="0" y="0"/>
                </a:cubicBezTo>
                <a:close/>
              </a:path>
              <a:path w="2851856" h="1815882" stroke="0" extrusionOk="0">
                <a:moveTo>
                  <a:pt x="0" y="0"/>
                </a:moveTo>
                <a:cubicBezTo>
                  <a:pt x="549213" y="93874"/>
                  <a:pt x="2426563" y="-150815"/>
                  <a:pt x="2851856" y="0"/>
                </a:cubicBezTo>
                <a:cubicBezTo>
                  <a:pt x="2695986" y="485919"/>
                  <a:pt x="2840302" y="1622835"/>
                  <a:pt x="2851856" y="1815882"/>
                </a:cubicBezTo>
                <a:cubicBezTo>
                  <a:pt x="2157960" y="1858952"/>
                  <a:pt x="1396744" y="1878461"/>
                  <a:pt x="0" y="1815882"/>
                </a:cubicBezTo>
                <a:cubicBezTo>
                  <a:pt x="-72617" y="982098"/>
                  <a:pt x="-154598" y="874411"/>
                  <a:pt x="0" y="0"/>
                </a:cubicBezTo>
                <a:close/>
              </a:path>
            </a:pathLst>
          </a:custGeom>
          <a:solidFill>
            <a:schemeClr val="accent4">
              <a:lumMod val="40000"/>
              <a:lumOff val="60000"/>
            </a:schemeClr>
          </a:solidFill>
          <a:ln>
            <a:solidFill>
              <a:schemeClr val="tx1"/>
            </a:solidFill>
            <a:prstDash val="lgDash"/>
            <a:extLst>
              <a:ext uri="{C807C97D-BFC1-408E-A445-0C87EB9F89A2}">
                <ask:lineSketchStyleProps xmlns:ask="http://schemas.microsoft.com/office/drawing/2018/sketchyshapes" xmlns="" sd="62148144">
                  <a:prstGeom prst="rect">
                    <a:avLst/>
                  </a:prstGeom>
                  <ask:type>
                    <ask:lineSketchCurved/>
                  </ask:type>
                </ask:lineSketchStyleProps>
              </a:ext>
            </a:extLst>
          </a:ln>
        </p:spPr>
        <p:txBody>
          <a:bodyPr wrap="square">
            <a:spAutoFit/>
          </a:bodyPr>
          <a:lstStyle/>
          <a:p>
            <a:r>
              <a:rPr lang="en-US" sz="2800" b="0" i="0">
                <a:solidFill>
                  <a:srgbClr val="000000"/>
                </a:solidFill>
                <a:effectLst/>
                <a:latin typeface="Nunito Black" pitchFamily="2" charset="0"/>
              </a:rPr>
              <a:t>- Liếu điếu hãy đi tìm mặt trời giúp khu rừng nhé!</a:t>
            </a:r>
            <a:endParaRPr lang="en-US" sz="2800">
              <a:latin typeface="Nunito Black" pitchFamily="2" charset="0"/>
            </a:endParaRPr>
          </a:p>
        </p:txBody>
      </p:sp>
      <p:sp>
        <p:nvSpPr>
          <p:cNvPr id="7" name="TextBox 6">
            <a:extLst>
              <a:ext uri="{FF2B5EF4-FFF2-40B4-BE49-F238E27FC236}">
                <a16:creationId xmlns:a16="http://schemas.microsoft.com/office/drawing/2014/main" xmlns="" id="{A8590BBA-3DB1-D77F-C335-D6B2CE23ECB9}"/>
              </a:ext>
            </a:extLst>
          </p:cNvPr>
          <p:cNvSpPr txBox="1"/>
          <p:nvPr/>
        </p:nvSpPr>
        <p:spPr>
          <a:xfrm>
            <a:off x="4381473" y="1542201"/>
            <a:ext cx="3149631" cy="1815882"/>
          </a:xfrm>
          <a:custGeom>
            <a:avLst/>
            <a:gdLst>
              <a:gd name="connsiteX0" fmla="*/ 0 w 3149631"/>
              <a:gd name="connsiteY0" fmla="*/ 0 h 1815882"/>
              <a:gd name="connsiteX1" fmla="*/ 3149631 w 3149631"/>
              <a:gd name="connsiteY1" fmla="*/ 0 h 1815882"/>
              <a:gd name="connsiteX2" fmla="*/ 3149631 w 3149631"/>
              <a:gd name="connsiteY2" fmla="*/ 1815882 h 1815882"/>
              <a:gd name="connsiteX3" fmla="*/ 0 w 3149631"/>
              <a:gd name="connsiteY3" fmla="*/ 1815882 h 1815882"/>
              <a:gd name="connsiteX4" fmla="*/ 0 w 3149631"/>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31" h="1815882" fill="none" extrusionOk="0">
                <a:moveTo>
                  <a:pt x="0" y="0"/>
                </a:moveTo>
                <a:cubicBezTo>
                  <a:pt x="418871" y="-46412"/>
                  <a:pt x="1915070" y="-87334"/>
                  <a:pt x="3149631" y="0"/>
                </a:cubicBezTo>
                <a:cubicBezTo>
                  <a:pt x="3029632" y="691249"/>
                  <a:pt x="3245952" y="1309561"/>
                  <a:pt x="3149631" y="1815882"/>
                </a:cubicBezTo>
                <a:cubicBezTo>
                  <a:pt x="2238103" y="1751251"/>
                  <a:pt x="813584" y="1914599"/>
                  <a:pt x="0" y="1815882"/>
                </a:cubicBezTo>
                <a:cubicBezTo>
                  <a:pt x="26762" y="1384000"/>
                  <a:pt x="-30639" y="191523"/>
                  <a:pt x="0" y="0"/>
                </a:cubicBezTo>
                <a:close/>
              </a:path>
              <a:path w="3149631" h="1815882" stroke="0" extrusionOk="0">
                <a:moveTo>
                  <a:pt x="0" y="0"/>
                </a:moveTo>
                <a:cubicBezTo>
                  <a:pt x="508219" y="93874"/>
                  <a:pt x="1685268" y="-150815"/>
                  <a:pt x="3149631" y="0"/>
                </a:cubicBezTo>
                <a:cubicBezTo>
                  <a:pt x="2993761" y="485919"/>
                  <a:pt x="3138077" y="1622835"/>
                  <a:pt x="3149631" y="1815882"/>
                </a:cubicBezTo>
                <a:cubicBezTo>
                  <a:pt x="2088246" y="1858952"/>
                  <a:pt x="919344" y="1878461"/>
                  <a:pt x="0" y="1815882"/>
                </a:cubicBezTo>
                <a:cubicBezTo>
                  <a:pt x="-72617" y="982098"/>
                  <a:pt x="-154598" y="874411"/>
                  <a:pt x="0" y="0"/>
                </a:cubicBezTo>
                <a:close/>
              </a:path>
            </a:pathLst>
          </a:custGeom>
          <a:solidFill>
            <a:srgbClr val="FFC000"/>
          </a:solidFill>
          <a:ln>
            <a:solidFill>
              <a:schemeClr val="tx1"/>
            </a:solidFill>
            <a:prstDash val="lgDash"/>
            <a:extLst>
              <a:ext uri="{C807C97D-BFC1-408E-A445-0C87EB9F89A2}">
                <ask:lineSketchStyleProps xmlns:ask="http://schemas.microsoft.com/office/drawing/2018/sketchyshapes" xmlns="" sd="62148144">
                  <a:prstGeom prst="rect">
                    <a:avLst/>
                  </a:prstGeom>
                  <ask:type>
                    <ask:lineSketchCurved/>
                  </ask:type>
                </ask:lineSketchStyleProps>
              </a:ext>
            </a:extLst>
          </a:ln>
        </p:spPr>
        <p:txBody>
          <a:bodyPr wrap="square">
            <a:spAutoFit/>
          </a:bodyPr>
          <a:lstStyle/>
          <a:p>
            <a:r>
              <a:rPr lang="en-US" sz="2800" b="0" i="0">
                <a:solidFill>
                  <a:srgbClr val="000000"/>
                </a:solidFill>
                <a:effectLst/>
                <a:latin typeface="Nunito Black" pitchFamily="2" charset="0"/>
              </a:rPr>
              <a:t> - Cậu đi tìm mặt trời giúp khu rừng nha chích chòe!</a:t>
            </a:r>
            <a:endParaRPr lang="en-US" sz="2800">
              <a:latin typeface="Nunito Black" pitchFamily="2" charset="0"/>
            </a:endParaRPr>
          </a:p>
        </p:txBody>
      </p:sp>
      <p:pic>
        <p:nvPicPr>
          <p:cNvPr id="9" name="Picture 8">
            <a:extLst>
              <a:ext uri="{FF2B5EF4-FFF2-40B4-BE49-F238E27FC236}">
                <a16:creationId xmlns:a16="http://schemas.microsoft.com/office/drawing/2014/main" xmlns="" id="{FF3C8C17-7F25-D5DD-1FBC-757850EF5101}"/>
              </a:ext>
            </a:extLst>
          </p:cNvPr>
          <p:cNvPicPr>
            <a:picLocks noChangeAspect="1"/>
          </p:cNvPicPr>
          <p:nvPr/>
        </p:nvPicPr>
        <p:blipFill>
          <a:blip r:embed="rId3"/>
          <a:stretch>
            <a:fillRect/>
          </a:stretch>
        </p:blipFill>
        <p:spPr>
          <a:xfrm>
            <a:off x="4022444" y="3500636"/>
            <a:ext cx="3867690" cy="3191320"/>
          </a:xfrm>
          <a:prstGeom prst="rect">
            <a:avLst/>
          </a:prstGeom>
        </p:spPr>
      </p:pic>
    </p:spTree>
    <p:extLst>
      <p:ext uri="{BB962C8B-B14F-4D97-AF65-F5344CB8AC3E}">
        <p14:creationId xmlns:p14="http://schemas.microsoft.com/office/powerpoint/2010/main" val="22918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9614BFB-A8EB-B6B5-BC0D-5A6C8414BF44}"/>
              </a:ext>
            </a:extLst>
          </p:cNvPr>
          <p:cNvSpPr/>
          <p:nvPr/>
        </p:nvSpPr>
        <p:spPr>
          <a:xfrm>
            <a:off x="0" y="166044"/>
            <a:ext cx="10826496" cy="126342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chemeClr val="bg1"/>
                </a:solidFill>
                <a:effectLst/>
                <a:uLnTx/>
                <a:uFillTx/>
                <a:latin typeface="Nunito Black" panose="00000A00000000000000" pitchFamily="2" charset="0"/>
                <a:ea typeface="+mn-ea"/>
                <a:cs typeface="+mn-cs"/>
              </a:rPr>
              <a:t>3. </a:t>
            </a:r>
            <a:r>
              <a:rPr lang="en-US" sz="2800" b="0" i="0">
                <a:solidFill>
                  <a:schemeClr val="bg1"/>
                </a:solidFill>
                <a:effectLst/>
                <a:latin typeface="Nunito Black" pitchFamily="2" charset="0"/>
              </a:rPr>
              <a:t>Đọc lại câu chuyện Đi tìm mặt trời, đặt câu khiến trong tình huống sau:</a:t>
            </a:r>
            <a:br>
              <a:rPr lang="en-US" sz="2800" b="0" i="0">
                <a:solidFill>
                  <a:schemeClr val="bg1"/>
                </a:solidFill>
                <a:effectLst/>
                <a:latin typeface="Nunito Black" pitchFamily="2" charset="0"/>
              </a:rPr>
            </a:br>
            <a:r>
              <a:rPr lang="en-US" sz="2800" b="0" i="0">
                <a:solidFill>
                  <a:srgbClr val="000000"/>
                </a:solidFill>
                <a:effectLst/>
                <a:latin typeface="OpenSans"/>
              </a:rPr>
              <a:t/>
            </a:r>
            <a:br>
              <a:rPr lang="en-US"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5" name="Rectangle: Folded Corner 4">
            <a:extLst>
              <a:ext uri="{FF2B5EF4-FFF2-40B4-BE49-F238E27FC236}">
                <a16:creationId xmlns:a16="http://schemas.microsoft.com/office/drawing/2014/main" xmlns="" id="{CDB8C39C-7247-83C5-5400-13CB2406F4DE}"/>
              </a:ext>
            </a:extLst>
          </p:cNvPr>
          <p:cNvSpPr/>
          <p:nvPr/>
        </p:nvSpPr>
        <p:spPr>
          <a:xfrm>
            <a:off x="401955" y="1582969"/>
            <a:ext cx="3293745" cy="2455631"/>
          </a:xfrm>
          <a:prstGeom prst="foldedCorner">
            <a:avLst/>
          </a:prstGeom>
          <a:solidFill>
            <a:schemeClr val="accent6">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endParaRPr lang="en-US" sz="2400">
              <a:solidFill>
                <a:srgbClr val="0070C0"/>
              </a:solidFill>
              <a:latin typeface="Nunito Black" pitchFamily="2" charset="0"/>
            </a:endParaRPr>
          </a:p>
          <a:p>
            <a:pPr algn="ctr"/>
            <a:endParaRPr lang="en-US" sz="2400">
              <a:solidFill>
                <a:srgbClr val="0070C0"/>
              </a:solidFill>
              <a:latin typeface="Nunito Black" pitchFamily="2" charset="0"/>
            </a:endParaRPr>
          </a:p>
          <a:p>
            <a:pPr algn="ctr"/>
            <a:r>
              <a:rPr lang="vi-VN" sz="2400">
                <a:solidFill>
                  <a:srgbClr val="0070C0"/>
                </a:solidFill>
                <a:latin typeface="Nunito Black" pitchFamily="2" charset="0"/>
              </a:rPr>
              <a:t>b. Đóng vai gà trống, nói lời đề nghị mặt trời chiếu ánh sáng cho khu rừng tối tăm, ẩm ướt.</a:t>
            </a:r>
            <a:br>
              <a:rPr lang="vi-VN" sz="2400">
                <a:solidFill>
                  <a:srgbClr val="0070C0"/>
                </a:solidFill>
                <a:latin typeface="Nunito Black" pitchFamily="2" charset="0"/>
              </a:rPr>
            </a:br>
            <a:r>
              <a:rPr lang="vi-VN"/>
              <a:t/>
            </a:r>
            <a:br>
              <a:rPr lang="vi-VN"/>
            </a:br>
            <a:r>
              <a:rPr lang="en-US"/>
              <a:t/>
            </a:r>
            <a:br>
              <a:rPr lang="en-US"/>
            </a:br>
            <a:endParaRPr lang="en-US"/>
          </a:p>
        </p:txBody>
      </p:sp>
      <p:pic>
        <p:nvPicPr>
          <p:cNvPr id="8" name="Picture 7">
            <a:extLst>
              <a:ext uri="{FF2B5EF4-FFF2-40B4-BE49-F238E27FC236}">
                <a16:creationId xmlns:a16="http://schemas.microsoft.com/office/drawing/2014/main" xmlns="" id="{D2A684A6-8C57-074C-364A-0492020D6C47}"/>
              </a:ext>
            </a:extLst>
          </p:cNvPr>
          <p:cNvPicPr>
            <a:picLocks noChangeAspect="1"/>
          </p:cNvPicPr>
          <p:nvPr/>
        </p:nvPicPr>
        <p:blipFill>
          <a:blip r:embed="rId3"/>
          <a:stretch>
            <a:fillRect/>
          </a:stretch>
        </p:blipFill>
        <p:spPr>
          <a:xfrm>
            <a:off x="8198619" y="2200275"/>
            <a:ext cx="3591426" cy="4353201"/>
          </a:xfrm>
          <a:prstGeom prst="rect">
            <a:avLst/>
          </a:prstGeom>
        </p:spPr>
      </p:pic>
      <p:sp>
        <p:nvSpPr>
          <p:cNvPr id="9" name="Speech Bubble: Rectangle with Corners Rounded 8">
            <a:extLst>
              <a:ext uri="{FF2B5EF4-FFF2-40B4-BE49-F238E27FC236}">
                <a16:creationId xmlns:a16="http://schemas.microsoft.com/office/drawing/2014/main" xmlns="" id="{F18BD4C1-5827-CA41-11BA-985A87273EF1}"/>
              </a:ext>
            </a:extLst>
          </p:cNvPr>
          <p:cNvSpPr/>
          <p:nvPr/>
        </p:nvSpPr>
        <p:spPr>
          <a:xfrm>
            <a:off x="5013198" y="1685902"/>
            <a:ext cx="2978277" cy="2690973"/>
          </a:xfrm>
          <a:prstGeom prst="wedgeRoundRectCallout">
            <a:avLst>
              <a:gd name="adj1" fmla="val 83747"/>
              <a:gd name="adj2" fmla="val -3638"/>
              <a:gd name="adj3" fmla="val 16667"/>
            </a:avLst>
          </a:prstGeom>
          <a:solidFill>
            <a:schemeClr val="accent2">
              <a:lumMod val="60000"/>
              <a:lumOff val="4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Nunito Black" pitchFamily="2" charset="0"/>
            </a:endParaRPr>
          </a:p>
          <a:p>
            <a:pPr algn="ctr"/>
            <a:r>
              <a:rPr lang="en-US" sz="2800">
                <a:solidFill>
                  <a:srgbClr val="002060"/>
                </a:solidFill>
                <a:latin typeface="Nunito Black" pitchFamily="2" charset="0"/>
              </a:rPr>
              <a:t>- Xin mặt trời hãy chiếu sáng cho khu rừng tăm tối của chúng tôi!</a:t>
            </a:r>
            <a:br>
              <a:rPr lang="en-US" sz="2800">
                <a:solidFill>
                  <a:srgbClr val="002060"/>
                </a:solidFill>
                <a:latin typeface="Nunito Black" pitchFamily="2" charset="0"/>
              </a:rPr>
            </a:br>
            <a:r>
              <a:rPr lang="en-US"/>
              <a:t/>
            </a:r>
            <a:br>
              <a:rPr lang="en-US"/>
            </a:br>
            <a:endParaRPr lang="en-US" sz="1800">
              <a:latin typeface="Nunito Black" pitchFamily="2" charset="0"/>
            </a:endParaRPr>
          </a:p>
          <a:p>
            <a:pPr algn="ctr"/>
            <a:endParaRPr lang="en-US"/>
          </a:p>
        </p:txBody>
      </p:sp>
    </p:spTree>
    <p:extLst>
      <p:ext uri="{BB962C8B-B14F-4D97-AF65-F5344CB8AC3E}">
        <p14:creationId xmlns:p14="http://schemas.microsoft.com/office/powerpoint/2010/main" val="253385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A689C59-0B82-2673-60E3-AFC8B4820349}"/>
              </a:ext>
            </a:extLst>
          </p:cNvPr>
          <p:cNvSpPr txBox="1"/>
          <p:nvPr/>
        </p:nvSpPr>
        <p:spPr>
          <a:xfrm>
            <a:off x="5884794" y="1231209"/>
            <a:ext cx="5449956" cy="4074215"/>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7200" b="0" i="0" u="none" strike="noStrike" kern="1200" cap="none" spc="0" normalizeH="0" baseline="0" noProof="0">
                <a:ln>
                  <a:noFill/>
                </a:ln>
                <a:solidFill>
                  <a:srgbClr val="EF256D"/>
                </a:solidFill>
                <a:effectLst/>
                <a:uLnTx/>
                <a:uFillTx/>
                <a:latin typeface="Sigmar One" panose="00000500000000000000" pitchFamily="2" charset="0"/>
                <a:ea typeface="+mn-ea"/>
                <a:cs typeface="+mn-cs"/>
              </a:rPr>
              <a:t>Luyện viết đoạn</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339379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1219</Words>
  <Application>Microsoft Office PowerPoint</Application>
  <PresentationFormat>Custom</PresentationFormat>
  <Paragraphs>135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cp:lastModifiedBy>
  <cp:revision>11</cp:revision>
  <dcterms:created xsi:type="dcterms:W3CDTF">2022-08-20T05:43:50Z</dcterms:created>
  <dcterms:modified xsi:type="dcterms:W3CDTF">2022-12-08T01:08:54Z</dcterms:modified>
</cp:coreProperties>
</file>