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58" r:id="rId3"/>
    <p:sldId id="259" r:id="rId4"/>
    <p:sldId id="275" r:id="rId5"/>
    <p:sldId id="261" r:id="rId6"/>
    <p:sldId id="262" r:id="rId7"/>
    <p:sldId id="264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4" r:id="rId16"/>
    <p:sldId id="263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3" autoAdjust="0"/>
    <p:restoredTop sz="94660"/>
  </p:normalViewPr>
  <p:slideViewPr>
    <p:cSldViewPr snapToGrid="0">
      <p:cViewPr varScale="1">
        <p:scale>
          <a:sx n="88" d="100"/>
          <a:sy n="88" d="100"/>
        </p:scale>
        <p:origin x="528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F3D24-58FF-4773-8E9B-2180294B72AE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5F70C-D4E5-488C-B890-24F00888B0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8909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F3D24-58FF-4773-8E9B-2180294B72AE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5F70C-D4E5-488C-B890-24F00888B0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537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F3D24-58FF-4773-8E9B-2180294B72AE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5F70C-D4E5-488C-B890-24F00888B0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0546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F3D24-58FF-4773-8E9B-2180294B72AE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5F70C-D4E5-488C-B890-24F00888B0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433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F3D24-58FF-4773-8E9B-2180294B72AE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5F70C-D4E5-488C-B890-24F00888B0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9473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F3D24-58FF-4773-8E9B-2180294B72AE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5F70C-D4E5-488C-B890-24F00888B0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7360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F3D24-58FF-4773-8E9B-2180294B72AE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5F70C-D4E5-488C-B890-24F00888B0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7953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F3D24-58FF-4773-8E9B-2180294B72AE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5F70C-D4E5-488C-B890-24F00888B0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6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F3D24-58FF-4773-8E9B-2180294B72AE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5F70C-D4E5-488C-B890-24F00888B0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9543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F3D24-58FF-4773-8E9B-2180294B72AE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5F70C-D4E5-488C-B890-24F00888B0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6855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F3D24-58FF-4773-8E9B-2180294B72AE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5F70C-D4E5-488C-B890-24F00888B0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745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1F3D24-58FF-4773-8E9B-2180294B72AE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F5F70C-D4E5-488C-B890-24F00888B0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058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1317" y="1839684"/>
            <a:ext cx="11142133" cy="2688771"/>
          </a:xfrm>
        </p:spPr>
        <p:txBody>
          <a:bodyPr>
            <a:normAutofit lnSpcReduction="10000"/>
          </a:bodyPr>
          <a:lstStyle/>
          <a:p>
            <a:r>
              <a:rPr lang="en-US" sz="4000" b="1" smtClean="0">
                <a:latin typeface="Times New Roman" pitchFamily="18" charset="0"/>
                <a:cs typeface="Times New Roman" pitchFamily="18" charset="0"/>
              </a:rPr>
              <a:t>MÔN TIẾNG VIỆT</a:t>
            </a:r>
          </a:p>
          <a:p>
            <a:r>
              <a:rPr lang="en-US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 tập về từ chỉ sự vật, hoạt động, đặc </a:t>
            </a:r>
            <a:r>
              <a:rPr lang="en-US" sz="4400" b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</a:p>
          <a:p>
            <a:endParaRPr lang="en-US" sz="320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mtClean="0">
                <a:latin typeface="Times New Roman" pitchFamily="18" charset="0"/>
                <a:cs typeface="Times New Roman" pitchFamily="18" charset="0"/>
              </a:rPr>
              <a:t>Người thực hiện : Phan Thị Thanh Thủy – GVCN lớp 2B</a:t>
            </a:r>
          </a:p>
          <a:p>
            <a:r>
              <a:rPr lang="en-US" smtClean="0">
                <a:latin typeface="Times New Roman" pitchFamily="18" charset="0"/>
                <a:cs typeface="Times New Roman" pitchFamily="18" charset="0"/>
              </a:rPr>
              <a:t>                    Trường Tiểu học Thị Trấn An Lão</a:t>
            </a: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1464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508000" y="304800"/>
            <a:ext cx="11277600" cy="75002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5067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3: Tìm từ chỉ hoạt động của sự vật trong khổ thơ sau: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5067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Mặt trời rúc bụi tre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5067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Buổi chiều về nghe mát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5067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Bò ra sông uống nước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5067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Thấy bóng mình ngỡ ai</a:t>
            </a:r>
          </a:p>
          <a:p>
            <a:pPr>
              <a:spcBef>
                <a:spcPct val="50000"/>
              </a:spcBef>
              <a:buFontTx/>
              <a:buNone/>
            </a:pPr>
            <a:endParaRPr lang="en-US" altLang="en-US" sz="5067" b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26915" y="304800"/>
            <a:ext cx="4955831" cy="872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5067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 chỉ </a:t>
            </a:r>
            <a:r>
              <a:rPr lang="en-US" altLang="en-US" sz="5067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</a:t>
            </a:r>
            <a:endParaRPr lang="en-US" sz="5067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69333" y="2325511"/>
            <a:ext cx="7676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508000" y="2220974"/>
            <a:ext cx="8974668" cy="46581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  <a:buFontTx/>
              <a:buNone/>
            </a:pPr>
            <a:r>
              <a:rPr lang="en-US" altLang="en-US" sz="5067" b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Mặt </a:t>
            </a:r>
            <a:r>
              <a:rPr lang="en-US" altLang="en-US" sz="5067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 rúc bụi tre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5067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Buổi chiều về nghe mát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5067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Bò ra sông uống nước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5067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Thấy bóng mình ngỡ ai</a:t>
            </a:r>
          </a:p>
          <a:p>
            <a:endParaRPr lang="en-US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002152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508000" y="304800"/>
            <a:ext cx="11277600" cy="75002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5067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3: Tìm </a:t>
            </a:r>
            <a:r>
              <a:rPr lang="en-US" altLang="en-US" sz="5067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en-US" sz="5067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067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 hoạt động </a:t>
            </a:r>
            <a:r>
              <a:rPr lang="en-US" altLang="en-US" sz="5067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 sự vật trong khổ thơ sau: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5067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Mặt trời </a:t>
            </a:r>
            <a:r>
              <a:rPr lang="en-US" altLang="en-US" sz="5067" b="1" u="sng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rúc</a:t>
            </a:r>
            <a:r>
              <a:rPr lang="en-US" altLang="en-US" sz="5067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bụi tre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5067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Buổi chiều </a:t>
            </a:r>
            <a:r>
              <a:rPr lang="en-US" altLang="en-US" sz="5067" b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en-US" sz="5067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067" b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altLang="en-US" sz="5067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mát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5067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Bò </a:t>
            </a:r>
            <a:r>
              <a:rPr lang="en-US" altLang="en-US" sz="5067" b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altLang="en-US" sz="5067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sông </a:t>
            </a:r>
            <a:r>
              <a:rPr lang="en-US" altLang="en-US" sz="5067" b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uống</a:t>
            </a:r>
            <a:r>
              <a:rPr lang="en-US" altLang="en-US" sz="5067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nước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5067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en-US" altLang="en-US" sz="5067" b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altLang="en-US" sz="5067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bóng mình </a:t>
            </a:r>
            <a:r>
              <a:rPr lang="en-US" altLang="en-US" sz="5067" b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ngỡ</a:t>
            </a:r>
            <a:r>
              <a:rPr lang="en-US" altLang="en-US" sz="5067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ai.</a:t>
            </a:r>
          </a:p>
          <a:p>
            <a:pPr>
              <a:spcBef>
                <a:spcPct val="50000"/>
              </a:spcBef>
              <a:buFontTx/>
              <a:buNone/>
            </a:pPr>
            <a:endParaRPr lang="en-US" altLang="en-US" sz="5067" b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06465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316090" y="170542"/>
            <a:ext cx="11277600" cy="750025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5067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4: Tìm từ chỉ sự vật trong khổ thơ sau: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5067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Mặt trời rúc bụi tre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5067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Buổi chiều về nghe mát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5067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Bò ra sông uống nước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5067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Thấy bóng mình ngỡ ai</a:t>
            </a:r>
          </a:p>
          <a:p>
            <a:pPr>
              <a:spcBef>
                <a:spcPct val="50000"/>
              </a:spcBef>
              <a:buFontTx/>
              <a:buNone/>
            </a:pPr>
            <a:endParaRPr lang="en-US" altLang="en-US" sz="5067" b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3804356" y="993423"/>
            <a:ext cx="3375377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906465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508000" y="304800"/>
            <a:ext cx="11277600" cy="75002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5067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4: Tìm </a:t>
            </a:r>
            <a:r>
              <a:rPr lang="en-US" altLang="en-US" sz="5067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 chỉ sự vật </a:t>
            </a:r>
            <a:r>
              <a:rPr lang="en-US" altLang="en-US" sz="5067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 khổ thơ sau: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5067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en-US" altLang="en-US" sz="5067" b="1" u="sng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 trời</a:t>
            </a:r>
            <a:r>
              <a:rPr lang="en-US" altLang="en-US" sz="5067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067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rúc </a:t>
            </a:r>
            <a:r>
              <a:rPr lang="en-US" altLang="en-US" sz="5067" b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bụi tre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5067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en-US" altLang="en-US" sz="5067" b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Buổi chiều</a:t>
            </a:r>
            <a:r>
              <a:rPr lang="en-US" altLang="en-US" sz="5067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067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 nghe mát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5067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en-US" altLang="en-US" sz="5067" b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Bò</a:t>
            </a:r>
            <a:r>
              <a:rPr lang="en-US" altLang="en-US" sz="5067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 </a:t>
            </a:r>
            <a:r>
              <a:rPr lang="en-US" altLang="en-US" sz="5067" b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sông</a:t>
            </a:r>
            <a:r>
              <a:rPr lang="en-US" altLang="en-US" sz="5067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uống </a:t>
            </a:r>
            <a:r>
              <a:rPr lang="en-US" altLang="en-US" sz="5067" b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5067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Thấy </a:t>
            </a:r>
            <a:r>
              <a:rPr lang="en-US" altLang="en-US" sz="5067" b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bóng mình</a:t>
            </a:r>
            <a:r>
              <a:rPr lang="en-US" altLang="en-US" sz="5067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067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ngỡ </a:t>
            </a:r>
            <a:r>
              <a:rPr lang="en-US" altLang="en-US" sz="5067" b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en-US" altLang="en-US" sz="5067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spcBef>
                <a:spcPct val="50000"/>
              </a:spcBef>
              <a:buFontTx/>
              <a:buNone/>
            </a:pPr>
            <a:endParaRPr lang="en-US" altLang="en-US" sz="5067" b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24178" y="2540000"/>
            <a:ext cx="4854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7620000" y="3374703"/>
            <a:ext cx="2167466" cy="11490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5067" b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mát</a:t>
            </a:r>
          </a:p>
          <a:p>
            <a:endParaRPr lang="en-US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312072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508000" y="304800"/>
            <a:ext cx="11525956" cy="6894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44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Câu </a:t>
            </a:r>
            <a:r>
              <a:rPr lang="en-US" altLang="en-US" sz="44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altLang="en-US" sz="44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Dòng nào dưới đây chỉ toàn những từ chỉ đặc điểm:</a:t>
            </a:r>
          </a:p>
          <a:p>
            <a:pPr>
              <a:spcBef>
                <a:spcPct val="50000"/>
              </a:spcBef>
              <a:buNone/>
            </a:pPr>
            <a:r>
              <a:rPr lang="en-US" altLang="en-US" sz="44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ngoan, bảng, thông minh, chạy, dịu dàng.</a:t>
            </a:r>
          </a:p>
          <a:p>
            <a:pPr>
              <a:spcBef>
                <a:spcPct val="50000"/>
              </a:spcBef>
              <a:buNone/>
            </a:pPr>
            <a:r>
              <a:rPr lang="en-US" altLang="en-US" sz="44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hiền lành, thông minh, dịu dàng, chăm chỉ</a:t>
            </a:r>
          </a:p>
          <a:p>
            <a:pPr>
              <a:spcBef>
                <a:spcPct val="50000"/>
              </a:spcBef>
              <a:buNone/>
            </a:pPr>
            <a:r>
              <a:rPr lang="en-US" altLang="en-US" sz="44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cao</a:t>
            </a:r>
            <a:r>
              <a:rPr lang="en-US" altLang="en-US" sz="44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44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cặp sách, </a:t>
            </a:r>
            <a:r>
              <a:rPr lang="en-US" altLang="en-US" sz="44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 minh, </a:t>
            </a:r>
            <a:r>
              <a:rPr lang="en-US" altLang="en-US" sz="44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hát, ti vi.</a:t>
            </a:r>
            <a:endParaRPr lang="en-US" altLang="en-US" sz="4400" b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  <a:buNone/>
            </a:pPr>
            <a:endParaRPr lang="en-US" altLang="en-US" sz="4800" b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5067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508000" y="1988226"/>
            <a:ext cx="11525956" cy="40627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US" altLang="en-US" sz="4400" b="1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  <a:buNone/>
            </a:pPr>
            <a:r>
              <a:rPr lang="en-US" altLang="en-US" sz="44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hiền lành, thông minh, dịu dàng, chăm chỉ</a:t>
            </a:r>
          </a:p>
          <a:p>
            <a:pPr>
              <a:spcBef>
                <a:spcPct val="50000"/>
              </a:spcBef>
              <a:buNone/>
            </a:pPr>
            <a:endParaRPr lang="en-US" altLang="en-US" sz="4800" b="1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5067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</a:p>
        </p:txBody>
      </p:sp>
      <p:cxnSp>
        <p:nvCxnSpPr>
          <p:cNvPr id="3" name="Straight Connector 2"/>
          <p:cNvCxnSpPr/>
          <p:nvPr/>
        </p:nvCxnSpPr>
        <p:spPr>
          <a:xfrm flipV="1">
            <a:off x="677333" y="1693333"/>
            <a:ext cx="2991556" cy="1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640047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0662" y="0"/>
            <a:ext cx="5189075" cy="1325563"/>
          </a:xfrm>
        </p:spPr>
        <p:txBody>
          <a:bodyPr/>
          <a:lstStyle/>
          <a:p>
            <a:r>
              <a:rPr lang="en-US" sz="4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4000" b="1" u="sng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GHI NHỚ</a:t>
            </a:r>
            <a:endParaRPr lang="en-US" sz="4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131711"/>
            <a:ext cx="10969760" cy="72023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1.Từ </a:t>
            </a:r>
            <a:r>
              <a:rPr 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chỉ sự </a:t>
            </a:r>
            <a:r>
              <a:rPr lang="en-US" sz="4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vật: </a:t>
            </a:r>
            <a:r>
              <a:rPr lang="en-US" sz="40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 những từ chỉ người, chỉ đồ vật, chỉ con vật, chỉ cây cối. Ngoài ra những từ chỉ hiện tượng thời tiết ( nắng, mưa, gió, bão,… ), những từ chỉ thời gian ( ngày, đêm, buổi sáng, buổi trưa, buổi chiều,…) cũng là những từ chỉ sự vật.</a:t>
            </a:r>
          </a:p>
          <a:p>
            <a:pPr marL="0" indent="0">
              <a:buNone/>
            </a:pPr>
            <a:r>
              <a:rPr lang="en-US" sz="4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Từ </a:t>
            </a:r>
            <a:r>
              <a:rPr 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chỉ hoạt </a:t>
            </a:r>
            <a:r>
              <a:rPr lang="en-US" sz="4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động: </a:t>
            </a:r>
            <a:r>
              <a:rPr lang="en-US" sz="4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 những từ chỉ sự vận động của người và vật</a:t>
            </a:r>
            <a:r>
              <a:rPr lang="en-US" sz="40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sz="4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Từ </a:t>
            </a:r>
            <a:r>
              <a:rPr 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chỉ đặc </a:t>
            </a:r>
            <a:r>
              <a:rPr lang="en-US" sz="4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điểm: </a:t>
            </a:r>
            <a:r>
              <a:rPr lang="en-US" sz="4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 những từ </a:t>
            </a:r>
            <a:r>
              <a:rPr lang="en-US" sz="40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 màu sắc, phẩm chất, tính tình, hình dáng, kích thước của sự  vật.</a:t>
            </a:r>
            <a:r>
              <a:rPr lang="en-US" sz="4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4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0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4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</a:t>
            </a:r>
            <a:endParaRPr lang="en-US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575222" y="2009218"/>
            <a:ext cx="2469978" cy="128510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</a:t>
            </a:r>
            <a:endParaRPr lang="en-US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9176608" y="2119613"/>
            <a:ext cx="2442862" cy="12851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1132703" y="3735603"/>
            <a:ext cx="10922000" cy="128510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3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6873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61244" y="1185079"/>
            <a:ext cx="11492089" cy="172354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altLang="en-US" sz="8800" b="1" smtClean="0">
                <a:solidFill>
                  <a:srgbClr val="00B0F0"/>
                </a:solidFill>
                <a:latin typeface="Stencil" pitchFamily="82" charset="0"/>
                <a:cs typeface="Times New Roman" panose="02020603050405020304" pitchFamily="18" charset="0"/>
              </a:rPr>
              <a:t>  BÀI HỌC KẾT THÚC</a:t>
            </a:r>
            <a:endParaRPr lang="en-US" altLang="en-US" sz="8800" b="1">
              <a:solidFill>
                <a:srgbClr val="00B0F0"/>
              </a:solidFill>
              <a:latin typeface="Stencil" pitchFamily="82" charset="0"/>
              <a:cs typeface="Times New Roman" panose="02020603050405020304" pitchFamily="18" charset="0"/>
            </a:endParaRPr>
          </a:p>
          <a:p>
            <a:endParaRPr lang="en-US">
              <a:solidFill>
                <a:srgbClr val="00B0F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56266" y="4165600"/>
            <a:ext cx="106454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i="1" smtClean="0">
                <a:latin typeface="Times New Roman" pitchFamily="18" charset="0"/>
                <a:cs typeface="Times New Roman" pitchFamily="18" charset="0"/>
              </a:rPr>
              <a:t>Chúc các em luôn chăm ngoan, học giỏi!</a:t>
            </a:r>
            <a:endParaRPr lang="en-US" sz="4000" b="1" i="1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2502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3870" y="352770"/>
            <a:ext cx="10515600" cy="670488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Từ chỉ sự vật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6755" y="1045539"/>
            <a:ext cx="10515600" cy="214814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 chỉ sự vật: - Chỉ người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- Chỉ đồ vật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- Chỉ con vật 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- Chỉ cây cối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9176608" y="2119613"/>
            <a:ext cx="2442862" cy="12851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8076" y="3033018"/>
            <a:ext cx="30299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u="sng">
                <a:latin typeface="Times New Roman" panose="02020603050405020304" pitchFamily="18" charset="0"/>
                <a:cs typeface="Times New Roman" panose="02020603050405020304" pitchFamily="18" charset="0"/>
              </a:rPr>
              <a:t>Ví dụ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: - Chỉ </a:t>
            </a:r>
            <a:r>
              <a:rPr 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người: </a:t>
            </a:r>
            <a:endParaRPr lang="en-US" sz="2800"/>
          </a:p>
        </p:txBody>
      </p:sp>
      <p:sp>
        <p:nvSpPr>
          <p:cNvPr id="10" name="TextBox 9"/>
          <p:cNvSpPr txBox="1"/>
          <p:nvPr/>
        </p:nvSpPr>
        <p:spPr>
          <a:xfrm>
            <a:off x="3341424" y="3018174"/>
            <a:ext cx="69493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bố, mẹ, ông, bà, giáo viên, học sinh, bạn bè,….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513111" y="3541394"/>
            <a:ext cx="19880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Chỉ đồ vật:</a:t>
            </a:r>
            <a:endParaRPr lang="en-US" sz="2800"/>
          </a:p>
        </p:txBody>
      </p:sp>
      <p:sp>
        <p:nvSpPr>
          <p:cNvPr id="12" name="TextBox 11"/>
          <p:cNvSpPr txBox="1"/>
          <p:nvPr/>
        </p:nvSpPr>
        <p:spPr>
          <a:xfrm>
            <a:off x="1299110" y="4072935"/>
            <a:ext cx="241604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Chỉ con vật:</a:t>
            </a:r>
            <a:r>
              <a:rPr 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800"/>
          </a:p>
        </p:txBody>
      </p:sp>
      <p:sp>
        <p:nvSpPr>
          <p:cNvPr id="14" name="TextBox 13"/>
          <p:cNvSpPr txBox="1"/>
          <p:nvPr/>
        </p:nvSpPr>
        <p:spPr>
          <a:xfrm>
            <a:off x="3562493" y="3570347"/>
            <a:ext cx="490070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bàn, ghế, tủ, thước kẻ, bút chì,…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568073" y="4085008"/>
            <a:ext cx="38314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trâu, bò, chó, mèo, gà,…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624338" y="4660979"/>
            <a:ext cx="75504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cây bàng, cây phượng, rau cải, hoa hồng, mít, ổi,…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299110" y="4660979"/>
            <a:ext cx="24849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Chỉ cây cối </a:t>
            </a:r>
            <a:r>
              <a:rPr 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sz="2800"/>
          </a:p>
        </p:txBody>
      </p:sp>
      <p:sp>
        <p:nvSpPr>
          <p:cNvPr id="19" name="TextBox 18"/>
          <p:cNvSpPr txBox="1"/>
          <p:nvPr/>
        </p:nvSpPr>
        <p:spPr>
          <a:xfrm>
            <a:off x="569985" y="5230224"/>
            <a:ext cx="1121924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Ngoài </a:t>
            </a: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 những từ chỉ hiện tượng thời tiết ( nắng, mưa, gió, </a:t>
            </a:r>
            <a:r>
              <a:rPr lang="en-US" sz="28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bão,…), những từ </a:t>
            </a: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 thời gian ( ngày, đêm</a:t>
            </a:r>
            <a:r>
              <a:rPr lang="en-US" sz="28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buổi sáng, buổi trưa, buổi chiều,…) cũng là những từ chỉ sự vật.</a:t>
            </a:r>
          </a:p>
          <a:p>
            <a:endParaRPr lang="en-US" sz="2800"/>
          </a:p>
        </p:txBody>
      </p:sp>
    </p:spTree>
    <p:extLst>
      <p:ext uri="{BB962C8B-B14F-4D97-AF65-F5344CB8AC3E}">
        <p14:creationId xmlns:p14="http://schemas.microsoft.com/office/powerpoint/2010/main" val="3736570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5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6" grpId="0"/>
      <p:bldP spid="5" grpId="0"/>
      <p:bldP spid="10" grpId="0"/>
      <p:bldP spid="11" grpId="0"/>
      <p:bldP spid="12" grpId="0"/>
      <p:bldP spid="14" grpId="0"/>
      <p:bldP spid="15" grpId="0"/>
      <p:bldP spid="16" grpId="0"/>
      <p:bldP spid="17" grpId="0"/>
      <p:bldP spid="1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3870" y="352768"/>
            <a:ext cx="10515600" cy="1325563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Từ chỉ hoạt động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870" y="1587455"/>
            <a:ext cx="10515600" cy="214814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 chỉ hoạt động là những từ chỉ sự vận động của người và vật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575222" y="2009218"/>
            <a:ext cx="2469978" cy="128510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</a:t>
            </a:r>
            <a:endParaRPr lang="en-US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9176608" y="2119613"/>
            <a:ext cx="2442862" cy="12851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1132703" y="3735603"/>
            <a:ext cx="10922000" cy="128510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3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1103870" y="3294321"/>
            <a:ext cx="10515600" cy="21481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Ví dụ: chạy, bay, nhảy, ăn, uống, đi, đọc, viết,…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3064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  <p:bldP spid="6" grpId="0"/>
      <p:bldP spid="7" grpId="0"/>
      <p:bldP spid="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 txBox="1">
            <a:spLocks/>
          </p:cNvSpPr>
          <p:nvPr/>
        </p:nvSpPr>
        <p:spPr>
          <a:xfrm>
            <a:off x="9176608" y="2119613"/>
            <a:ext cx="2442862" cy="12851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006" y="4184046"/>
            <a:ext cx="38282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Đặc điểm về màu sắc </a:t>
            </a:r>
            <a:r>
              <a:rPr 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sz="2800"/>
          </a:p>
        </p:txBody>
      </p:sp>
      <p:sp>
        <p:nvSpPr>
          <p:cNvPr id="10" name="TextBox 9"/>
          <p:cNvSpPr txBox="1"/>
          <p:nvPr/>
        </p:nvSpPr>
        <p:spPr>
          <a:xfrm>
            <a:off x="3550181" y="4197227"/>
            <a:ext cx="37529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trắng, xanh, đỏ, vàng,….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3909" y="4720447"/>
            <a:ext cx="53527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Đặc điểm về phẩm chất, tính </a:t>
            </a:r>
            <a:r>
              <a:rPr 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tình:</a:t>
            </a:r>
            <a:endParaRPr lang="en-US" sz="2800"/>
          </a:p>
        </p:txBody>
      </p:sp>
      <p:sp>
        <p:nvSpPr>
          <p:cNvPr id="12" name="TextBox 11"/>
          <p:cNvSpPr txBox="1"/>
          <p:nvPr/>
        </p:nvSpPr>
        <p:spPr>
          <a:xfrm>
            <a:off x="2006" y="5319301"/>
            <a:ext cx="57967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Đặc điểm về hình dáng, kích thước </a:t>
            </a:r>
            <a:r>
              <a:rPr 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sz="2800"/>
          </a:p>
        </p:txBody>
      </p:sp>
      <p:sp>
        <p:nvSpPr>
          <p:cNvPr id="14" name="TextBox 13"/>
          <p:cNvSpPr txBox="1"/>
          <p:nvPr/>
        </p:nvSpPr>
        <p:spPr>
          <a:xfrm>
            <a:off x="5215598" y="4720447"/>
            <a:ext cx="70166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tốt, ngoan, hiền, chăm chỉ, vui vẻ, điềm đạm,…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602843" y="5319301"/>
            <a:ext cx="52565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dài, ngắn, tròn, vuông, cao, thấp,…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itle 1"/>
          <p:cNvSpPr>
            <a:spLocks noGrp="1"/>
          </p:cNvSpPr>
          <p:nvPr>
            <p:ph type="title"/>
          </p:nvPr>
        </p:nvSpPr>
        <p:spPr>
          <a:xfrm>
            <a:off x="1103870" y="352768"/>
            <a:ext cx="10515600" cy="1325563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Từ chỉ đặc điểm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Content Placeholder 2"/>
          <p:cNvSpPr>
            <a:spLocks noGrp="1"/>
          </p:cNvSpPr>
          <p:nvPr>
            <p:ph idx="1"/>
          </p:nvPr>
        </p:nvSpPr>
        <p:spPr>
          <a:xfrm>
            <a:off x="1103870" y="1587455"/>
            <a:ext cx="10515600" cy="181726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 chỉ đặc điểm: - Về màu sắc 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- Về phẩm chất, tính tình 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- Về hình dáng, kích thước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084059" y="3409173"/>
            <a:ext cx="10919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u="sng">
                <a:latin typeface="Times New Roman" panose="02020603050405020304" pitchFamily="18" charset="0"/>
                <a:cs typeface="Times New Roman" panose="02020603050405020304" pitchFamily="18" charset="0"/>
              </a:rPr>
              <a:t>Ví dụ</a:t>
            </a:r>
            <a:r>
              <a:rPr 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800"/>
          </a:p>
        </p:txBody>
      </p:sp>
    </p:spTree>
    <p:extLst>
      <p:ext uri="{BB962C8B-B14F-4D97-AF65-F5344CB8AC3E}">
        <p14:creationId xmlns:p14="http://schemas.microsoft.com/office/powerpoint/2010/main" val="2538496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5" grpId="0"/>
      <p:bldP spid="10" grpId="0"/>
      <p:bldP spid="11" grpId="0"/>
      <p:bldP spid="12" grpId="0"/>
      <p:bldP spid="14" grpId="0"/>
      <p:bldP spid="15" grpId="0"/>
      <p:bldP spid="18" grpId="0"/>
      <p:bldP spid="20" grpId="0" uiExpand="1" build="p"/>
      <p:bldP spid="2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508000" y="304800"/>
            <a:ext cx="11277600" cy="872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5067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1</a:t>
            </a:r>
            <a:r>
              <a:rPr lang="en-US" altLang="en-US" sz="5067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Từ ngữ nào sau đây chỉ sự vật?</a:t>
            </a:r>
            <a:endParaRPr lang="en-US" altLang="en-US" sz="5067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63" name="AutoShape 3"/>
          <p:cNvSpPr>
            <a:spLocks noChangeArrowheads="1"/>
          </p:cNvSpPr>
          <p:nvPr/>
        </p:nvSpPr>
        <p:spPr bwMode="auto">
          <a:xfrm>
            <a:off x="2381955" y="2067477"/>
            <a:ext cx="5080000" cy="685800"/>
          </a:xfrm>
          <a:prstGeom prst="flowChartTerminator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5366" name="Text Box 6"/>
          <p:cNvSpPr txBox="1">
            <a:spLocks noChangeArrowheads="1"/>
          </p:cNvSpPr>
          <p:nvPr/>
        </p:nvSpPr>
        <p:spPr bwMode="auto">
          <a:xfrm>
            <a:off x="2889955" y="1998565"/>
            <a:ext cx="4064000" cy="74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4267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en-US" sz="4267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 chăm chỉ</a:t>
            </a:r>
            <a:endParaRPr lang="en-US" altLang="en-US" sz="4267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67" name="AutoShape 7"/>
          <p:cNvSpPr>
            <a:spLocks noChangeArrowheads="1"/>
          </p:cNvSpPr>
          <p:nvPr/>
        </p:nvSpPr>
        <p:spPr bwMode="auto">
          <a:xfrm>
            <a:off x="2414906" y="3165621"/>
            <a:ext cx="5080000" cy="685800"/>
          </a:xfrm>
          <a:prstGeom prst="flowChartTerminator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5368" name="AutoShape 8"/>
          <p:cNvSpPr>
            <a:spLocks noChangeArrowheads="1"/>
          </p:cNvSpPr>
          <p:nvPr/>
        </p:nvSpPr>
        <p:spPr bwMode="auto">
          <a:xfrm>
            <a:off x="2414906" y="4263765"/>
            <a:ext cx="5080000" cy="685800"/>
          </a:xfrm>
          <a:prstGeom prst="flowChartTerminator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solidFill>
                <a:srgbClr val="FFFF00"/>
              </a:solidFill>
            </a:endParaRPr>
          </a:p>
        </p:txBody>
      </p:sp>
      <p:sp>
        <p:nvSpPr>
          <p:cNvPr id="15369" name="Text Box 9"/>
          <p:cNvSpPr txBox="1">
            <a:spLocks noChangeArrowheads="1"/>
          </p:cNvSpPr>
          <p:nvPr/>
        </p:nvSpPr>
        <p:spPr bwMode="auto">
          <a:xfrm>
            <a:off x="2889954" y="4284932"/>
            <a:ext cx="4096951" cy="74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4267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en-US" sz="4267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  bảng đen</a:t>
            </a:r>
            <a:endParaRPr lang="en-US" altLang="en-US" sz="4267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70" name="Text Box 10"/>
          <p:cNvSpPr txBox="1">
            <a:spLocks noChangeArrowheads="1"/>
          </p:cNvSpPr>
          <p:nvPr/>
        </p:nvSpPr>
        <p:spPr bwMode="auto">
          <a:xfrm>
            <a:off x="2686756" y="3102433"/>
            <a:ext cx="4267199" cy="74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4267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en-US" sz="4267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  học bài</a:t>
            </a:r>
            <a:endParaRPr lang="en-US" altLang="en-US" sz="4267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2889955" y="4284932"/>
            <a:ext cx="4096951" cy="74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4267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en-US" sz="4267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 bảng đen</a:t>
            </a:r>
            <a:endParaRPr lang="en-US" altLang="en-US" sz="4267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008282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15363" grpId="0" animBg="1"/>
      <p:bldP spid="15366" grpId="0"/>
      <p:bldP spid="15367" grpId="0" animBg="1"/>
      <p:bldP spid="15368" grpId="0" animBg="1"/>
      <p:bldP spid="15369" grpId="0"/>
      <p:bldP spid="15370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508000" y="304800"/>
            <a:ext cx="11277600" cy="1651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5067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5067" b="1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067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2: Chọn từ ngữ chỉ hoạt động thích hợp điền vào mỗi chỗ trống dưới </a:t>
            </a:r>
            <a:r>
              <a:rPr lang="en-US" altLang="en-US" sz="5067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đây:</a:t>
            </a:r>
            <a:endParaRPr lang="en-US" altLang="en-US" sz="5067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660400" y="2681111"/>
            <a:ext cx="11277600" cy="32114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>
              <a:spcBef>
                <a:spcPct val="50000"/>
              </a:spcBef>
              <a:buFontTx/>
              <a:buNone/>
              <a:defRPr sz="5067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Arial" panose="020B0604020202020204" pitchFamily="34" charset="0"/>
              </a:defRPr>
            </a:lvl9pPr>
          </a:lstStyle>
          <a:p>
            <a:r>
              <a:rPr lang="en-US" altLang="en-US" smtClean="0"/>
              <a:t>a) Bạn </a:t>
            </a:r>
            <a:r>
              <a:rPr lang="en-US" altLang="en-US"/>
              <a:t>Lan .... rất hay.</a:t>
            </a:r>
          </a:p>
          <a:p>
            <a:r>
              <a:rPr lang="en-US" altLang="en-US" smtClean="0"/>
              <a:t>b) Bạn </a:t>
            </a:r>
            <a:r>
              <a:rPr lang="en-US" altLang="en-US"/>
              <a:t>Hùng… rất giỏi.</a:t>
            </a:r>
          </a:p>
          <a:p>
            <a:r>
              <a:rPr lang="en-US" altLang="en-US" smtClean="0"/>
              <a:t>c) Thầy </a:t>
            </a:r>
            <a:r>
              <a:rPr lang="en-US" altLang="en-US"/>
              <a:t>Thuận … môn Toán.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146800" y="293511"/>
            <a:ext cx="4210755" cy="872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5067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 hoạt động</a:t>
            </a:r>
            <a:endParaRPr lang="en-US" sz="5067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276504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9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508000" y="304800"/>
            <a:ext cx="11277600" cy="1651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5067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2: Chọn từ ngữ </a:t>
            </a:r>
            <a:r>
              <a:rPr lang="en-US" altLang="en-US" sz="5067" b="1" u="sng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 hoạt động </a:t>
            </a:r>
            <a:r>
              <a:rPr lang="en-US" altLang="en-US" sz="5067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 hợp điền vào mỗi chỗ trống dưới </a:t>
            </a:r>
            <a:r>
              <a:rPr lang="en-US" altLang="en-US" sz="5067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đây:</a:t>
            </a:r>
            <a:endParaRPr lang="en-US" altLang="en-US" sz="5067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660400" y="2161822"/>
            <a:ext cx="11277600" cy="872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914400" indent="-914400">
              <a:spcBef>
                <a:spcPct val="50000"/>
              </a:spcBef>
              <a:buFontTx/>
              <a:buAutoNum type="alphaLcPeriod"/>
            </a:pPr>
            <a:r>
              <a:rPr lang="en-US" altLang="en-US" sz="5067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 Lan .... rất hay.</a:t>
            </a: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812800" y="3386666"/>
            <a:ext cx="11277600" cy="55508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685800" indent="-685800">
              <a:spcBef>
                <a:spcPct val="50000"/>
              </a:spcBef>
              <a:buFontTx/>
              <a:buChar char="-"/>
            </a:pPr>
            <a:r>
              <a:rPr lang="en-US" altLang="en-US" sz="5067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 Lan </a:t>
            </a:r>
            <a:r>
              <a:rPr lang="en-US" altLang="en-US" sz="5067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 chuyện </a:t>
            </a:r>
            <a:r>
              <a:rPr lang="en-US" altLang="en-US" sz="5067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 hay.</a:t>
            </a:r>
          </a:p>
          <a:p>
            <a:pPr marL="685800" indent="-685800">
              <a:spcBef>
                <a:spcPct val="50000"/>
              </a:spcBef>
              <a:buFontTx/>
              <a:buChar char="-"/>
            </a:pPr>
            <a:r>
              <a:rPr lang="en-US" altLang="en-US" sz="5067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 Lan </a:t>
            </a:r>
            <a:r>
              <a:rPr lang="en-US" altLang="en-US" sz="5067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en-US" sz="5067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rất </a:t>
            </a:r>
            <a:r>
              <a:rPr lang="en-US" altLang="en-US" sz="5067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hay.</a:t>
            </a:r>
          </a:p>
          <a:p>
            <a:pPr marL="685800" indent="-685800">
              <a:spcBef>
                <a:spcPct val="50000"/>
              </a:spcBef>
              <a:buFontTx/>
              <a:buChar char="-"/>
            </a:pPr>
            <a:r>
              <a:rPr lang="en-US" altLang="en-US" sz="5067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 Lan </a:t>
            </a:r>
            <a:r>
              <a:rPr lang="en-US" altLang="en-US" sz="5067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altLang="en-US" sz="5067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rất </a:t>
            </a:r>
            <a:r>
              <a:rPr lang="en-US" altLang="en-US" sz="5067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hay.</a:t>
            </a:r>
          </a:p>
          <a:p>
            <a:pPr marL="685800" indent="-685800">
              <a:spcBef>
                <a:spcPct val="50000"/>
              </a:spcBef>
              <a:buFontTx/>
              <a:buChar char="-"/>
            </a:pPr>
            <a:endParaRPr lang="en-US" altLang="en-US" sz="5067" b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indent="-685800">
              <a:spcBef>
                <a:spcPct val="50000"/>
              </a:spcBef>
              <a:buFontTx/>
              <a:buChar char="-"/>
            </a:pPr>
            <a:endParaRPr lang="en-US" altLang="en-US" sz="5067" b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87759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9" grpId="0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508000" y="304800"/>
            <a:ext cx="11277600" cy="1651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5067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2: Chọn từ ngữ </a:t>
            </a:r>
            <a:r>
              <a:rPr lang="en-US" altLang="en-US" sz="5067" b="1" u="sng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 hoạt động </a:t>
            </a:r>
            <a:r>
              <a:rPr lang="en-US" altLang="en-US" sz="5067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 hợp điền vào mỗi chỗ trống dưới đây</a:t>
            </a:r>
            <a:endParaRPr lang="en-US" altLang="en-US" sz="5067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660400" y="2161822"/>
            <a:ext cx="11277600" cy="872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None/>
            </a:pPr>
            <a:r>
              <a:rPr lang="en-US" altLang="en-US" sz="5067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Bạn </a:t>
            </a:r>
            <a:r>
              <a:rPr lang="en-US" altLang="en-US" sz="5067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Hùng… rất giỏi.</a:t>
            </a: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812800" y="3386666"/>
            <a:ext cx="11277600" cy="67204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None/>
            </a:pPr>
            <a:r>
              <a:rPr lang="en-US" altLang="en-US" sz="5067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Bạn Hùng </a:t>
            </a:r>
            <a:r>
              <a:rPr lang="en-US" altLang="en-US" sz="5067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5067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067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 giỏi</a:t>
            </a:r>
            <a:r>
              <a:rPr lang="en-US" altLang="en-US" sz="5067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spcBef>
                <a:spcPct val="50000"/>
              </a:spcBef>
              <a:buNone/>
            </a:pPr>
            <a:r>
              <a:rPr lang="en-US" altLang="en-US" sz="5067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Bạn Hùng </a:t>
            </a:r>
            <a:r>
              <a:rPr lang="en-US" altLang="en-US" sz="5067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 đàn </a:t>
            </a:r>
            <a:r>
              <a:rPr lang="en-US" altLang="en-US" sz="5067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 giỏi.</a:t>
            </a:r>
          </a:p>
          <a:p>
            <a:pPr>
              <a:spcBef>
                <a:spcPct val="50000"/>
              </a:spcBef>
              <a:buNone/>
            </a:pPr>
            <a:r>
              <a:rPr lang="en-US" altLang="en-US" sz="5067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Bạn Hùng </a:t>
            </a:r>
            <a:r>
              <a:rPr lang="en-US" altLang="en-US" sz="5067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 bóng </a:t>
            </a:r>
            <a:r>
              <a:rPr lang="en-US" altLang="en-US" sz="5067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 giỏi.</a:t>
            </a:r>
          </a:p>
          <a:p>
            <a:pPr>
              <a:spcBef>
                <a:spcPct val="50000"/>
              </a:spcBef>
              <a:buNone/>
            </a:pPr>
            <a:endParaRPr lang="en-US" altLang="en-US" sz="5067" b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indent="-685800">
              <a:spcBef>
                <a:spcPct val="50000"/>
              </a:spcBef>
              <a:buFontTx/>
              <a:buChar char="-"/>
            </a:pPr>
            <a:endParaRPr lang="en-US" altLang="en-US" sz="5067" b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indent="-685800">
              <a:spcBef>
                <a:spcPct val="50000"/>
              </a:spcBef>
              <a:buFontTx/>
              <a:buChar char="-"/>
            </a:pPr>
            <a:endParaRPr lang="en-US" altLang="en-US" sz="5067" b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928491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508000" y="304800"/>
            <a:ext cx="11277600" cy="1651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5067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2: Chọn từ ngữ </a:t>
            </a:r>
            <a:r>
              <a:rPr lang="en-US" altLang="en-US" sz="5067" b="1" u="sng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 hoạt động </a:t>
            </a:r>
            <a:r>
              <a:rPr lang="en-US" altLang="en-US" sz="5067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 hợp điền vào mỗi chỗ trống dưới đây</a:t>
            </a:r>
            <a:endParaRPr lang="en-US" altLang="en-US" sz="5067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660400" y="2161822"/>
            <a:ext cx="11277600" cy="872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None/>
            </a:pPr>
            <a:r>
              <a:rPr lang="en-US" altLang="en-US" sz="5067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Thầy </a:t>
            </a:r>
            <a:r>
              <a:rPr lang="en-US" altLang="en-US" sz="5067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Thuận … môn Toán.</a:t>
            </a: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812800" y="3386666"/>
            <a:ext cx="11277600" cy="55508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None/>
            </a:pPr>
            <a:r>
              <a:rPr lang="en-US" altLang="en-US" sz="5067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Thầy </a:t>
            </a:r>
            <a:r>
              <a:rPr lang="en-US" altLang="en-US" sz="5067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Thuận </a:t>
            </a:r>
            <a:r>
              <a:rPr lang="en-US" altLang="en-US" sz="5067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dạy</a:t>
            </a:r>
            <a:r>
              <a:rPr lang="en-US" altLang="en-US" sz="5067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067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môn Toán.</a:t>
            </a:r>
          </a:p>
          <a:p>
            <a:pPr>
              <a:spcBef>
                <a:spcPct val="50000"/>
              </a:spcBef>
              <a:buNone/>
            </a:pPr>
            <a:r>
              <a:rPr lang="en-US" altLang="en-US" sz="5067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Thầy </a:t>
            </a:r>
            <a:r>
              <a:rPr lang="en-US" altLang="en-US" sz="5067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Thuận </a:t>
            </a:r>
            <a:r>
              <a:rPr lang="en-US" altLang="en-US" sz="5067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giảng bài </a:t>
            </a:r>
            <a:r>
              <a:rPr lang="en-US" altLang="en-US" sz="5067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môn Toán.</a:t>
            </a:r>
          </a:p>
          <a:p>
            <a:pPr marL="685800" indent="-685800">
              <a:spcBef>
                <a:spcPct val="50000"/>
              </a:spcBef>
              <a:buFontTx/>
              <a:buChar char="-"/>
            </a:pPr>
            <a:endParaRPr lang="en-US" altLang="en-US" sz="5067" b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indent="-685800">
              <a:spcBef>
                <a:spcPct val="50000"/>
              </a:spcBef>
              <a:buFontTx/>
              <a:buChar char="-"/>
            </a:pPr>
            <a:endParaRPr lang="en-US" altLang="en-US" sz="5067" b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indent="-685800">
              <a:spcBef>
                <a:spcPct val="50000"/>
              </a:spcBef>
              <a:buFontTx/>
              <a:buChar char="-"/>
            </a:pPr>
            <a:endParaRPr lang="en-US" altLang="en-US" sz="5067" b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868164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348</TotalTime>
  <Words>935</Words>
  <Application>Microsoft Office PowerPoint</Application>
  <PresentationFormat>Widescreen</PresentationFormat>
  <Paragraphs>105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Stencil</vt:lpstr>
      <vt:lpstr>Times New Roman</vt:lpstr>
      <vt:lpstr>Office Theme</vt:lpstr>
      <vt:lpstr>PowerPoint Presentation</vt:lpstr>
      <vt:lpstr>1. Từ chỉ sự vật</vt:lpstr>
      <vt:lpstr>2. Từ chỉ hoạt động</vt:lpstr>
      <vt:lpstr>3. Từ chỉ đặc điểm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    GHI NHỚ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Ôn tập về từ chỉ sự vật, hoạt động, đặc điểm.</dc:title>
  <dc:creator>MAYTINH</dc:creator>
  <cp:lastModifiedBy>STD_THUY</cp:lastModifiedBy>
  <cp:revision>28</cp:revision>
  <dcterms:created xsi:type="dcterms:W3CDTF">2020-03-24T03:24:02Z</dcterms:created>
  <dcterms:modified xsi:type="dcterms:W3CDTF">2024-01-16T07:34:33Z</dcterms:modified>
</cp:coreProperties>
</file>