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9" r:id="rId2"/>
    <p:sldId id="256" r:id="rId3"/>
    <p:sldId id="286" r:id="rId4"/>
    <p:sldId id="258" r:id="rId5"/>
    <p:sldId id="285" r:id="rId6"/>
    <p:sldId id="270" r:id="rId7"/>
    <p:sldId id="274" r:id="rId8"/>
    <p:sldId id="271" r:id="rId9"/>
    <p:sldId id="276" r:id="rId10"/>
    <p:sldId id="278" r:id="rId11"/>
    <p:sldId id="279" r:id="rId12"/>
    <p:sldId id="284" r:id="rId13"/>
    <p:sldId id="287" r:id="rId14"/>
    <p:sldId id="301" r:id="rId15"/>
    <p:sldId id="300" r:id="rId16"/>
    <p:sldId id="292" r:id="rId17"/>
    <p:sldId id="302" r:id="rId18"/>
    <p:sldId id="290" r:id="rId19"/>
    <p:sldId id="262" r:id="rId20"/>
    <p:sldId id="293" r:id="rId21"/>
    <p:sldId id="294" r:id="rId22"/>
    <p:sldId id="295" r:id="rId23"/>
    <p:sldId id="296" r:id="rId24"/>
    <p:sldId id="298" r:id="rId25"/>
    <p:sldId id="29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3263D-A291-42E4-8D55-BF5D4B7BB3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C6175-24F3-46A9-9591-D07B401F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9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73E941BD-D84C-4086-B463-A2929C0A67D9}" type="slidenum">
              <a:rPr lang="en-US" sz="1200" smtClean="0"/>
              <a:pPr eaLnBrk="1" hangingPunct="1"/>
              <a:t>16</a:t>
            </a:fld>
            <a:endParaRPr 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36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42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23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39BB5-EC2C-4D98-B1FA-66178D4FB86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8548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0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0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7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0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08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5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9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1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1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8686" y="1861456"/>
            <a:ext cx="9144000" cy="2688771"/>
          </a:xfrm>
        </p:spPr>
        <p:txBody>
          <a:bodyPr>
            <a:normAutofit lnSpcReduction="10000"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TOÁN</a:t>
            </a:r>
          </a:p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về đại lượng</a:t>
            </a:r>
          </a:p>
          <a:p>
            <a:endParaRPr lang="en-US" sz="32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 thực hiện : Phan Thị Thanh Thủy – GVCN lớp 2B</a:t>
            </a:r>
          </a:p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Trường Tiểu học Thị Trấn An Lão</a:t>
            </a: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22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5"/>
          <p:cNvSpPr>
            <a:spLocks noChangeArrowheads="1"/>
          </p:cNvSpPr>
          <p:nvPr/>
        </p:nvSpPr>
        <p:spPr bwMode="auto">
          <a:xfrm>
            <a:off x="569685" y="3864429"/>
            <a:ext cx="10980057" cy="198120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2800">
              <a:solidFill>
                <a:srgbClr val="003300"/>
              </a:solidFill>
              <a:latin typeface="Times New Roman" pitchFamily="18" charset="0"/>
            </a:endParaRPr>
          </a:p>
          <a:p>
            <a:r>
              <a:rPr lang="en-US" altLang="en-US" sz="2800" b="1" smtClean="0">
                <a:solidFill>
                  <a:srgbClr val="000066"/>
                </a:solidFill>
                <a:latin typeface="Times New Roman" pitchFamily="18" charset="0"/>
              </a:rPr>
              <a:t>   </a:t>
            </a:r>
            <a:r>
              <a:rPr lang="en-US" altLang="en-US" sz="3600" b="1" smtClean="0">
                <a:solidFill>
                  <a:srgbClr val="000066"/>
                </a:solidFill>
                <a:latin typeface="Times New Roman" pitchFamily="18" charset="0"/>
              </a:rPr>
              <a:t>24 </a:t>
            </a:r>
            <a:r>
              <a:rPr lang="en-US" altLang="en-US" sz="3600" b="1">
                <a:solidFill>
                  <a:srgbClr val="000066"/>
                </a:solidFill>
                <a:latin typeface="Times New Roman" pitchFamily="18" charset="0"/>
              </a:rPr>
              <a:t>giờ trong một ngày lại được chia ra theo các buổi </a:t>
            </a:r>
            <a:endParaRPr lang="en-US" altLang="en-US" sz="3600" b="1" smtClean="0">
              <a:solidFill>
                <a:srgbClr val="000066"/>
              </a:solidFill>
              <a:latin typeface="Times New Roman" pitchFamily="18" charset="0"/>
            </a:endParaRPr>
          </a:p>
          <a:p>
            <a:r>
              <a:rPr lang="en-US" altLang="en-US" sz="3600" b="1" smtClean="0">
                <a:solidFill>
                  <a:srgbClr val="000066"/>
                </a:solidFill>
                <a:latin typeface="Times New Roman" pitchFamily="18" charset="0"/>
              </a:rPr>
              <a:t>khác nhau: </a:t>
            </a:r>
            <a:r>
              <a:rPr lang="en-US" altLang="en-US" sz="3600" b="1" smtClean="0">
                <a:solidFill>
                  <a:srgbClr val="CC0000"/>
                </a:solidFill>
                <a:latin typeface="Times New Roman" pitchFamily="18" charset="0"/>
              </a:rPr>
              <a:t>sáng</a:t>
            </a:r>
            <a:r>
              <a:rPr lang="en-US" altLang="en-US" sz="3600" b="1">
                <a:solidFill>
                  <a:srgbClr val="CC0000"/>
                </a:solidFill>
                <a:latin typeface="Times New Roman" pitchFamily="18" charset="0"/>
              </a:rPr>
              <a:t>, trưa, chiều, tối và đêm.</a:t>
            </a:r>
          </a:p>
          <a:p>
            <a:pPr>
              <a:spcBef>
                <a:spcPct val="50000"/>
              </a:spcBef>
            </a:pPr>
            <a:endParaRPr lang="en-US" altLang="en-US" sz="2800" b="1">
              <a:solidFill>
                <a:srgbClr val="CC0000"/>
              </a:solidFill>
              <a:latin typeface=".VnTime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690953" y="2686353"/>
            <a:ext cx="4343400" cy="1001486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 ngày có 24 giờ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610005" y="439365"/>
            <a:ext cx="4505296" cy="1325563"/>
          </a:xfrm>
          <a:prstGeom prst="rect">
            <a:avLst/>
          </a:prstGeom>
          <a:ln w="6350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Ngày </a:t>
            </a:r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giờ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61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smtClean="0">
              <a:latin typeface="Calibri" pitchFamily="34" charset="0"/>
            </a:endParaRPr>
          </a:p>
        </p:txBody>
      </p:sp>
      <p:grpSp>
        <p:nvGrpSpPr>
          <p:cNvPr id="6" name="Group 8"/>
          <p:cNvGrpSpPr>
            <a:grpSpLocks/>
          </p:cNvGrpSpPr>
          <p:nvPr/>
        </p:nvGrpSpPr>
        <p:grpSpPr bwMode="auto">
          <a:xfrm>
            <a:off x="101600" y="1143000"/>
            <a:ext cx="11988801" cy="5257800"/>
            <a:chOff x="123825" y="1600200"/>
            <a:chExt cx="8839201" cy="5105400"/>
          </a:xfrm>
          <a:solidFill>
            <a:schemeClr val="bg1"/>
          </a:solidFill>
        </p:grpSpPr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123825" y="1600200"/>
              <a:ext cx="8839201" cy="1447800"/>
              <a:chOff x="192" y="624"/>
              <a:chExt cx="5568" cy="912"/>
            </a:xfrm>
            <a:grpFill/>
          </p:grpSpPr>
          <p:sp>
            <p:nvSpPr>
              <p:cNvPr id="5140" name="AutoShape 18"/>
              <p:cNvSpPr>
                <a:spLocks noChangeArrowheads="1"/>
              </p:cNvSpPr>
              <p:nvPr/>
            </p:nvSpPr>
            <p:spPr bwMode="auto">
              <a:xfrm>
                <a:off x="192" y="624"/>
                <a:ext cx="864" cy="912"/>
              </a:xfrm>
              <a:prstGeom prst="flowChartProcess">
                <a:avLst/>
              </a:prstGeom>
              <a:grpFill/>
              <a:ln w="9525">
                <a:solidFill>
                  <a:srgbClr val="0033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99"/>
                  </a:solidFill>
                </a:endParaRPr>
              </a:p>
            </p:txBody>
          </p:sp>
          <p:sp>
            <p:nvSpPr>
              <p:cNvPr id="5141" name="AutoShape 19"/>
              <p:cNvSpPr>
                <a:spLocks noChangeArrowheads="1"/>
              </p:cNvSpPr>
              <p:nvPr/>
            </p:nvSpPr>
            <p:spPr bwMode="auto">
              <a:xfrm>
                <a:off x="1056" y="624"/>
                <a:ext cx="4704" cy="912"/>
              </a:xfrm>
              <a:prstGeom prst="flowChartProcess">
                <a:avLst/>
              </a:prstGeom>
              <a:grpFill/>
              <a:ln w="9525">
                <a:solidFill>
                  <a:srgbClr val="0033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2400" b="1" smtClean="0">
                    <a:solidFill>
                      <a:srgbClr val="002060"/>
                    </a:solidFill>
                    <a:latin typeface="Times New Roman" pitchFamily="18" charset="0"/>
                  </a:rPr>
                  <a:t>     -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Một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ngày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có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24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giờ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.</a:t>
                </a:r>
              </a:p>
              <a:p>
                <a:pPr eaLnBrk="0" hangingPunct="0">
                  <a:defRPr/>
                </a:pPr>
                <a:r>
                  <a:rPr lang="en-US" sz="2400" b="1" smtClean="0">
                    <a:solidFill>
                      <a:srgbClr val="002060"/>
                    </a:solidFill>
                    <a:latin typeface="Times New Roman" pitchFamily="18" charset="0"/>
                  </a:rPr>
                  <a:t>     - 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24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giờ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trong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một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ngày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được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tính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từ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12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giờ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err="1">
                    <a:solidFill>
                      <a:srgbClr val="002060"/>
                    </a:solidFill>
                    <a:latin typeface="Times New Roman" pitchFamily="18" charset="0"/>
                  </a:rPr>
                  <a:t>đêm</a:t>
                </a:r>
                <a:r>
                  <a:rPr lang="en-US" sz="2400" b="1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smtClean="0">
                    <a:solidFill>
                      <a:srgbClr val="002060"/>
                    </a:solidFill>
                    <a:latin typeface="Times New Roman" pitchFamily="18" charset="0"/>
                  </a:rPr>
                  <a:t>hôm trước đến 12 giờ </a:t>
                </a:r>
                <a:endParaRPr lang="en-US" sz="2400" b="1" dirty="0">
                  <a:solidFill>
                    <a:srgbClr val="002060"/>
                  </a:solidFill>
                  <a:latin typeface="Times New Roman" pitchFamily="18" charset="0"/>
                </a:endParaRPr>
              </a:p>
              <a:p>
                <a:pPr eaLnBrk="0" hangingPunct="0">
                  <a:defRPr/>
                </a:pPr>
                <a:r>
                  <a:rPr lang="en-US" sz="2400" b="1" smtClean="0">
                    <a:solidFill>
                      <a:srgbClr val="002060"/>
                    </a:solidFill>
                    <a:latin typeface="Times New Roman" pitchFamily="18" charset="0"/>
                  </a:rPr>
                  <a:t>      đêm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hôm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</a:rPr>
                  <a:t>sau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</a:rPr>
                  <a:t>.</a:t>
                </a:r>
              </a:p>
            </p:txBody>
          </p:sp>
        </p:grpSp>
        <p:sp>
          <p:nvSpPr>
            <p:cNvPr id="5130" name="AutoShape 20"/>
            <p:cNvSpPr>
              <a:spLocks noChangeArrowheads="1"/>
            </p:cNvSpPr>
            <p:nvPr/>
          </p:nvSpPr>
          <p:spPr bwMode="auto">
            <a:xfrm>
              <a:off x="123825" y="3048000"/>
              <a:ext cx="1371600" cy="844550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2400" b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31" name="AutoShape 21"/>
            <p:cNvSpPr>
              <a:spLocks noChangeArrowheads="1"/>
            </p:cNvSpPr>
            <p:nvPr/>
          </p:nvSpPr>
          <p:spPr bwMode="auto">
            <a:xfrm>
              <a:off x="1495425" y="3048000"/>
              <a:ext cx="7467600" cy="844550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2400" b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32" name="AutoShape 22"/>
            <p:cNvSpPr>
              <a:spLocks noChangeArrowheads="1"/>
            </p:cNvSpPr>
            <p:nvPr/>
          </p:nvSpPr>
          <p:spPr bwMode="auto">
            <a:xfrm>
              <a:off x="124814" y="4533781"/>
              <a:ext cx="1371600" cy="800219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2400" b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33" name="AutoShape 23"/>
            <p:cNvSpPr>
              <a:spLocks noChangeArrowheads="1"/>
            </p:cNvSpPr>
            <p:nvPr/>
          </p:nvSpPr>
          <p:spPr bwMode="auto">
            <a:xfrm>
              <a:off x="1495425" y="4533781"/>
              <a:ext cx="7467600" cy="800219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2400" b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34" name="AutoShape 24"/>
            <p:cNvSpPr>
              <a:spLocks noChangeArrowheads="1"/>
            </p:cNvSpPr>
            <p:nvPr/>
          </p:nvSpPr>
          <p:spPr bwMode="auto">
            <a:xfrm>
              <a:off x="123825" y="3886199"/>
              <a:ext cx="1371600" cy="685801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2800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35" name="AutoShape 25"/>
            <p:cNvSpPr>
              <a:spLocks noChangeArrowheads="1"/>
            </p:cNvSpPr>
            <p:nvPr/>
          </p:nvSpPr>
          <p:spPr bwMode="auto">
            <a:xfrm>
              <a:off x="1495425" y="3886200"/>
              <a:ext cx="7467600" cy="685800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2400" b="1">
                <a:solidFill>
                  <a:srgbClr val="000099"/>
                </a:solidFill>
                <a:latin typeface="Times New Roman" pitchFamily="18" charset="0"/>
              </a:endParaRPr>
            </a:p>
            <a:p>
              <a:pPr eaLnBrk="0" hangingPunct="0">
                <a:defRPr/>
              </a:pPr>
              <a:endParaRPr lang="en-US" sz="2400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36" name="AutoShape 26"/>
            <p:cNvSpPr>
              <a:spLocks noChangeArrowheads="1"/>
            </p:cNvSpPr>
            <p:nvPr/>
          </p:nvSpPr>
          <p:spPr bwMode="auto">
            <a:xfrm>
              <a:off x="123825" y="6019800"/>
              <a:ext cx="1371600" cy="685800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2400" b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37" name="AutoShape 27"/>
            <p:cNvSpPr>
              <a:spLocks noChangeArrowheads="1"/>
            </p:cNvSpPr>
            <p:nvPr/>
          </p:nvSpPr>
          <p:spPr bwMode="auto">
            <a:xfrm>
              <a:off x="1495425" y="6019800"/>
              <a:ext cx="7467600" cy="685800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2400">
                <a:solidFill>
                  <a:srgbClr val="000099"/>
                </a:solidFill>
                <a:latin typeface="Times New Roman" pitchFamily="18" charset="0"/>
              </a:endParaRPr>
            </a:p>
            <a:p>
              <a:pPr eaLnBrk="0" hangingPunct="0">
                <a:defRPr/>
              </a:pPr>
              <a:endParaRPr lang="en-US" sz="2400" b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38" name="AutoShape 28"/>
            <p:cNvSpPr>
              <a:spLocks noChangeArrowheads="1"/>
            </p:cNvSpPr>
            <p:nvPr/>
          </p:nvSpPr>
          <p:spPr bwMode="auto">
            <a:xfrm>
              <a:off x="124814" y="5334000"/>
              <a:ext cx="1371600" cy="685800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2800" b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39" name="AutoShape 29"/>
            <p:cNvSpPr>
              <a:spLocks noChangeArrowheads="1"/>
            </p:cNvSpPr>
            <p:nvPr/>
          </p:nvSpPr>
          <p:spPr bwMode="auto">
            <a:xfrm>
              <a:off x="1495425" y="5334000"/>
              <a:ext cx="7467600" cy="685800"/>
            </a:xfrm>
            <a:prstGeom prst="flowChartProcess">
              <a:avLst/>
            </a:prstGeom>
            <a:grp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2400">
                <a:solidFill>
                  <a:srgbClr val="000099"/>
                </a:solidFill>
                <a:latin typeface="Times New Roman" pitchFamily="18" charset="0"/>
              </a:endParaRPr>
            </a:p>
            <a:p>
              <a:pPr eaLnBrk="0" hangingPunct="0">
                <a:defRPr/>
              </a:pPr>
              <a:endParaRPr lang="en-US" sz="2400" b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</p:grp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304800" y="2666463"/>
            <a:ext cx="1625600" cy="762000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SÁNG</a:t>
            </a: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248356" y="3550355"/>
            <a:ext cx="1625600" cy="762000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TRƯA</a:t>
            </a: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248356" y="4248835"/>
            <a:ext cx="1625600" cy="762000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CHIỀU</a:t>
            </a: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259645" y="5016479"/>
            <a:ext cx="1625600" cy="762000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TỐI</a:t>
            </a: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20306" y="5792590"/>
            <a:ext cx="1625600" cy="762000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ĐÊM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996017" y="2659745"/>
            <a:ext cx="10094383" cy="830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     1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giờ sáng, 2 giờ sáng, 3 giờ sáng, 4 giờ sáng, 5 </a:t>
            </a: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giờ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sáng, </a:t>
            </a:r>
          </a:p>
          <a:p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     6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giờ sáng, 7 giờ sáng, 8 giờ sáng, 9 giờ sáng, 10 giờ sáng.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963272" y="3702755"/>
            <a:ext cx="1019598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     11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giờ trưa, 12 giờ trưa. </a:t>
            </a:r>
          </a:p>
        </p:txBody>
      </p:sp>
      <p:sp>
        <p:nvSpPr>
          <p:cNvPr id="28" name="TextBox 5"/>
          <p:cNvSpPr txBox="1">
            <a:spLocks noChangeArrowheads="1"/>
          </p:cNvSpPr>
          <p:nvPr/>
        </p:nvSpPr>
        <p:spPr bwMode="auto">
          <a:xfrm>
            <a:off x="1980207" y="4157664"/>
            <a:ext cx="10110194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     1 giờ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chiều (13 giờ), </a:t>
            </a: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2 giờ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chiều (14 giờ), </a:t>
            </a: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3 giờ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chiều (15 giờ), </a:t>
            </a:r>
          </a:p>
          <a:p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     4 giờ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chiều (16 giờ), </a:t>
            </a: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5 giờ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chiều (17 giờ), </a:t>
            </a: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6 giờ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chiều (18 giờ)</a:t>
            </a:r>
          </a:p>
        </p:txBody>
      </p:sp>
      <p:sp>
        <p:nvSpPr>
          <p:cNvPr id="29" name="TextBox 6"/>
          <p:cNvSpPr txBox="1">
            <a:spLocks noChangeArrowheads="1"/>
          </p:cNvSpPr>
          <p:nvPr/>
        </p:nvSpPr>
        <p:spPr bwMode="auto">
          <a:xfrm>
            <a:off x="2064874" y="5191126"/>
            <a:ext cx="994909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    7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giờ tối (19 giờ), 8 giờ tối (20 giờ), 9 giờ tối (21 giờ)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963273" y="5876926"/>
            <a:ext cx="101101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     10 giờ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đêm (22 giờ), 11giờ đêm (23 giờ), </a:t>
            </a: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</a:rPr>
              <a:t>12 giờ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đêm (24 giờ)</a:t>
            </a:r>
          </a:p>
        </p:txBody>
      </p:sp>
    </p:spTree>
    <p:extLst>
      <p:ext uri="{BB962C8B-B14F-4D97-AF65-F5344CB8AC3E}">
        <p14:creationId xmlns:p14="http://schemas.microsoft.com/office/powerpoint/2010/main" val="259677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 animBg="1"/>
      <p:bldP spid="2" grpId="0"/>
      <p:bldP spid="3" grpId="0"/>
      <p:bldP spid="4" grpId="0"/>
      <p:bldP spid="5" grpId="0"/>
      <p:bldP spid="25" grpId="0" animBg="1"/>
      <p:bldP spid="27" grpId="0"/>
      <p:bldP spid="2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>
          <a:xfrm>
            <a:off x="1275644" y="1468898"/>
            <a:ext cx="4694401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Ví dụ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190628" y="2452479"/>
            <a:ext cx="57793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  3 giờ chiều hay còn gọi là…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225554" y="3240454"/>
            <a:ext cx="52251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  20 giờ hay còn gọi là…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6915574" y="2399976"/>
            <a:ext cx="14670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15 giờ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" name="Text Box 21"/>
          <p:cNvSpPr txBox="1">
            <a:spLocks noChangeArrowheads="1"/>
          </p:cNvSpPr>
          <p:nvPr/>
        </p:nvSpPr>
        <p:spPr bwMode="auto">
          <a:xfrm>
            <a:off x="6085909" y="3217876"/>
            <a:ext cx="19630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8 giờ tối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6915574" y="3950744"/>
            <a:ext cx="13739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22 giờ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2225554" y="3963328"/>
            <a:ext cx="52251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  10 giờ đêm hay còn gọi là…</a:t>
            </a:r>
            <a:endParaRPr lang="en-US" sz="3200" b="1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27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" grpId="0"/>
      <p:bldP spid="31" grpId="0"/>
      <p:bldP spid="34" grpId="0"/>
      <p:bldP spid="35" grpId="0"/>
      <p:bldP spid="36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3610005" y="1102146"/>
            <a:ext cx="4505296" cy="1325563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Ngày </a:t>
            </a:r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74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052197"/>
              </p:ext>
            </p:extLst>
          </p:nvPr>
        </p:nvGraphicFramePr>
        <p:xfrm>
          <a:off x="0" y="417688"/>
          <a:ext cx="12146844" cy="5760993"/>
        </p:xfrm>
        <a:graphic>
          <a:graphicData uri="http://schemas.openxmlformats.org/drawingml/2006/table">
            <a:tbl>
              <a:tblPr/>
              <a:tblGrid>
                <a:gridCol w="1499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9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91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13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460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948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THỨ HAI </a:t>
                      </a:r>
                      <a:endParaRPr kumimoji="0" lang="vi-V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charset="0"/>
                        </a:rPr>
                        <a:t>THỨ  BA</a:t>
                      </a:r>
                      <a:endParaRPr kumimoji="0" lang="vi-VN" sz="32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charset="0"/>
                        </a:rPr>
                        <a:t>THỨ TƯ</a:t>
                      </a:r>
                      <a:endParaRPr kumimoji="0" lang="vi-VN" sz="32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charset="0"/>
                        </a:rPr>
                        <a:t>THỨ NĂM </a:t>
                      </a:r>
                      <a:endParaRPr kumimoji="0" lang="vi-VN" sz="32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charset="0"/>
                        </a:rPr>
                        <a:t>THỨ SÁU</a:t>
                      </a:r>
                      <a:endParaRPr kumimoji="0" lang="vi-VN" sz="32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charset="0"/>
                        </a:rPr>
                        <a:t>THỨ BẢY</a:t>
                      </a:r>
                      <a:endParaRPr kumimoji="0" lang="vi-VN" sz="32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charset="0"/>
                        </a:rPr>
                        <a:t>CHỦ NHẬT</a:t>
                      </a:r>
                      <a:endParaRPr kumimoji="0" lang="vi-VN" sz="32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2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32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vi-VN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vi-VN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2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vi-VN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32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vi-VN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32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25</a:t>
                      </a:r>
                      <a:endParaRPr kumimoji="0" lang="vi-VN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26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27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29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  <a:endParaRPr kumimoji="0" lang="vi-VN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87" name="Text Box 71"/>
          <p:cNvSpPr txBox="1">
            <a:spLocks noChangeArrowheads="1"/>
          </p:cNvSpPr>
          <p:nvPr/>
        </p:nvSpPr>
        <p:spPr bwMode="auto">
          <a:xfrm>
            <a:off x="204964" y="2859794"/>
            <a:ext cx="15113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0" b="1" smtClean="0"/>
              <a:t>5</a:t>
            </a:r>
            <a:endParaRPr lang="vi-VN" sz="8000" b="1"/>
          </a:p>
        </p:txBody>
      </p:sp>
      <p:sp>
        <p:nvSpPr>
          <p:cNvPr id="3" name="Oval 2"/>
          <p:cNvSpPr/>
          <p:nvPr/>
        </p:nvSpPr>
        <p:spPr>
          <a:xfrm>
            <a:off x="3262488" y="4577642"/>
            <a:ext cx="970843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2D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799" y="4497720"/>
            <a:ext cx="11288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n-US" sz="44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7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75" name="Group 79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16473221"/>
              </p:ext>
            </p:extLst>
          </p:nvPr>
        </p:nvGraphicFramePr>
        <p:xfrm>
          <a:off x="0" y="0"/>
          <a:ext cx="12191999" cy="5303837"/>
        </p:xfrm>
        <a:graphic>
          <a:graphicData uri="http://schemas.openxmlformats.org/drawingml/2006/table">
            <a:tbl>
              <a:tblPr/>
              <a:tblGrid>
                <a:gridCol w="1199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475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88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THỨ HAI </a:t>
                      </a:r>
                      <a:endParaRPr kumimoji="0" lang="vi-VN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THỨ  BA</a:t>
                      </a:r>
                      <a:endParaRPr kumimoji="0" lang="vi-VN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THỨ TƯ</a:t>
                      </a:r>
                      <a:endParaRPr kumimoji="0" lang="vi-VN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THỨ NĂM </a:t>
                      </a:r>
                      <a:endParaRPr kumimoji="0" lang="vi-VN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THỨ SÁU</a:t>
                      </a:r>
                      <a:endParaRPr kumimoji="0" lang="vi-VN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THỨ BẢY</a:t>
                      </a:r>
                      <a:endParaRPr kumimoji="0" lang="vi-VN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CHỦ NHẬT</a:t>
                      </a:r>
                      <a:endParaRPr kumimoji="0" lang="vi-VN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8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11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12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14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15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16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17</a:t>
                      </a:r>
                      <a:endParaRPr kumimoji="0" lang="vi-VN" sz="4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25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26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3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29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vi-VN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  <a:endParaRPr kumimoji="0" lang="en-US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51" name="Text Box 72"/>
          <p:cNvSpPr txBox="1">
            <a:spLocks noChangeArrowheads="1"/>
          </p:cNvSpPr>
          <p:nvPr/>
        </p:nvSpPr>
        <p:spPr bwMode="auto">
          <a:xfrm>
            <a:off x="0" y="1700213"/>
            <a:ext cx="1295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0" b="1"/>
              <a:t>12</a:t>
            </a:r>
            <a:endParaRPr lang="vi-VN" sz="8000" b="1"/>
          </a:p>
        </p:txBody>
      </p:sp>
      <p:sp>
        <p:nvSpPr>
          <p:cNvPr id="29771" name="Text Box 75"/>
          <p:cNvSpPr txBox="1">
            <a:spLocks noChangeArrowheads="1"/>
          </p:cNvSpPr>
          <p:nvPr/>
        </p:nvSpPr>
        <p:spPr bwMode="auto">
          <a:xfrm>
            <a:off x="-1" y="5251803"/>
            <a:ext cx="119999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48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Thứ tư tuần này là </a:t>
            </a:r>
            <a:r>
              <a:rPr lang="en-US" sz="4800" b="1">
                <a:solidFill>
                  <a:schemeClr val="tx1">
                    <a:lumMod val="85000"/>
                    <a:lumOff val="15000"/>
                  </a:schemeClr>
                </a:solidFill>
              </a:rPr>
              <a:t>ngày </a:t>
            </a:r>
            <a:r>
              <a:rPr lang="en-US" sz="48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16 </a:t>
            </a:r>
            <a:r>
              <a:rPr lang="en-US" sz="4800" b="1">
                <a:solidFill>
                  <a:schemeClr val="tx1">
                    <a:lumMod val="85000"/>
                    <a:lumOff val="15000"/>
                  </a:schemeClr>
                </a:solidFill>
              </a:rPr>
              <a:t>tháng 12. </a:t>
            </a:r>
            <a:r>
              <a:rPr lang="en-US" sz="4800" b="1" smtClean="0"/>
              <a:t>Vậy thứ tư tuần sau là </a:t>
            </a:r>
            <a:r>
              <a:rPr lang="en-US" sz="4800" b="1"/>
              <a:t>ngày nào ?</a:t>
            </a:r>
            <a:endParaRPr lang="vi-VN" sz="4800" b="1"/>
          </a:p>
        </p:txBody>
      </p:sp>
      <p:sp>
        <p:nvSpPr>
          <p:cNvPr id="5" name="Rectangle 4"/>
          <p:cNvSpPr/>
          <p:nvPr/>
        </p:nvSpPr>
        <p:spPr>
          <a:xfrm>
            <a:off x="4086574" y="2809250"/>
            <a:ext cx="1411111" cy="813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359366" y="2797541"/>
            <a:ext cx="8655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smtClean="0">
                <a:solidFill>
                  <a:srgbClr val="FFFF00"/>
                </a:solidFill>
                <a:latin typeface="Arial" charset="0"/>
                <a:cs typeface="Arial" charset="0"/>
              </a:rPr>
              <a:t>16</a:t>
            </a:r>
            <a:endParaRPr lang="vi-VN" sz="4800" b="1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3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71" grpId="0"/>
      <p:bldP spid="5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3"/>
          <p:cNvSpPr>
            <a:spLocks noChangeArrowheads="1"/>
          </p:cNvSpPr>
          <p:nvPr/>
        </p:nvSpPr>
        <p:spPr bwMode="auto">
          <a:xfrm>
            <a:off x="4295775" y="-136525"/>
            <a:ext cx="7127875" cy="2349500"/>
          </a:xfrm>
          <a:prstGeom prst="cloudCallout">
            <a:avLst>
              <a:gd name="adj1" fmla="val -57736"/>
              <a:gd name="adj2" fmla="val 329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9600" b="1">
                <a:solidFill>
                  <a:srgbClr val="FF0000"/>
                </a:solidFill>
              </a:rPr>
              <a:t>Chú ý</a:t>
            </a:r>
            <a:endParaRPr lang="vi-VN" sz="9600" b="1">
              <a:solidFill>
                <a:srgbClr val="FF0000"/>
              </a:solidFill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263525" y="2205038"/>
            <a:ext cx="11736388" cy="4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6600" b="1">
                <a:solidFill>
                  <a:srgbClr val="000099"/>
                </a:solidFill>
              </a:rPr>
              <a:t>Các tháng trong năm có số ngày không đều nhau. Có tháng 31 ngày, có tháng 30 ngày, tháng 2 có 28 hoặc 29 ngày.</a:t>
            </a:r>
            <a:endParaRPr lang="vi-VN" sz="6600" b="1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18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198" y="1253985"/>
            <a:ext cx="10787522" cy="11166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tháng có 31 ngày là: tháng 1, tháng 3, tháng 5, tháng 7, tháng 8, tháng 10 và tháng 12.</a:t>
            </a:r>
            <a:endParaRPr lang="en-US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45042" y="2741184"/>
            <a:ext cx="10787522" cy="13002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tháng có 30 ngày là: tháng 4, tháng 6, tháng 9, và tháng 11.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24064" y="4190843"/>
            <a:ext cx="10787522" cy="12616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2 năm thường có 28 ngày, tháng 2 năm nhuận có 29 ngày 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7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722489" y="880533"/>
            <a:ext cx="11221155" cy="5136445"/>
          </a:xfrm>
          <a:prstGeom prst="rect">
            <a:avLst/>
          </a:prstGeom>
          <a:solidFill>
            <a:srgbClr val="FFFF00"/>
          </a:solidFill>
          <a:ln w="38100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9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Rung chuông vàng</a:t>
            </a:r>
          </a:p>
          <a:p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83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58800" y="903765"/>
            <a:ext cx="11277600" cy="204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25 cm + 15 cm = … cm</a:t>
            </a:r>
            <a:endParaRPr lang="en-US" altLang="en-US" sz="5067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thích hợp để điền vào chỗ chấm là: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711200" y="3444721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111040" y="3375809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30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744151" y="4542865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744151" y="5641009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099751" y="5662176"/>
            <a:ext cx="4216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50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219200" y="4479677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40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219195" y="4475392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42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40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0515600" y="168576"/>
            <a:ext cx="1320800" cy="838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000514"/>
                </a:solidFill>
                <a:latin typeface="Times New Roman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23845925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6" grpId="0"/>
      <p:bldP spid="15367" grpId="0" animBg="1"/>
      <p:bldP spid="15368" grpId="0" animBg="1"/>
      <p:bldP spid="15369" grpId="0"/>
      <p:bldP spid="15370" grpId="0"/>
      <p:bldP spid="13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83" y="766708"/>
            <a:ext cx="10750377" cy="746407"/>
          </a:xfrm>
        </p:spPr>
        <p:txBody>
          <a:bodyPr>
            <a:noAutofit/>
          </a:bodyPr>
          <a:lstStyle/>
          <a:p>
            <a:r>
              <a:rPr lang="en-US" sz="48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lượng và đơn vị đo đại lượng</a:t>
            </a:r>
            <a:endParaRPr lang="en-US" sz="48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245" y="2778255"/>
            <a:ext cx="9144000" cy="1467176"/>
          </a:xfrm>
        </p:spPr>
        <p:txBody>
          <a:bodyPr>
            <a:norm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đơn vị đo đại lượng đã học: 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cm, kg, l, ngày - giờ; ngày - tháng 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31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58800" y="1445631"/>
            <a:ext cx="11277600" cy="872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Một ngày có bao nhiêu giờ?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810951" y="3025112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210791" y="2956200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12 giờ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843902" y="4123256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843902" y="5221400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199502" y="5242567"/>
            <a:ext cx="4216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24 giờ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275702" y="4123256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20 giờ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275702" y="5242567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24 giờ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0515600" y="168576"/>
            <a:ext cx="1320800" cy="838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000514"/>
                </a:solidFill>
                <a:latin typeface="Times New Roman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14744393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6" grpId="0"/>
      <p:bldP spid="15367" grpId="0" animBg="1"/>
      <p:bldP spid="15368" grpId="0" animBg="1"/>
      <p:bldP spid="15369" grpId="0"/>
      <p:bldP spid="15370" grpId="0"/>
      <p:bldP spid="13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58800" y="1445631"/>
            <a:ext cx="11277600" cy="872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    21 giờ còn gọi là: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810951" y="3025112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210791" y="2956200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9 giờ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843902" y="4123256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843902" y="5221400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199502" y="5242567"/>
            <a:ext cx="4216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C. 9 giờ tối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275702" y="4123256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B. 8 giờ tối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535346" y="5242567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9 giờ tối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0515600" y="168576"/>
            <a:ext cx="1320800" cy="838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000514"/>
                </a:solidFill>
                <a:latin typeface="Times New Roman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1803739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6" grpId="0"/>
      <p:bldP spid="15367" grpId="0" animBg="1"/>
      <p:bldP spid="15368" grpId="0" animBg="1"/>
      <p:bldP spid="15369" grpId="0"/>
      <p:bldP spid="15370" grpId="0"/>
      <p:bldP spid="13" grpId="0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00756" y="1006776"/>
            <a:ext cx="11277600" cy="165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 Nếu hôm nay là thứ năm ngày 20 thì thứ năm tuần trước là ngày nào?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810951" y="3025112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210791" y="2956200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Ngày 13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767702" y="4118700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843902" y="5221400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843902" y="5221400"/>
            <a:ext cx="4216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C. Ngày 27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920102" y="4087106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B. Ngày 25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199502" y="2943422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Ngày 13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0515600" y="168576"/>
            <a:ext cx="1320800" cy="838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000514"/>
                </a:solidFill>
                <a:latin typeface="Times New Roman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6649609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6" grpId="0"/>
      <p:bldP spid="15367" grpId="0" animBg="1"/>
      <p:bldP spid="15368" grpId="0" animBg="1"/>
      <p:bldP spid="15369" grpId="0"/>
      <p:bldP spid="15370" grpId="0"/>
      <p:bldP spid="13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54000" y="340732"/>
            <a:ext cx="11277600" cy="2821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5:   55 kg + 45 kg = …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thích hợp để điền vào chỗ trống trong phép tính trên là: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810951" y="3555695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996302" y="3486783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90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767702" y="4649283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843902" y="5751983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843902" y="5751983"/>
            <a:ext cx="4216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C. 100 kg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810951" y="4590550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B. 100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210791" y="5751983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C. 100 kg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0515600" y="168576"/>
            <a:ext cx="1320800" cy="838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000514"/>
                </a:solidFill>
                <a:latin typeface="Times New Roman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42669304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6" grpId="0"/>
      <p:bldP spid="15367" grpId="0" animBg="1"/>
      <p:bldP spid="15368" grpId="0" animBg="1"/>
      <p:bldP spid="15369" grpId="0"/>
      <p:bldP spid="15370" grpId="0"/>
      <p:bldP spid="13" grpId="0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28711" y="372589"/>
            <a:ext cx="6333067" cy="1325563"/>
          </a:xfrm>
          <a:prstGeom prst="rect">
            <a:avLst/>
          </a:prstGeom>
          <a:solidFill>
            <a:srgbClr val="FFFF00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Nội dung cần ghi nhớ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7380" y="1942606"/>
            <a:ext cx="11461629" cy="11279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gọi, kí hiệu của đơn vị đo độ dài </a:t>
            </a:r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đơn vị đo khối lượng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đơn vị đo dung tích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27380" y="3464478"/>
            <a:ext cx="11706577" cy="946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hực hiện các phép tính có kèm các đơn vị đo.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27380" y="4410818"/>
            <a:ext cx="11954933" cy="16721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 giờ trong một ngày, số ngày trong một tháng, cách đọc giờ trong ngày, cách xem lịch, xem đồng hồ.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9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build="p"/>
      <p:bldP spid="9" grpId="0" build="p"/>
      <p:bldP spid="1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244" y="1185079"/>
            <a:ext cx="11492089" cy="172354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en-US" sz="8800" b="1" smtClean="0">
                <a:solidFill>
                  <a:srgbClr val="00B0F0"/>
                </a:solidFill>
                <a:latin typeface="Stencil" pitchFamily="82" charset="0"/>
                <a:cs typeface="Times New Roman" panose="02020603050405020304" pitchFamily="18" charset="0"/>
              </a:rPr>
              <a:t>  BÀI HỌC KẾT THÚC</a:t>
            </a:r>
            <a:endParaRPr lang="en-US" altLang="en-US" sz="8800" b="1">
              <a:solidFill>
                <a:srgbClr val="00B0F0"/>
              </a:solidFill>
              <a:latin typeface="Stencil" pitchFamily="82" charset="0"/>
              <a:cs typeface="Times New Roman" panose="02020603050405020304" pitchFamily="18" charset="0"/>
            </a:endParaRPr>
          </a:p>
          <a:p>
            <a:endParaRPr lang="en-US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6266" y="4165600"/>
            <a:ext cx="106454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smtClean="0">
                <a:latin typeface="Times New Roman" pitchFamily="18" charset="0"/>
                <a:cs typeface="Times New Roman" pitchFamily="18" charset="0"/>
              </a:rPr>
              <a:t>Chúc các em luôn chăm ngoan, học giỏi!</a:t>
            </a:r>
            <a:endParaRPr lang="en-US" sz="40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54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486" y="2630036"/>
            <a:ext cx="10787522" cy="9463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 tên gọi, kí hiệu.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01486" y="3761401"/>
            <a:ext cx="10787522" cy="946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Biết thực hiện các phép tính có kèm đơn vị 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260048" y="646278"/>
            <a:ext cx="5688009" cy="1325563"/>
          </a:xfrm>
          <a:ln w="28575"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Xăng- xi- mét ( cm )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74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>
          <a:xfrm>
            <a:off x="916714" y="752298"/>
            <a:ext cx="4694401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Ví dụ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982504" y="2258819"/>
            <a:ext cx="32619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  18 cm </a:t>
            </a:r>
            <a:r>
              <a:rPr lang="en-US" sz="3200" b="1">
                <a:latin typeface="Times New Roman" pitchFamily="18" charset="0"/>
              </a:rPr>
              <a:t>+ </a:t>
            </a:r>
            <a:r>
              <a:rPr lang="en-US" sz="3200" b="1" smtClean="0">
                <a:latin typeface="Times New Roman" pitchFamily="18" charset="0"/>
              </a:rPr>
              <a:t>12 cm =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1237683" y="3268715"/>
            <a:ext cx="30067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37 cm – 19 cm </a:t>
            </a:r>
            <a:r>
              <a:rPr lang="en-US" sz="3200" b="1">
                <a:latin typeface="Times New Roman" pitchFamily="18" charset="0"/>
              </a:rPr>
              <a:t>=</a:t>
            </a:r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6368143" y="2255598"/>
            <a:ext cx="33108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30 cm -  12 cm </a:t>
            </a:r>
            <a:r>
              <a:rPr lang="en-US" sz="3200" b="1">
                <a:latin typeface="Times New Roman" pitchFamily="18" charset="0"/>
              </a:rPr>
              <a:t>=</a:t>
            </a: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6446728" y="3275283"/>
            <a:ext cx="33286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55 cm - 27 cm =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4144049" y="2255737"/>
            <a:ext cx="14670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30 cm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" name="Text Box 21"/>
          <p:cNvSpPr txBox="1">
            <a:spLocks noChangeArrowheads="1"/>
          </p:cNvSpPr>
          <p:nvPr/>
        </p:nvSpPr>
        <p:spPr bwMode="auto">
          <a:xfrm>
            <a:off x="4167737" y="3275284"/>
            <a:ext cx="154538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18 cm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9534844" y="2255737"/>
            <a:ext cx="13739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18 cm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9547970" y="3268714"/>
            <a:ext cx="14642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28 cm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43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955" y="1222012"/>
            <a:ext cx="8963377" cy="1325563"/>
          </a:xfrm>
          <a:ln w="28575"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Ki  - lô – gam ( kg ) ; Lít ( l )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486" y="3093604"/>
            <a:ext cx="10787522" cy="9463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 tên gọi, kí hiệu.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01486" y="4047029"/>
            <a:ext cx="10787522" cy="946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Biết thực hiện các phép tính có kèm đơn vị 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kg, l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20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486" y="3045224"/>
            <a:ext cx="10787522" cy="9463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Ki  - lô – gam là một đơn vị đo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 lượng. 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01486" y="3915364"/>
            <a:ext cx="10787522" cy="946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Ki  - lô – gam viết tắt là 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26182" y="1016056"/>
            <a:ext cx="5748485" cy="1325563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 - lô – gam ( kg )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88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C:\Users\HueCd.Com\Documents\can-dong-ho-lo-xo-nhon-hoa-60kg-nhs-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76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7" name="Picture 3" descr="C:\Users\HueCd.Com\Documents\can-treo-nhon-hoa-150k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600" y="381000"/>
            <a:ext cx="46736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06400" y="3048001"/>
            <a:ext cx="406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Cân đồng hồ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76800" y="3048001"/>
            <a:ext cx="406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Cân treo</a:t>
            </a:r>
          </a:p>
        </p:txBody>
      </p:sp>
      <p:pic>
        <p:nvPicPr>
          <p:cNvPr id="62468" name="Picture 4" descr="C:\Users\HueCd.Com\Documents\docodanang_.com_can_dong_can02-500x55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33801"/>
            <a:ext cx="53848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1200" y="6096001"/>
            <a:ext cx="406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Cân đĩa</a:t>
            </a:r>
          </a:p>
        </p:txBody>
      </p:sp>
      <p:pic>
        <p:nvPicPr>
          <p:cNvPr id="62469" name="Picture 5" descr="C:\Users\HueCd.Com\Documents\ms44_zps5eaf1b7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400" y="3657600"/>
            <a:ext cx="5080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315200" y="6096001"/>
            <a:ext cx="406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Cân đĩa cổ</a:t>
            </a:r>
          </a:p>
        </p:txBody>
      </p:sp>
      <p:pic>
        <p:nvPicPr>
          <p:cNvPr id="62470" name="Picture 6" descr="C:\Users\HueCd.Com\Documents\can-dien-tu-sw-1-a-ca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800" y="381000"/>
            <a:ext cx="37592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636000" y="3048001"/>
            <a:ext cx="406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Cân điện tử</a:t>
            </a:r>
          </a:p>
        </p:txBody>
      </p:sp>
    </p:spTree>
    <p:extLst>
      <p:ext uri="{BB962C8B-B14F-4D97-AF65-F5344CB8AC3E}">
        <p14:creationId xmlns:p14="http://schemas.microsoft.com/office/powerpoint/2010/main" val="71595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4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24076" y="2840976"/>
            <a:ext cx="10254342" cy="128510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- Lít là một đơn vị đo dung tích, viết tắt là 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45383" y="767700"/>
            <a:ext cx="2874242" cy="1325563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 ( l )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69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>
          <a:xfrm>
            <a:off x="1275644" y="1468898"/>
            <a:ext cx="4694401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Ví dụ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190629" y="2452479"/>
            <a:ext cx="32619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  20 kg </a:t>
            </a:r>
            <a:r>
              <a:rPr lang="en-US" sz="3200" b="1">
                <a:latin typeface="Times New Roman" pitchFamily="18" charset="0"/>
              </a:rPr>
              <a:t>+ </a:t>
            </a:r>
            <a:r>
              <a:rPr lang="en-US" sz="3200" b="1" smtClean="0">
                <a:latin typeface="Times New Roman" pitchFamily="18" charset="0"/>
              </a:rPr>
              <a:t>15 kg =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225554" y="3240454"/>
            <a:ext cx="30067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  100 l  – 10 l    =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7690613" y="2457816"/>
            <a:ext cx="26919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44 kg – 9 kg </a:t>
            </a:r>
            <a:r>
              <a:rPr lang="en-US" sz="3200" b="1">
                <a:latin typeface="Times New Roman" pitchFamily="18" charset="0"/>
              </a:rPr>
              <a:t>=</a:t>
            </a: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690613" y="3194307"/>
            <a:ext cx="26266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</a:rPr>
              <a:t> 50  l  - 8  l    =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5196516" y="2457817"/>
            <a:ext cx="14670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35 kg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" name="Text Box 21"/>
          <p:cNvSpPr txBox="1">
            <a:spLocks noChangeArrowheads="1"/>
          </p:cNvSpPr>
          <p:nvPr/>
        </p:nvSpPr>
        <p:spPr bwMode="auto">
          <a:xfrm>
            <a:off x="5183515" y="3194308"/>
            <a:ext cx="154538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90 l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10317281" y="2431990"/>
            <a:ext cx="13739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35 kg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10317281" y="3194308"/>
            <a:ext cx="14642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42 l</a:t>
            </a: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23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1017</Words>
  <Application>Microsoft Office PowerPoint</Application>
  <PresentationFormat>Widescreen</PresentationFormat>
  <Paragraphs>212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.VnTime</vt:lpstr>
      <vt:lpstr>Arial</vt:lpstr>
      <vt:lpstr>Calibri</vt:lpstr>
      <vt:lpstr>Calibri Light</vt:lpstr>
      <vt:lpstr>Stencil</vt:lpstr>
      <vt:lpstr>Times New Roman</vt:lpstr>
      <vt:lpstr>Office Theme</vt:lpstr>
      <vt:lpstr>PowerPoint Presentation</vt:lpstr>
      <vt:lpstr>Đại lượng và đơn vị đo đại lượng</vt:lpstr>
      <vt:lpstr>  Xăng- xi- mét ( cm )</vt:lpstr>
      <vt:lpstr>PowerPoint Presentation</vt:lpstr>
      <vt:lpstr>      Ki  - lô – gam ( kg ) ; Lít ( l 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về tìm thành phần chưa biết  trong phép cộng và phép trừ</dc:title>
  <dc:creator>MAYTINH</dc:creator>
  <cp:lastModifiedBy>STD_THUY</cp:lastModifiedBy>
  <cp:revision>70</cp:revision>
  <dcterms:created xsi:type="dcterms:W3CDTF">2020-03-24T01:39:24Z</dcterms:created>
  <dcterms:modified xsi:type="dcterms:W3CDTF">2024-01-16T07:48:31Z</dcterms:modified>
</cp:coreProperties>
</file>