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sldIdLst>
    <p:sldId id="282" r:id="rId6"/>
    <p:sldId id="283" r:id="rId7"/>
    <p:sldId id="284" r:id="rId8"/>
    <p:sldId id="286" r:id="rId9"/>
    <p:sldId id="287" r:id="rId10"/>
    <p:sldId id="288" r:id="rId11"/>
    <p:sldId id="305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</p:sldIdLst>
  <p:sldSz cx="12192000" cy="6858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Nunito Black" pitchFamily="2" charset="0"/>
      <p:bold r:id="rId28"/>
      <p:boldItalic r:id="rId29"/>
    </p:embeddedFont>
    <p:embeddedFont>
      <p:font typeface="Open Sans" panose="020B0606030504020204" pitchFamily="34" charset="0"/>
      <p:regular r:id="rId30"/>
    </p:embeddedFont>
    <p:embeddedFont>
      <p:font typeface="Sigmar One" panose="00000500000000000000" pitchFamily="2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F01"/>
    <a:srgbClr val="E0DFDD"/>
    <a:srgbClr val="E8DCE5"/>
    <a:srgbClr val="E3E2E0"/>
    <a:srgbClr val="EB9C52"/>
    <a:srgbClr val="65DDD2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2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7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77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0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71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5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43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0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26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3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7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3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7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53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28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10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9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2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52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64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06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16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5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68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5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56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45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50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6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078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75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10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961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94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27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969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73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0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95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7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72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56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27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120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62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9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3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0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6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92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98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3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11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2155407" y="75055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5998" y="2161251"/>
            <a:ext cx="7104184" cy="3993158"/>
            <a:chOff x="2515998" y="2161251"/>
            <a:chExt cx="7104184" cy="399315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4365229" y="2161251"/>
              <a:ext cx="3625220" cy="1023736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515998" y="3415198"/>
              <a:ext cx="7104184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THỰC HÀNH VÀ TRẢI NGHIỆM VỚI CÁC ĐƠN VỊ MI-LI-MÉT,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GAM, MI-LI-LÍT, ĐỘ 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17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1336" y="1392721"/>
            <a:ext cx="8738672" cy="570257"/>
            <a:chOff x="966651" y="1113654"/>
            <a:chExt cx="8738672" cy="570257"/>
          </a:xfrm>
        </p:grpSpPr>
        <p:sp>
          <p:nvSpPr>
            <p:cNvPr id="14" name="Oval 13"/>
            <p:cNvSpPr/>
            <p:nvPr/>
          </p:nvSpPr>
          <p:spPr>
            <a:xfrm>
              <a:off x="966651" y="1113654"/>
              <a:ext cx="522518" cy="50614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9" y="1160691"/>
              <a:ext cx="82161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phù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thực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tế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94" y="2482484"/>
            <a:ext cx="3130338" cy="227103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43826" y="3661692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03" l="0" r="98419">
                        <a14:foregroundMark x1="29644" y1="50633" x2="29644" y2="50633"/>
                        <a14:foregroundMark x1="29644" y1="50633" x2="29644" y2="50633"/>
                        <a14:foregroundMark x1="26482" y1="46203" x2="26482" y2="46203"/>
                        <a14:foregroundMark x1="20158" y1="34177" x2="20158" y2="34177"/>
                        <a14:foregroundMark x1="28854" y1="33544" x2="28854" y2="33544"/>
                        <a14:foregroundMark x1="33992" y1="34177" x2="33992" y2="34177"/>
                        <a14:foregroundMark x1="38735" y1="36709" x2="38735" y2="36709"/>
                        <a14:foregroundMark x1="37945" y1="48101" x2="37945" y2="48101"/>
                        <a14:foregroundMark x1="37549" y1="65190" x2="37549" y2="65190"/>
                        <a14:foregroundMark x1="37549" y1="70253" x2="37549" y2="70253"/>
                        <a14:foregroundMark x1="32411" y1="70886" x2="30830" y2="70886"/>
                        <a14:foregroundMark x1="28063" y1="70886" x2="28063" y2="70886"/>
                        <a14:foregroundMark x1="22530" y1="67722" x2="22530" y2="67722"/>
                        <a14:foregroundMark x1="18182" y1="63924" x2="18182" y2="63924"/>
                        <a14:foregroundMark x1="24506" y1="54430" x2="24506" y2="54430"/>
                        <a14:foregroundMark x1="20158" y1="47468" x2="20158" y2="47468"/>
                        <a14:foregroundMark x1="20158" y1="44304" x2="20158" y2="44304"/>
                        <a14:foregroundMark x1="22530" y1="36709" x2="22530" y2="36709"/>
                        <a14:foregroundMark x1="30435" y1="30380" x2="30435" y2="30380"/>
                        <a14:foregroundMark x1="31621" y1="27848" x2="31621" y2="27848"/>
                        <a14:foregroundMark x1="37154" y1="29747" x2="37154" y2="29747"/>
                        <a14:foregroundMark x1="74308" y1="32278" x2="74308" y2="32278"/>
                        <a14:foregroundMark x1="68775" y1="32278" x2="68775" y2="32278"/>
                        <a14:foregroundMark x1="61265" y1="32278" x2="61265" y2="32278"/>
                        <a14:foregroundMark x1="62846" y1="32278" x2="62846" y2="32278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6798" y1="30380" x2="66798" y2="30380"/>
                        <a14:foregroundMark x1="66798" y1="30380" x2="66798" y2="30380"/>
                        <a14:foregroundMark x1="66798" y1="30380" x2="66798" y2="30380"/>
                        <a14:foregroundMark x1="73913" y1="30380" x2="73913" y2="30380"/>
                        <a14:foregroundMark x1="73913" y1="30380" x2="73913" y2="30380"/>
                        <a14:foregroundMark x1="73913" y1="30380" x2="73913" y2="30380"/>
                        <a14:foregroundMark x1="81818" y1="34810" x2="8181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76285" y1="62658" x2="76285" y2="62658"/>
                        <a14:foregroundMark x1="75889" y1="62658" x2="75889" y2="62658"/>
                        <a14:foregroundMark x1="75889" y1="62658" x2="75889" y2="62658"/>
                        <a14:foregroundMark x1="75889" y1="69620" x2="75889" y2="69620"/>
                        <a14:foregroundMark x1="75889" y1="69620" x2="75889" y2="69620"/>
                        <a14:foregroundMark x1="67589" y1="60759" x2="67589" y2="60759"/>
                        <a14:foregroundMark x1="67589" y1="60759" x2="67589" y2="60759"/>
                        <a14:foregroundMark x1="67589" y1="60759" x2="67589" y2="60759"/>
                        <a14:foregroundMark x1="60870" y1="65190" x2="60870" y2="65190"/>
                        <a14:foregroundMark x1="60870" y1="65190" x2="60870" y2="65190"/>
                        <a14:foregroundMark x1="81423" y1="8228" x2="81423" y2="8228"/>
                        <a14:foregroundMark x1="83794" y1="8861" x2="83794" y2="8861"/>
                        <a14:foregroundMark x1="83794" y1="8861" x2="83794" y2="8861"/>
                        <a14:foregroundMark x1="86561" y1="9494" x2="86561" y2="9494"/>
                        <a14:foregroundMark x1="86561" y1="9494" x2="86561" y2="9494"/>
                        <a14:foregroundMark x1="88538" y1="12658" x2="88538" y2="12658"/>
                        <a14:foregroundMark x1="91700" y1="13924" x2="91700" y2="13924"/>
                        <a14:foregroundMark x1="91700" y1="13924" x2="91700" y2="13924"/>
                        <a14:foregroundMark x1="91700" y1="13924" x2="91700" y2="13924"/>
                        <a14:foregroundMark x1="94071" y1="25949" x2="94071" y2="25949"/>
                        <a14:foregroundMark x1="93281" y1="43038" x2="93281" y2="43038"/>
                        <a14:foregroundMark x1="93281" y1="59494" x2="93281" y2="59494"/>
                        <a14:foregroundMark x1="93676" y1="74684" x2="93676" y2="74684"/>
                        <a14:foregroundMark x1="86561" y1="88608" x2="86561" y2="88608"/>
                        <a14:foregroundMark x1="74704" y1="89241" x2="74704" y2="89241"/>
                        <a14:foregroundMark x1="6719" y1="37342" x2="6719" y2="37342"/>
                        <a14:foregroundMark x1="9881" y1="13924" x2="9881" y2="13924"/>
                        <a14:foregroundMark x1="27668" y1="9494" x2="27668" y2="9494"/>
                        <a14:foregroundMark x1="25296" y1="24684" x2="25296" y2="24684"/>
                        <a14:foregroundMark x1="28063" y1="27848" x2="28063" y2="27848"/>
                        <a14:foregroundMark x1="28063" y1="27848" x2="28063" y2="27848"/>
                        <a14:foregroundMark x1="28063" y1="27848" x2="28063" y2="27848"/>
                        <a14:foregroundMark x1="36364" y1="27215" x2="36364" y2="27215"/>
                        <a14:foregroundMark x1="33597" y1="25316" x2="33597" y2="25316"/>
                        <a14:foregroundMark x1="22925" y1="25949" x2="22925" y2="25949"/>
                        <a14:foregroundMark x1="20949" y1="25949" x2="20949" y2="25949"/>
                        <a14:foregroundMark x1="20949" y1="25949" x2="20949" y2="25949"/>
                        <a14:foregroundMark x1="20949" y1="25949" x2="20949" y2="25949"/>
                        <a14:foregroundMark x1="25692" y1="70253" x2="25692" y2="70253"/>
                        <a14:foregroundMark x1="25296" y1="70253" x2="25296" y2="70253"/>
                        <a14:foregroundMark x1="25296" y1="70253" x2="25296" y2="70253"/>
                        <a14:foregroundMark x1="21344" y1="68987" x2="21344" y2="68987"/>
                        <a14:foregroundMark x1="21344" y1="68987" x2="21344" y2="68987"/>
                        <a14:foregroundMark x1="32806" y1="63924" x2="32806" y2="63924"/>
                        <a14:foregroundMark x1="34783" y1="69620" x2="34783" y2="69620"/>
                        <a14:foregroundMark x1="39130" y1="72152" x2="39130" y2="72152"/>
                        <a14:foregroundMark x1="23715" y1="88608" x2="23715" y2="88608"/>
                        <a14:foregroundMark x1="17391" y1="9494" x2="17391" y2="9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422" y="2522834"/>
            <a:ext cx="3647230" cy="227771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485587" y="2870121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2579" y1="39024" x2="62579" y2="39024"/>
                        <a14:foregroundMark x1="62579" y1="39634" x2="62579" y2="39634"/>
                        <a14:foregroundMark x1="69182" y1="60366" x2="69182" y2="60366"/>
                        <a14:foregroundMark x1="69182" y1="60366" x2="69182" y2="60366"/>
                        <a14:foregroundMark x1="69182" y1="60366" x2="69182" y2="60366"/>
                        <a14:foregroundMark x1="81761" y1="53049" x2="81761" y2="53049"/>
                        <a14:foregroundMark x1="81761" y1="53049" x2="81761" y2="53049"/>
                        <a14:foregroundMark x1="85849" y1="27439" x2="85849" y2="27439"/>
                        <a14:foregroundMark x1="85849" y1="27439" x2="85849" y2="27439"/>
                        <a14:foregroundMark x1="85849" y1="27439" x2="85849" y2="27439"/>
                        <a14:foregroundMark x1="89623" y1="14024" x2="89623" y2="14024"/>
                        <a14:foregroundMark x1="89623" y1="14024" x2="89623" y2="14024"/>
                        <a14:foregroundMark x1="95912" y1="39024" x2="95912" y2="39024"/>
                        <a14:foregroundMark x1="89623" y1="75610" x2="89623" y2="75610"/>
                        <a14:foregroundMark x1="71069" y1="87195" x2="70440" y2="85976"/>
                        <a14:foregroundMark x1="32390" y1="66463" x2="32390" y2="66463"/>
                        <a14:foregroundMark x1="31132" y1="81707" x2="31132" y2="81707"/>
                        <a14:foregroundMark x1="23270" y1="79878" x2="23270" y2="79878"/>
                        <a14:foregroundMark x1="15723" y1="78659" x2="15723" y2="78659"/>
                        <a14:foregroundMark x1="55975" y1="66463" x2="55975" y2="66463"/>
                        <a14:foregroundMark x1="51572" y1="78049" x2="51572" y2="78049"/>
                        <a14:foregroundMark x1="51258" y1="79878" x2="51258" y2="77439"/>
                        <a14:foregroundMark x1="40566" y1="51829" x2="41509" y2="50610"/>
                        <a14:foregroundMark x1="48742" y1="50610" x2="50629" y2="50610"/>
                        <a14:foregroundMark x1="53145" y1="50610" x2="53145" y2="50610"/>
                        <a14:foregroundMark x1="58176" y1="50610" x2="58176" y2="50610"/>
                        <a14:foregroundMark x1="67296" y1="48171" x2="67296" y2="48171"/>
                        <a14:foregroundMark x1="77358" y1="39024" x2="77358" y2="39024"/>
                        <a14:foregroundMark x1="74214" y1="26220" x2="74214" y2="26220"/>
                        <a14:foregroundMark x1="63522" y1="4268" x2="63522" y2="4268"/>
                        <a14:foregroundMark x1="63522" y1="4268" x2="63522" y2="4268"/>
                        <a14:foregroundMark x1="44969" y1="3049" x2="44969" y2="3049"/>
                        <a14:foregroundMark x1="30503" y1="6098" x2="30503" y2="6098"/>
                        <a14:foregroundMark x1="24843" y1="9756" x2="24843" y2="9756"/>
                        <a14:foregroundMark x1="22642" y1="14634" x2="22642" y2="14634"/>
                        <a14:foregroundMark x1="15409" y1="27439" x2="15409" y2="27439"/>
                        <a14:foregroundMark x1="12893" y1="32317" x2="12893" y2="32317"/>
                        <a14:foregroundMark x1="12893" y1="32317" x2="12893" y2="32317"/>
                        <a14:foregroundMark x1="55346" y1="20122" x2="55346" y2="20122"/>
                        <a14:foregroundMark x1="74843" y1="21951" x2="74843" y2="21951"/>
                        <a14:foregroundMark x1="85849" y1="25000" x2="85849" y2="25000"/>
                        <a14:foregroundMark x1="90881" y1="29878" x2="90881" y2="29878"/>
                        <a14:foregroundMark x1="91195" y1="45732" x2="91195" y2="45732"/>
                        <a14:foregroundMark x1="87736" y1="65244" x2="87736" y2="65244"/>
                        <a14:foregroundMark x1="89937" y1="79268" x2="89937" y2="81707"/>
                        <a14:foregroundMark x1="89623" y1="85366" x2="89623" y2="85366"/>
                        <a14:foregroundMark x1="83019" y1="87195" x2="83019" y2="87195"/>
                        <a14:foregroundMark x1="57547" y1="90244" x2="57547" y2="90244"/>
                        <a14:foregroundMark x1="32390" y1="74390" x2="32390" y2="74390"/>
                        <a14:foregroundMark x1="41195" y1="74390" x2="41195" y2="74390"/>
                        <a14:foregroundMark x1="40566" y1="73780" x2="40566" y2="73780"/>
                        <a14:foregroundMark x1="46226" y1="77439" x2="48742" y2="77439"/>
                        <a14:foregroundMark x1="47799" y1="72561" x2="47799" y2="72561"/>
                        <a14:foregroundMark x1="50000" y1="62805" x2="50000" y2="62805"/>
                        <a14:foregroundMark x1="56918" y1="67073" x2="56918" y2="67073"/>
                        <a14:foregroundMark x1="70126" y1="75000" x2="70126" y2="75000"/>
                        <a14:foregroundMark x1="33333" y1="4878" x2="38679" y2="46341"/>
                        <a14:foregroundMark x1="35849" y1="23171" x2="91195" y2="17073"/>
                        <a14:foregroundMark x1="35535" y1="26220" x2="10377" y2="93293"/>
                        <a14:foregroundMark x1="22327" y1="60976" x2="53145" y2="99390"/>
                        <a14:foregroundMark x1="57233" y1="89634" x2="99057" y2="95732"/>
                        <a14:foregroundMark x1="88994" y1="35366" x2="88994" y2="35366"/>
                        <a14:foregroundMark x1="88994" y1="34756" x2="83333" y2="0"/>
                        <a14:foregroundMark x1="81132" y1="51829" x2="90566" y2="67073"/>
                        <a14:foregroundMark x1="85220" y1="59146" x2="79560" y2="64634"/>
                        <a14:foregroundMark x1="90566" y1="14024" x2="99686" y2="610"/>
                        <a14:foregroundMark x1="22013" y1="56098" x2="629" y2="49390"/>
                        <a14:foregroundMark x1="15094" y1="79268" x2="0" y2="50610"/>
                        <a14:foregroundMark x1="14465" y1="78659" x2="0" y2="95122"/>
                        <a14:foregroundMark x1="34591" y1="23780" x2="629" y2="0"/>
                        <a14:foregroundMark x1="2201" y1="14634" x2="2201" y2="14634"/>
                        <a14:foregroundMark x1="943" y1="35366" x2="943" y2="3536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2195" x2="4088" y2="62195"/>
                        <a14:foregroundMark x1="3145" y1="64634" x2="4088" y2="64634"/>
                        <a14:backgroundMark x1="6604" y1="17683" x2="6604" y2="17683"/>
                        <a14:backgroundMark x1="2830" y1="9756" x2="2830" y2="9756"/>
                        <a14:backgroundMark x1="2830" y1="65244" x2="2830" y2="65244"/>
                        <a14:backgroundMark x1="3774" y1="61585" x2="3774" y2="61585"/>
                        <a14:backgroundMark x1="9748" y1="26829" x2="9748" y2="26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1995" y="2563883"/>
            <a:ext cx="4510379" cy="232610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0237282" y="2883769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23854" y="5183439"/>
            <a:ext cx="9366068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 sát tranh rồi chọn khối lượng thích hợp cho mỗi đồ vật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578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75850" y="4852530"/>
            <a:ext cx="8360037" cy="1259919"/>
          </a:xfrm>
          <a:prstGeom prst="roundRect">
            <a:avLst/>
          </a:prstGeom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2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</a:t>
            </a:r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1: Áp dụng cách đổi: 1kg = 1000 g</a:t>
            </a:r>
          </a:p>
          <a:p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2: Chọn các quả cân có tổng khối lượng bằng 1 000 </a:t>
            </a:r>
            <a:r>
              <a:rPr lang="vi-VN" sz="22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</a:t>
            </a:r>
            <a:endParaRPr lang="vi-VN" sz="2200" b="1" dirty="0">
              <a:solidFill>
                <a:schemeClr val="accent6">
                  <a:lumMod val="50000"/>
                </a:schemeClr>
              </a:solidFill>
              <a:latin typeface="OpenSan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22" name="Oval 21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34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06286" y="4377996"/>
            <a:ext cx="9888149" cy="21452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 smtClean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Đổi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1 kg = 1 000g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Ta có 500 g + 200 g + 200 g + 100 g = 1000 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Vậy ta đặt lên đĩa cân quả cân 500 g, 200 g, 200 g, 100 g để cân được đúng 1 kg gạo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vi-VN" sz="2400" b="1" dirty="0">
              <a:solidFill>
                <a:srgbClr val="FF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35636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28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45" y="2861847"/>
            <a:ext cx="7419612" cy="162233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620" y="4719918"/>
            <a:ext cx="2703096" cy="198063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7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707" y="3431071"/>
            <a:ext cx="7419612" cy="16223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9987" y="2652358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OpenSans"/>
              </a:rPr>
              <a:t>Ví</a:t>
            </a:r>
            <a:r>
              <a:rPr lang="en-US" sz="36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OpenSans"/>
              </a:rPr>
              <a:t>dụ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5663" y="4242236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endParaRPr 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6664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3876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endParaRPr 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26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66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188352"/>
            <a:ext cx="11001616" cy="480091"/>
            <a:chOff x="993160" y="1160690"/>
            <a:chExt cx="11001616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179116"/>
              <a:ext cx="105056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phù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tranh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738" y="1681891"/>
            <a:ext cx="9212117" cy="472910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3111528" y="3346919"/>
            <a:ext cx="6114196" cy="13511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23468" y="2923838"/>
            <a:ext cx="2374709" cy="14057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11528" y="3019372"/>
            <a:ext cx="2374709" cy="1310185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264024" y="5957094"/>
            <a:ext cx="10623176" cy="442674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Em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hãy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sát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rồi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nối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kế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chỉ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với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bức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họa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hợp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7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Chọn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nặng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thích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vật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Rounded Rectangular Callout 3"/>
          <p:cNvSpPr/>
          <p:nvPr/>
        </p:nvSpPr>
        <p:spPr>
          <a:xfrm>
            <a:off x="1983632" y="5175247"/>
            <a:ext cx="7280601" cy="919401"/>
          </a:xfrm>
          <a:prstGeom prst="wedgeRoundRectCallout">
            <a:avLst>
              <a:gd name="adj1" fmla="val 57479"/>
              <a:gd name="adj2" fmla="val 100527"/>
              <a:gd name="adj3" fmla="val 16667"/>
            </a:avLst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Em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hãy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quan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sát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rồi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nối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cân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nặng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20885"/>
          <a:stretch/>
        </p:blipFill>
        <p:spPr>
          <a:xfrm>
            <a:off x="831796" y="1768290"/>
            <a:ext cx="10555199" cy="320983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189283" y="3545108"/>
            <a:ext cx="5718412" cy="614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642167" y="3285800"/>
            <a:ext cx="2442949" cy="873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89283" y="3545108"/>
            <a:ext cx="2251881" cy="614149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646" y="4716578"/>
            <a:ext cx="2577353" cy="21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32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187196" y="5148812"/>
            <a:ext cx="9350380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So sánh lượng nước ở mỗi ca rồi kết luận ca ít nước nhất.</a:t>
            </a:r>
          </a:p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Tính nhẩm rồi kết luận hai ca khác nhau có tổng lượng nước là 350 ml và 550 ml</a:t>
            </a:r>
            <a:r>
              <a:rPr lang="vi-VN" sz="24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20025"/>
          <a:stretch/>
        </p:blipFill>
        <p:spPr>
          <a:xfrm>
            <a:off x="1607255" y="1765128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1977" y="3784563"/>
            <a:ext cx="7226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a)</a:t>
            </a:r>
            <a:r>
              <a:rPr lang="en-US" sz="2400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Tìm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ca ít nước nhất?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b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)</a:t>
            </a:r>
            <a:r>
              <a:rPr lang="en-US" sz="2400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Tìm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hai ca khác nhau để được 350 ml nước.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c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)</a:t>
            </a:r>
            <a:r>
              <a:rPr lang="en-US" sz="2400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Tìm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hai ca khác nhau để được 550 ml nước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.</a:t>
            </a:r>
            <a:endParaRPr lang="vi-VN" sz="2400" dirty="0">
              <a:solidFill>
                <a:srgbClr val="0070C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987488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20025"/>
          <a:stretch/>
        </p:blipFill>
        <p:spPr>
          <a:xfrm>
            <a:off x="1500110" y="1766592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9919" y="437001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hai ca khác nhau để được 350 ml nước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54478" y="3610388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 ít nước nhất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9919" y="539419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hai ca khác nhau để được 550 ml nước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3667" y="4012196"/>
            <a:ext cx="944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150 ml &lt; 200 ml &lt; 250 ml &lt; 300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ml</a:t>
            </a: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Vậy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ca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B ít nước nhất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vi-VN" sz="2400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1414" y="4691468"/>
            <a:ext cx="944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150 ml + 200 ml = 350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ml</a:t>
            </a: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Vậy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hai ca 150 ml và 200 ml chứa tất cả 350 ml nước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vi-VN" sz="2400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2981" y="5778368"/>
            <a:ext cx="9501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Ta </a:t>
            </a:r>
            <a:r>
              <a:rPr lang="en-US" sz="2400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OpenSans"/>
              </a:rPr>
              <a:t> 300 ml + 250 ml = 550 </a:t>
            </a: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ml. </a:t>
            </a:r>
            <a:r>
              <a:rPr lang="vi-VN" sz="2400" dirty="0">
                <a:solidFill>
                  <a:srgbClr val="FF0000"/>
                </a:solidFill>
              </a:rPr>
              <a:t>Vậy hai ca 300 ml và 250 ml chứa tất cả 550 ml nước</a:t>
            </a:r>
            <a:r>
              <a:rPr lang="vi-VN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86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304714" y="2275401"/>
            <a:ext cx="5148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5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57600" y="2392968"/>
            <a:ext cx="5260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7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C56B0-FF13-A875-3522-863C6BFB9BC6}"/>
              </a:ext>
            </a:extLst>
          </p:cNvPr>
          <p:cNvSpPr txBox="1"/>
          <p:nvPr/>
        </p:nvSpPr>
        <p:spPr>
          <a:xfrm>
            <a:off x="3542392" y="2068137"/>
            <a:ext cx="5503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950341">
            <a:off x="760097" y="537113"/>
            <a:ext cx="2035503" cy="16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noProof="0" dirty="0" smtClean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đố</a:t>
            </a:r>
            <a:endParaRPr kumimoji="0" lang="en-US" sz="4800" b="0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723915" y="2702119"/>
            <a:ext cx="4517827" cy="940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011681" y="399567"/>
            <a:ext cx="6008914" cy="1291046"/>
          </a:xfrm>
          <a:prstGeom prst="wedgeRoundRectCallout">
            <a:avLst>
              <a:gd name="adj1" fmla="val -49651"/>
              <a:gd name="adj2" fmla="val 1981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sz="3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871930" y="3708887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6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-463484" y="0"/>
            <a:ext cx="12655484" cy="71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040852" y="2503898"/>
            <a:ext cx="5529615" cy="1204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39" y="289560"/>
            <a:ext cx="5682343" cy="1225731"/>
          </a:xfrm>
          <a:prstGeom prst="wedgeRoundRectCallout">
            <a:avLst>
              <a:gd name="adj1" fmla="val -44544"/>
              <a:gd name="adj2" fmla="val 2234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  <a:endParaRPr lang="en-US" sz="3200" b="1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42903" y="3534403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5175069" cy="27191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ml.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C.</a:t>
            </a:r>
            <a:endParaRPr lang="en-US" sz="2800" b="1" noProof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78859" y="168538"/>
            <a:ext cx="7304442" cy="1028252"/>
          </a:xfrm>
          <a:prstGeom prst="wedgeRoundRectCallout">
            <a:avLst>
              <a:gd name="adj1" fmla="val -44387"/>
              <a:gd name="adj2" fmla="val 2759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318308" y="3582148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2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55119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OpenSans"/>
              </a:rPr>
              <a:t>Đo độ dài các đồ vật theo đơn vị mi-li-mét</a:t>
            </a:r>
            <a:r>
              <a:rPr lang="vi-VN" sz="2800" dirty="0" smtClean="0">
                <a:solidFill>
                  <a:srgbClr val="0070C0"/>
                </a:solidFill>
                <a:latin typeface="OpenSans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44026" y="5846230"/>
            <a:ext cx="10129220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: 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Dùng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thước kẻ có chia độ để đo độ dài mỗi vật trong hình vẽ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7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81245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Đo độ dài các đồ vật theo đơn vị mi-li-mét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6073" y="4579616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73469" y="4631868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666</Words>
  <Application>Microsoft Office PowerPoint</Application>
  <PresentationFormat>Widescreen</PresentationFormat>
  <Paragraphs>77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 Black</vt:lpstr>
      <vt:lpstr>Nunito Black</vt:lpstr>
      <vt:lpstr>Arial</vt:lpstr>
      <vt:lpstr>Open Sans</vt:lpstr>
      <vt:lpstr>Sigmar One</vt:lpstr>
      <vt:lpstr>Times New Roman</vt:lpstr>
      <vt:lpstr>OpenSans</vt:lpstr>
      <vt:lpstr>Tahoma</vt:lpstr>
      <vt:lpstr>Symbol</vt:lpstr>
      <vt:lpstr>Calibri Light</vt:lpstr>
      <vt:lpstr>Calibri</vt:lpstr>
      <vt:lpstr>UTM Futura Extra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2022-03-28T23:45:00Z</dcterms:created>
  <dcterms:modified xsi:type="dcterms:W3CDTF">2022-08-07T07:29:39Z</dcterms:modified>
</cp:coreProperties>
</file>