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0"/>
  </p:notesMasterIdLst>
  <p:sldIdLst>
    <p:sldId id="479" r:id="rId3"/>
    <p:sldId id="538" r:id="rId4"/>
    <p:sldId id="515" r:id="rId5"/>
    <p:sldId id="257" r:id="rId6"/>
    <p:sldId id="539" r:id="rId7"/>
    <p:sldId id="352" r:id="rId8"/>
    <p:sldId id="511" r:id="rId9"/>
    <p:sldId id="265" r:id="rId10"/>
    <p:sldId id="514" r:id="rId11"/>
    <p:sldId id="516" r:id="rId12"/>
    <p:sldId id="517" r:id="rId13"/>
    <p:sldId id="537" r:id="rId14"/>
    <p:sldId id="540" r:id="rId15"/>
    <p:sldId id="541" r:id="rId16"/>
    <p:sldId id="542" r:id="rId17"/>
    <p:sldId id="543" r:id="rId18"/>
    <p:sldId id="3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3FEA3-B385-4BC2-A0AB-5624C6C5E455}"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3FE35-4D14-4E16-8DB5-0AC742DBDC0F}" type="slidenum">
              <a:rPr lang="en-US" smtClean="0"/>
              <a:t>‹#›</a:t>
            </a:fld>
            <a:endParaRPr lang="en-US"/>
          </a:p>
        </p:txBody>
      </p:sp>
    </p:spTree>
    <p:extLst>
      <p:ext uri="{BB962C8B-B14F-4D97-AF65-F5344CB8AC3E}">
        <p14:creationId xmlns:p14="http://schemas.microsoft.com/office/powerpoint/2010/main" val="3364725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Khi học ở trường, bạn bè là những người rất quan trọng đối với em – học, chơi đều cần bạn. Vì thế, việc giải quyết các vấn đề liên quan đến tình bạn sẽ giúp cho em luôn có cảm xúc tích cực đối với bạn mình, với tập thể lớp của mình.</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210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026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50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338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076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640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610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908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60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48914628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0899003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048181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243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3492119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1966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006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59585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43060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477601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5854545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382443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8155410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5825790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881115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2603593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101670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878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1664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50D8AF-909C-DFDB-8772-E45E032659BC}"/>
              </a:ext>
            </a:extLst>
          </p:cNvPr>
          <p:cNvSpPr txBox="1"/>
          <p:nvPr/>
        </p:nvSpPr>
        <p:spPr>
          <a:xfrm rot="21113889">
            <a:off x="1521933" y="1020903"/>
            <a:ext cx="6478429"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FF945F">
                    <a:lumMod val="50000"/>
                  </a:srgbClr>
                </a:solidFill>
                <a:effectLst/>
                <a:uLnTx/>
                <a:uFillTx/>
                <a:latin typeface="UTM Cookies" panose="02040603050506020204" pitchFamily="18" charset="0"/>
                <a:ea typeface="+mn-ea"/>
                <a:cs typeface="+mn-cs"/>
              </a:rPr>
              <a:t>KHỞI ĐỘNG</a:t>
            </a:r>
          </a:p>
        </p:txBody>
      </p:sp>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2628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3329E0A-2977-75FA-49E4-7E76CE7B6AA2}"/>
              </a:ext>
            </a:extLst>
          </p:cNvPr>
          <p:cNvGrpSpPr/>
          <p:nvPr/>
        </p:nvGrpSpPr>
        <p:grpSpPr>
          <a:xfrm>
            <a:off x="2566537" y="575036"/>
            <a:ext cx="8010338" cy="2178917"/>
            <a:chOff x="2127796" y="464285"/>
            <a:chExt cx="7990105" cy="2040652"/>
          </a:xfrm>
        </p:grpSpPr>
        <p:sp>
          <p:nvSpPr>
            <p:cNvPr id="10" name="Scroll: Horizontal 9">
              <a:extLst>
                <a:ext uri="{FF2B5EF4-FFF2-40B4-BE49-F238E27FC236}">
                  <a16:creationId xmlns:a16="http://schemas.microsoft.com/office/drawing/2014/main" id="{90521A8C-0199-356A-3672-BAC5CCB9298A}"/>
                </a:ext>
              </a:extLst>
            </p:cNvPr>
            <p:cNvSpPr/>
            <p:nvPr/>
          </p:nvSpPr>
          <p:spPr>
            <a:xfrm>
              <a:off x="2127796" y="464285"/>
              <a:ext cx="7990105" cy="2040652"/>
            </a:xfrm>
            <a:prstGeom prst="horizontalScrol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4CEFD0EB-59BE-E3D0-303A-5F961C27B500}"/>
                </a:ext>
              </a:extLst>
            </p:cNvPr>
            <p:cNvSpPr txBox="1"/>
            <p:nvPr/>
          </p:nvSpPr>
          <p:spPr>
            <a:xfrm>
              <a:off x="2423088" y="944611"/>
              <a:ext cx="7479902" cy="1066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Đề</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xuất</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nguyên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tắc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hợp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tác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với</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bè</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tập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rèn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luyện</a:t>
              </a:r>
              <a:endPar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8203FB6-0BAB-9512-C96C-CF337AADB25D}"/>
              </a:ext>
            </a:extLst>
          </p:cNvPr>
          <p:cNvPicPr>
            <a:picLocks noChangeAspect="1"/>
          </p:cNvPicPr>
          <p:nvPr/>
        </p:nvPicPr>
        <p:blipFill>
          <a:blip r:embed="rId4"/>
          <a:stretch>
            <a:fillRect/>
          </a:stretch>
        </p:blipFill>
        <p:spPr>
          <a:xfrm>
            <a:off x="216260" y="98521"/>
            <a:ext cx="3407959" cy="707197"/>
          </a:xfrm>
          <a:prstGeom prst="rect">
            <a:avLst/>
          </a:prstGeom>
        </p:spPr>
      </p:pic>
    </p:spTree>
    <p:extLst>
      <p:ext uri="{BB962C8B-B14F-4D97-AF65-F5344CB8AC3E}">
        <p14:creationId xmlns:p14="http://schemas.microsoft.com/office/powerpoint/2010/main" val="101127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B4B16978-A39A-54C5-C065-3A88F7654453}"/>
              </a:ext>
            </a:extLst>
          </p:cNvPr>
          <p:cNvSpPr txBox="1"/>
          <p:nvPr/>
        </p:nvSpPr>
        <p:spPr>
          <a:xfrm>
            <a:off x="1100103" y="514656"/>
            <a:ext cx="101774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Thảo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luận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đưa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nguyên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tắc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hiệu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9299793-1BB0-16ED-306F-B2A810D18949}"/>
              </a:ext>
            </a:extLst>
          </p:cNvPr>
          <p:cNvPicPr>
            <a:picLocks noChangeAspect="1"/>
          </p:cNvPicPr>
          <p:nvPr/>
        </p:nvPicPr>
        <p:blipFill>
          <a:blip r:embed="rId4"/>
          <a:stretch>
            <a:fillRect/>
          </a:stretch>
        </p:blipFill>
        <p:spPr>
          <a:xfrm>
            <a:off x="801370" y="1861184"/>
            <a:ext cx="10140950" cy="1014095"/>
          </a:xfrm>
          <a:prstGeom prst="rect">
            <a:avLst/>
          </a:prstGeom>
        </p:spPr>
      </p:pic>
    </p:spTree>
    <p:extLst>
      <p:ext uri="{BB962C8B-B14F-4D97-AF65-F5344CB8AC3E}">
        <p14:creationId xmlns:p14="http://schemas.microsoft.com/office/powerpoint/2010/main" val="5289583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55042BA8-24A8-433C-A9DD-E4625D6790ED}"/>
              </a:ext>
            </a:extLst>
          </p:cNvPr>
          <p:cNvSpPr/>
          <p:nvPr/>
        </p:nvSpPr>
        <p:spPr>
          <a:xfrm>
            <a:off x="815789" y="1790392"/>
            <a:ext cx="10560422" cy="4153207"/>
          </a:xfrm>
          <a:prstGeom prst="roundRect">
            <a:avLst/>
          </a:prstGeom>
          <a:solidFill>
            <a:schemeClr val="bg1"/>
          </a:solid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Thư ngỏ gửi các bạn trong lớp.</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Một điệu nhảy.</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Bài đọc rap, bài hát chế lời.</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Một bài thơ;</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Kịch câm và các tờ bìa ghi thông điệp...</a:t>
            </a:r>
          </a:p>
        </p:txBody>
      </p:sp>
      <p:sp>
        <p:nvSpPr>
          <p:cNvPr id="2" name="TextBox 1">
            <a:extLst>
              <a:ext uri="{FF2B5EF4-FFF2-40B4-BE49-F238E27FC236}">
                <a16:creationId xmlns:a16="http://schemas.microsoft.com/office/drawing/2014/main" id="{C48E4FE8-0D3A-E4C3-38F5-7F6F2E80D1C5}"/>
              </a:ext>
            </a:extLst>
          </p:cNvPr>
          <p:cNvSpPr txBox="1"/>
          <p:nvPr/>
        </p:nvSpPr>
        <p:spPr>
          <a:xfrm>
            <a:off x="751840" y="568960"/>
            <a:ext cx="10962640" cy="584775"/>
          </a:xfrm>
          <a:prstGeom prst="rect">
            <a:avLst/>
          </a:prstGeom>
          <a:noFill/>
        </p:spPr>
        <p:txBody>
          <a:bodyPr wrap="square" rtlCol="0">
            <a:spAutoFit/>
          </a:bodyPr>
          <a:lstStyle/>
          <a:p>
            <a:r>
              <a:rPr lang="en-US" sz="3200" b="1" dirty="0">
                <a:solidFill>
                  <a:srgbClr val="000000"/>
                </a:solidFill>
                <a:latin typeface="Cambria" panose="02040503050406030204" pitchFamily="18" charset="0"/>
                <a:ea typeface="Cambria" panose="02040503050406030204" pitchFamily="18" charset="0"/>
              </a:rPr>
              <a:t>M</a:t>
            </a:r>
            <a:r>
              <a:rPr lang="vi-VN" sz="3200" b="1" dirty="0">
                <a:solidFill>
                  <a:srgbClr val="000000"/>
                </a:solidFill>
                <a:effectLst/>
                <a:latin typeface="Cambria" panose="02040503050406030204" pitchFamily="18" charset="0"/>
                <a:ea typeface="Cambria" panose="02040503050406030204" pitchFamily="18" charset="0"/>
              </a:rPr>
              <a:t>ỗi nhóm viết “Bản nguyên tắc hợp tác" của nhóm mình.</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693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B4B16978-A39A-54C5-C065-3A88F7654453}"/>
              </a:ext>
            </a:extLst>
          </p:cNvPr>
          <p:cNvSpPr txBox="1"/>
          <p:nvPr/>
        </p:nvSpPr>
        <p:spPr>
          <a:xfrm>
            <a:off x="907063" y="656896"/>
            <a:ext cx="10177497" cy="830997"/>
          </a:xfrm>
          <a:prstGeom prst="rect">
            <a:avLst/>
          </a:prstGeom>
          <a:noFill/>
        </p:spPr>
        <p:txBody>
          <a:bodyPr wrap="square">
            <a:spAutoFit/>
          </a:bodyPr>
          <a:lstStyle/>
          <a:p>
            <a:pPr lvl="0" algn="ctr">
              <a:defRPr/>
            </a:pPr>
            <a:r>
              <a:rPr lang="en-US" sz="4800" b="1" dirty="0">
                <a:solidFill>
                  <a:srgbClr val="FF0000"/>
                </a:solidFill>
                <a:latin typeface="Cambria" panose="02040503050406030204" pitchFamily="18" charset="0"/>
                <a:ea typeface="Cambria" panose="02040503050406030204" pitchFamily="18" charset="0"/>
              </a:rPr>
              <a:t>HỢP TÁC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0F32EC6-8C9E-1622-B944-22E98F3CCFBC}"/>
              </a:ext>
            </a:extLst>
          </p:cNvPr>
          <p:cNvSpPr txBox="1"/>
          <p:nvPr/>
        </p:nvSpPr>
        <p:spPr>
          <a:xfrm>
            <a:off x="1290320" y="2225040"/>
            <a:ext cx="3972560" cy="2308324"/>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Cùng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Lựa</a:t>
            </a:r>
            <a:r>
              <a:rPr lang="en-US" sz="3600" dirty="0">
                <a:latin typeface="Cambria" panose="02040503050406030204" pitchFamily="18" charset="0"/>
                <a:ea typeface="Cambria" panose="02040503050406030204" pitchFamily="18" charset="0"/>
              </a:rPr>
              <a:t> ý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Nghe </a:t>
            </a:r>
            <a:r>
              <a:rPr lang="en-US" sz="3600" dirty="0" err="1">
                <a:latin typeface="Cambria" panose="02040503050406030204" pitchFamily="18" charset="0"/>
                <a:ea typeface="Cambria" panose="02040503050406030204" pitchFamily="18" charset="0"/>
              </a:rPr>
              <a:t>đủ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ruột</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E8FAA07-EA99-216F-0402-F2C7A747FD84}"/>
              </a:ext>
            </a:extLst>
          </p:cNvPr>
          <p:cNvSpPr txBox="1"/>
          <p:nvPr/>
        </p:nvSpPr>
        <p:spPr>
          <a:xfrm>
            <a:off x="7112000" y="2164080"/>
            <a:ext cx="3972560" cy="2308324"/>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hai</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Vai </a:t>
            </a:r>
            <a:r>
              <a:rPr lang="en-US" sz="3600" dirty="0" err="1">
                <a:latin typeface="Cambria" panose="02040503050406030204" pitchFamily="18" charset="0"/>
                <a:ea typeface="Cambria" panose="02040503050406030204" pitchFamily="18" charset="0"/>
              </a:rPr>
              <a:t>kề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vai</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Thành </a:t>
            </a:r>
            <a:r>
              <a:rPr lang="en-US" sz="3600" dirty="0" err="1">
                <a:latin typeface="Cambria" panose="02040503050406030204" pitchFamily="18" charset="0"/>
                <a:ea typeface="Cambria" panose="02040503050406030204" pitchFamily="18" charset="0"/>
              </a:rPr>
              <a:t>sức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mạnh</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3523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6B247-A908-BAF3-5D8B-23ADFA92F2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flipH="1">
            <a:off x="7752080" y="864397"/>
            <a:ext cx="4023360" cy="5993603"/>
          </a:xfrm>
          <a:prstGeom prst="rect">
            <a:avLst/>
          </a:prstGeom>
        </p:spPr>
      </p:pic>
      <p:sp>
        <p:nvSpPr>
          <p:cNvPr id="7" name="TextBox 6">
            <a:extLst>
              <a:ext uri="{FF2B5EF4-FFF2-40B4-BE49-F238E27FC236}">
                <a16:creationId xmlns:a16="http://schemas.microsoft.com/office/drawing/2014/main" id="{FEDE6F35-6237-D350-BCE9-A1C61C8621A5}"/>
              </a:ext>
            </a:extLst>
          </p:cNvPr>
          <p:cNvSpPr txBox="1"/>
          <p:nvPr/>
        </p:nvSpPr>
        <p:spPr>
          <a:xfrm rot="21239581">
            <a:off x="1849120" y="1243638"/>
            <a:ext cx="5892800" cy="4401205"/>
          </a:xfrm>
          <a:prstGeom prst="rect">
            <a:avLst/>
          </a:prstGeom>
          <a:noFill/>
        </p:spPr>
        <p:txBody>
          <a:bodyPr wrap="square" rtlCol="0">
            <a:spAutoFit/>
          </a:bodyPr>
          <a:lstStyle/>
          <a:p>
            <a:pPr lvl="0" algn="just">
              <a:spcAft>
                <a:spcPts val="1000"/>
              </a:spcAft>
            </a:pPr>
            <a:r>
              <a:rPr lang="vi-VN" sz="4000" i="1" dirty="0">
                <a:solidFill>
                  <a:srgbClr val="FF0000"/>
                </a:solidFill>
                <a:latin typeface="Cambria" panose="02040503050406030204" pitchFamily="18" charset="0"/>
                <a:ea typeface="Cambria" panose="02040503050406030204" pitchFamily="18" charset="0"/>
              </a:rPr>
              <a:t>Việc đưa ra được nguyên tắc hợp tác sẽ giúp em làm việc nhóm được nhịp nhàng, kết quả làm việc của cả nhóm được tốt. Không nên khăng khăng chỉ biết mình.</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99F5ED8-AAA2-B3E1-14D8-6FF96B1E01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078461">
            <a:off x="2915919" y="403266"/>
            <a:ext cx="2888787" cy="832665"/>
          </a:xfrm>
          <a:prstGeom prst="rect">
            <a:avLst/>
          </a:prstGeom>
        </p:spPr>
      </p:pic>
    </p:spTree>
    <p:extLst>
      <p:ext uri="{BB962C8B-B14F-4D97-AF65-F5344CB8AC3E}">
        <p14:creationId xmlns:p14="http://schemas.microsoft.com/office/powerpoint/2010/main" val="204589613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3D97B1-2684-D875-7E85-DAAE381C16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0008" y="583949"/>
            <a:ext cx="7193903" cy="5791702"/>
          </a:xfrm>
          <a:prstGeom prst="rect">
            <a:avLst/>
          </a:prstGeom>
        </p:spPr>
      </p:pic>
    </p:spTree>
    <p:extLst>
      <p:ext uri="{BB962C8B-B14F-4D97-AF65-F5344CB8AC3E}">
        <p14:creationId xmlns:p14="http://schemas.microsoft.com/office/powerpoint/2010/main" val="587403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矩形: 圆角 28">
            <a:extLst>
              <a:ext uri="{FF2B5EF4-FFF2-40B4-BE49-F238E27FC236}">
                <a16:creationId xmlns:a16="http://schemas.microsoft.com/office/drawing/2014/main" id="{70FAC849-751A-F5E2-EDEC-F371774ECAAA}"/>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Speech Bubble: Rectangle with Corners Rounded 2">
            <a:extLst>
              <a:ext uri="{FF2B5EF4-FFF2-40B4-BE49-F238E27FC236}">
                <a16:creationId xmlns:a16="http://schemas.microsoft.com/office/drawing/2014/main" id="{580CD9EA-0469-C0B0-6D07-4E9DF7F7F6D3}"/>
              </a:ext>
            </a:extLst>
          </p:cNvPr>
          <p:cNvSpPr/>
          <p:nvPr/>
        </p:nvSpPr>
        <p:spPr>
          <a:xfrm>
            <a:off x="2834640" y="233680"/>
            <a:ext cx="6685280" cy="136144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dirty="0">
                <a:solidFill>
                  <a:prstClr val="black"/>
                </a:solidFill>
                <a:latin typeface="Cambria" panose="02040503050406030204" pitchFamily="18" charset="0"/>
                <a:ea typeface="Cambria" panose="02040503050406030204" pitchFamily="18" charset="0"/>
              </a:rPr>
              <a:t>Sưu tầm những câu nói về sức mạnh khi làm việc tập thể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8A4BB33E-0738-E1DA-0490-E845FFB265F5}"/>
              </a:ext>
            </a:extLst>
          </p:cNvPr>
          <p:cNvGrpSpPr/>
          <p:nvPr/>
        </p:nvGrpSpPr>
        <p:grpSpPr>
          <a:xfrm>
            <a:off x="1889408" y="2636396"/>
            <a:ext cx="8819231" cy="1163444"/>
            <a:chOff x="3829805" y="5503967"/>
            <a:chExt cx="4350808" cy="785553"/>
          </a:xfrm>
        </p:grpSpPr>
        <p:sp>
          <p:nvSpPr>
            <p:cNvPr id="6" name="矩形: 圆角 7">
              <a:extLst>
                <a:ext uri="{FF2B5EF4-FFF2-40B4-BE49-F238E27FC236}">
                  <a16:creationId xmlns:a16="http://schemas.microsoft.com/office/drawing/2014/main" id="{CD1FE128-A0A8-D12D-3547-34B211F3CE60}"/>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7" name="TextBox 6">
              <a:extLst>
                <a:ext uri="{FF2B5EF4-FFF2-40B4-BE49-F238E27FC236}">
                  <a16:creationId xmlns:a16="http://schemas.microsoft.com/office/drawing/2014/main" id="{232AF577-C0C8-FBB5-3E57-F30BD6445A11}"/>
                </a:ext>
              </a:extLst>
            </p:cNvPr>
            <p:cNvSpPr txBox="1"/>
            <p:nvPr/>
          </p:nvSpPr>
          <p:spPr>
            <a:xfrm>
              <a:off x="3976763" y="5558101"/>
              <a:ext cx="4089641" cy="7273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chẳng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nên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Ba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chụm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nên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hòn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núi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F72269D1-28C2-0CDD-E40E-16B43DD0FF15}"/>
              </a:ext>
            </a:extLst>
          </p:cNvPr>
          <p:cNvGrpSpPr/>
          <p:nvPr/>
        </p:nvGrpSpPr>
        <p:grpSpPr>
          <a:xfrm>
            <a:off x="1869088" y="4414396"/>
            <a:ext cx="8819231" cy="1163444"/>
            <a:chOff x="3829805" y="5503967"/>
            <a:chExt cx="4350808" cy="785553"/>
          </a:xfrm>
        </p:grpSpPr>
        <p:sp>
          <p:nvSpPr>
            <p:cNvPr id="11" name="矩形: 圆角 7">
              <a:extLst>
                <a:ext uri="{FF2B5EF4-FFF2-40B4-BE49-F238E27FC236}">
                  <a16:creationId xmlns:a16="http://schemas.microsoft.com/office/drawing/2014/main" id="{94B64F8B-D7B1-616F-010A-2E9F9F71E404}"/>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2" name="TextBox 11">
              <a:extLst>
                <a:ext uri="{FF2B5EF4-FFF2-40B4-BE49-F238E27FC236}">
                  <a16:creationId xmlns:a16="http://schemas.microsoft.com/office/drawing/2014/main" id="{8ECA085C-7C0E-20AF-82D0-C01BC1C4406A}"/>
                </a:ext>
              </a:extLst>
            </p:cNvPr>
            <p:cNvSpPr txBox="1"/>
            <p:nvPr/>
          </p:nvSpPr>
          <p:spPr>
            <a:xfrm>
              <a:off x="3976763" y="5702161"/>
              <a:ext cx="4089641" cy="39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FF0000"/>
                  </a:solidFill>
                  <a:effectLst/>
                  <a:latin typeface="Cambria" panose="02040503050406030204" pitchFamily="18" charset="0"/>
                  <a:ea typeface="Cambria" panose="02040503050406030204" pitchFamily="18" charset="0"/>
                </a:rPr>
                <a:t>Một cánh én nhỏ chẳng làm nên mùa xuân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5164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691383" y="705455"/>
            <a:ext cx="9784431" cy="5093495"/>
            <a:chOff x="915635" y="960120"/>
            <a:chExt cx="10351488" cy="5083914"/>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915635" y="2362200"/>
              <a:ext cx="10351488" cy="3681834"/>
              <a:chOff x="785142" y="2484120"/>
              <a:chExt cx="10351488" cy="3681834"/>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785142" y="2874114"/>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rPr>
                  <a:t>HĐTN</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ÌNH BẠN TUỔI THƠ HÁT MẪU Âm nhạc lớp 4  KẾT NỐI TRI THỨC _1080p">
            <a:hlinkClick r:id="" action="ppaction://media"/>
            <a:extLst>
              <a:ext uri="{FF2B5EF4-FFF2-40B4-BE49-F238E27FC236}">
                <a16:creationId xmlns:a16="http://schemas.microsoft.com/office/drawing/2014/main" id="{2C6D7C57-023E-5B7B-76C6-53ADD6F621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35213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1266" name="Picture 2" descr="Doodle flowers in vases note paper">
            <a:extLst>
              <a:ext uri="{FF2B5EF4-FFF2-40B4-BE49-F238E27FC236}">
                <a16:creationId xmlns:a16="http://schemas.microsoft.com/office/drawing/2014/main" id="{530DE6F4-5F8A-EC81-CB6D-C7D9EAF68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 name="Picture 6" descr="Pared rosa claro en una habitación vacía... | Free Photo #Freepik  #freephoto #fondo #diseno #textura #madera | Light pink walls, Empty room,  Pink walls">
            <a:extLst>
              <a:ext uri="{FF2B5EF4-FFF2-40B4-BE49-F238E27FC236}">
                <a16:creationId xmlns:a16="http://schemas.microsoft.com/office/drawing/2014/main" id="{3D9AE6F6-C230-79F5-5AE9-0FCAD72AD2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te girl standing pointing hand to presentation poses logo banner hand drawn cartoon art illustration">
            <a:extLst>
              <a:ext uri="{FF2B5EF4-FFF2-40B4-BE49-F238E27FC236}">
                <a16:creationId xmlns:a16="http://schemas.microsoft.com/office/drawing/2014/main" id="{DA4528F2-B3D6-FEA7-CAFF-428893F2FD5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hậu hoa png | PNGEgg">
            <a:extLst>
              <a:ext uri="{FF2B5EF4-FFF2-40B4-BE49-F238E27FC236}">
                <a16:creationId xmlns:a16="http://schemas.microsoft.com/office/drawing/2014/main" id="{1E25EB96-E046-0527-743B-DEA6D59FAD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3B8294-9D6C-8560-2860-ABDEB816D47D}"/>
              </a:ext>
            </a:extLst>
          </p:cNvPr>
          <p:cNvSpPr txBox="1"/>
          <p:nvPr/>
        </p:nvSpPr>
        <p:spPr>
          <a:xfrm>
            <a:off x="3616960" y="609600"/>
            <a:ext cx="5293360" cy="1323439"/>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Chia </a:t>
            </a:r>
            <a:r>
              <a:rPr lang="en-US" sz="4000" b="1" dirty="0" err="1">
                <a:latin typeface="Cambria" panose="02040503050406030204" pitchFamily="18" charset="0"/>
                <a:ea typeface="Cambria" panose="02040503050406030204" pitchFamily="18" charset="0"/>
              </a:rPr>
              <a:t>sẻ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cảm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xúc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hát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143429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ê Thị Yến Nhi">
            <a:extLst>
              <a:ext uri="{FF2B5EF4-FFF2-40B4-BE49-F238E27FC236}">
                <a16:creationId xmlns:a16="http://schemas.microsoft.com/office/drawing/2014/main" id="{55983BEE-9539-4B14-90FE-8716C431F8D8}"/>
              </a:ext>
            </a:extLst>
          </p:cNvPr>
          <p:cNvPicPr>
            <a:picLocks noChangeAspect="1"/>
          </p:cNvPicPr>
          <p:nvPr/>
        </p:nvPicPr>
        <p:blipFill rotWithShape="1">
          <a:blip r:embed="rId3"/>
          <a:srcRect l="12156" r="13768"/>
          <a:stretch/>
        </p:blipFill>
        <p:spPr>
          <a:xfrm rot="16200000">
            <a:off x="2645227" y="-2688773"/>
            <a:ext cx="6858002" cy="12235544"/>
          </a:xfrm>
          <a:prstGeom prst="rect">
            <a:avLst/>
          </a:prstGeom>
        </p:spPr>
      </p:pic>
      <p:pic>
        <p:nvPicPr>
          <p:cNvPr id="16" name="图片 15">
            <a:extLst>
              <a:ext uri="{FF2B5EF4-FFF2-40B4-BE49-F238E27FC236}">
                <a16:creationId xmlns:a16="http://schemas.microsoft.com/office/drawing/2014/main" id="{BEFC38D6-2CE6-456C-AF52-B15C31F4C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336" y="4949862"/>
            <a:ext cx="1302512" cy="1340541"/>
          </a:xfrm>
          <a:prstGeom prst="rect">
            <a:avLst/>
          </a:prstGeom>
        </p:spPr>
      </p:pic>
      <p:sp>
        <p:nvSpPr>
          <p:cNvPr id="6" name="TextBox 5">
            <a:extLst>
              <a:ext uri="{FF2B5EF4-FFF2-40B4-BE49-F238E27FC236}">
                <a16:creationId xmlns:a16="http://schemas.microsoft.com/office/drawing/2014/main" id="{6C80821D-67D3-C318-8F5B-470220E2B520}"/>
              </a:ext>
            </a:extLst>
          </p:cNvPr>
          <p:cNvSpPr txBox="1"/>
          <p:nvPr/>
        </p:nvSpPr>
        <p:spPr>
          <a:xfrm>
            <a:off x="2964472" y="677665"/>
            <a:ext cx="60420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80938525-1BAA-8F17-1F4B-4358E31DA7D8}"/>
              </a:ext>
            </a:extLst>
          </p:cNvPr>
          <p:cNvPicPr>
            <a:picLocks noChangeAspect="1"/>
          </p:cNvPicPr>
          <p:nvPr/>
        </p:nvPicPr>
        <p:blipFill>
          <a:blip r:embed="rId5"/>
          <a:stretch>
            <a:fillRect/>
          </a:stretch>
        </p:blipFill>
        <p:spPr>
          <a:xfrm>
            <a:off x="-108690" y="2500066"/>
            <a:ext cx="2408129" cy="1286367"/>
          </a:xfrm>
          <a:prstGeom prst="rect">
            <a:avLst/>
          </a:prstGeom>
        </p:spPr>
      </p:pic>
      <p:pic>
        <p:nvPicPr>
          <p:cNvPr id="11" name="Picture 10">
            <a:extLst>
              <a:ext uri="{FF2B5EF4-FFF2-40B4-BE49-F238E27FC236}">
                <a16:creationId xmlns:a16="http://schemas.microsoft.com/office/drawing/2014/main" id="{4C189D00-8DA9-F9EE-FE2E-4DDA43E2AACF}"/>
              </a:ext>
            </a:extLst>
          </p:cNvPr>
          <p:cNvPicPr>
            <a:picLocks noChangeAspect="1"/>
          </p:cNvPicPr>
          <p:nvPr/>
        </p:nvPicPr>
        <p:blipFill>
          <a:blip r:embed="rId6"/>
          <a:stretch>
            <a:fillRect/>
          </a:stretch>
        </p:blipFill>
        <p:spPr>
          <a:xfrm>
            <a:off x="2875853" y="3422037"/>
            <a:ext cx="7297544" cy="2414225"/>
          </a:xfrm>
          <a:prstGeom prst="rect">
            <a:avLst/>
          </a:prstGeom>
        </p:spPr>
      </p:pic>
      <p:pic>
        <p:nvPicPr>
          <p:cNvPr id="12" name="Picture 11">
            <a:extLst>
              <a:ext uri="{FF2B5EF4-FFF2-40B4-BE49-F238E27FC236}">
                <a16:creationId xmlns:a16="http://schemas.microsoft.com/office/drawing/2014/main" id="{4E871A64-9A2A-971B-41D6-92E425188F11}"/>
              </a:ext>
            </a:extLst>
          </p:cNvPr>
          <p:cNvPicPr>
            <a:picLocks noChangeAspect="1"/>
          </p:cNvPicPr>
          <p:nvPr/>
        </p:nvPicPr>
        <p:blipFill>
          <a:blip r:embed="rId7"/>
          <a:stretch>
            <a:fillRect/>
          </a:stretch>
        </p:blipFill>
        <p:spPr>
          <a:xfrm>
            <a:off x="1932084" y="1454184"/>
            <a:ext cx="8023031" cy="2139881"/>
          </a:xfrm>
          <a:prstGeom prst="rect">
            <a:avLst/>
          </a:prstGeom>
        </p:spPr>
      </p:pic>
    </p:spTree>
    <p:extLst>
      <p:ext uri="{BB962C8B-B14F-4D97-AF65-F5344CB8AC3E}">
        <p14:creationId xmlns:p14="http://schemas.microsoft.com/office/powerpoint/2010/main" val="194312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32DBE8-1CB8-FEC6-4EA8-B606912DB183}"/>
              </a:ext>
            </a:extLst>
          </p:cNvPr>
          <p:cNvPicPr>
            <a:picLocks noChangeAspect="1"/>
          </p:cNvPicPr>
          <p:nvPr/>
        </p:nvPicPr>
        <p:blipFill>
          <a:blip r:embed="rId7"/>
          <a:stretch>
            <a:fillRect/>
          </a:stretch>
        </p:blipFill>
        <p:spPr>
          <a:xfrm>
            <a:off x="1261556" y="0"/>
            <a:ext cx="7291448" cy="6626926"/>
          </a:xfrm>
          <a:prstGeom prst="rect">
            <a:avLst/>
          </a:prstGeom>
        </p:spPr>
      </p:pic>
    </p:spTree>
    <p:extLst>
      <p:ext uri="{BB962C8B-B14F-4D97-AF65-F5344CB8AC3E}">
        <p14:creationId xmlns:p14="http://schemas.microsoft.com/office/powerpoint/2010/main" val="3211269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3329E0A-2977-75FA-49E4-7E76CE7B6AA2}"/>
              </a:ext>
            </a:extLst>
          </p:cNvPr>
          <p:cNvGrpSpPr/>
          <p:nvPr/>
        </p:nvGrpSpPr>
        <p:grpSpPr>
          <a:xfrm>
            <a:off x="2611226" y="500284"/>
            <a:ext cx="7371760" cy="2224724"/>
            <a:chOff x="2153566" y="394277"/>
            <a:chExt cx="7353140" cy="2083553"/>
          </a:xfrm>
        </p:grpSpPr>
        <p:sp>
          <p:nvSpPr>
            <p:cNvPr id="10" name="Scroll: Horizontal 9">
              <a:extLst>
                <a:ext uri="{FF2B5EF4-FFF2-40B4-BE49-F238E27FC236}">
                  <a16:creationId xmlns:a16="http://schemas.microsoft.com/office/drawing/2014/main" id="{90521A8C-0199-356A-3672-BAC5CCB9298A}"/>
                </a:ext>
              </a:extLst>
            </p:cNvPr>
            <p:cNvSpPr/>
            <p:nvPr/>
          </p:nvSpPr>
          <p:spPr>
            <a:xfrm>
              <a:off x="2153566" y="394277"/>
              <a:ext cx="7353140" cy="2083553"/>
            </a:xfrm>
            <a:prstGeom prst="horizontalScrol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4CEFD0EB-59BE-E3D0-303A-5F961C27B500}"/>
                </a:ext>
              </a:extLst>
            </p:cNvPr>
            <p:cNvSpPr txBox="1"/>
            <p:nvPr/>
          </p:nvSpPr>
          <p:spPr>
            <a:xfrm>
              <a:off x="2572178" y="725760"/>
              <a:ext cx="6827333" cy="1470056"/>
            </a:xfrm>
            <a:prstGeom prst="rect">
              <a:avLst/>
            </a:prstGeom>
            <a:noFill/>
          </p:spPr>
          <p:txBody>
            <a:bodyPr wrap="square" rtlCol="0">
              <a:spAutoFit/>
            </a:bodyPr>
            <a:lstStyle/>
            <a:p>
              <a:pPr marL="0" marR="0" algn="ctr">
                <a:spcBef>
                  <a:spcPts val="0"/>
                </a:spcBef>
                <a:spcAft>
                  <a:spcPts val="1000"/>
                </a:spcAft>
              </a:pPr>
              <a:r>
                <a:rPr lang="vi-VN"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Hoạt động 1: Thảo luận về các vấn đề thường nảy sinh giữa bạn bè trong học tập và rèn luyện</a:t>
              </a:r>
              <a:endPar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C37E3AB-FD1F-AE65-4FBC-7FC1228EE0C1}"/>
              </a:ext>
            </a:extLst>
          </p:cNvPr>
          <p:cNvPicPr>
            <a:picLocks noChangeAspect="1"/>
          </p:cNvPicPr>
          <p:nvPr/>
        </p:nvPicPr>
        <p:blipFill>
          <a:blip r:embed="rId4"/>
          <a:stretch>
            <a:fillRect/>
          </a:stretch>
        </p:blipFill>
        <p:spPr>
          <a:xfrm>
            <a:off x="206100" y="88361"/>
            <a:ext cx="3407959" cy="707197"/>
          </a:xfrm>
          <a:prstGeom prst="rect">
            <a:avLst/>
          </a:prstGeom>
        </p:spPr>
      </p:pic>
    </p:spTree>
    <p:extLst>
      <p:ext uri="{BB962C8B-B14F-4D97-AF65-F5344CB8AC3E}">
        <p14:creationId xmlns:p14="http://schemas.microsoft.com/office/powerpoint/2010/main" val="205247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id="{B9CF37E1-1654-D8F5-8E70-0898ADD99DD3}"/>
              </a:ext>
            </a:extLst>
          </p:cNvPr>
          <p:cNvSpPr/>
          <p:nvPr/>
        </p:nvSpPr>
        <p:spPr>
          <a:xfrm>
            <a:off x="401647" y="233680"/>
            <a:ext cx="11402960" cy="6410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id="{7E87530D-499B-44E1-94EF-E76B014E376E}"/>
              </a:ext>
            </a:extLst>
          </p:cNvPr>
          <p:cNvSpPr txBox="1"/>
          <p:nvPr/>
        </p:nvSpPr>
        <p:spPr>
          <a:xfrm>
            <a:off x="1140743" y="311456"/>
            <a:ext cx="1017749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nảy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giữa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bè</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tập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rèn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luyện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D48431AA-31E4-027B-B8C3-62D9B7B5852C}"/>
              </a:ext>
            </a:extLst>
          </p:cNvPr>
          <p:cNvPicPr>
            <a:picLocks noChangeAspect="1"/>
          </p:cNvPicPr>
          <p:nvPr/>
        </p:nvPicPr>
        <p:blipFill>
          <a:blip r:embed="rId4"/>
          <a:stretch>
            <a:fillRect/>
          </a:stretch>
        </p:blipFill>
        <p:spPr>
          <a:xfrm>
            <a:off x="934720" y="2057672"/>
            <a:ext cx="10556240" cy="2505437"/>
          </a:xfrm>
          <a:prstGeom prst="rect">
            <a:avLst/>
          </a:prstGeom>
        </p:spPr>
      </p:pic>
    </p:spTree>
    <p:extLst>
      <p:ext uri="{BB962C8B-B14F-4D97-AF65-F5344CB8AC3E}">
        <p14:creationId xmlns:p14="http://schemas.microsoft.com/office/powerpoint/2010/main" val="2313333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矩形: 圆角 28">
            <a:extLst>
              <a:ext uri="{FF2B5EF4-FFF2-40B4-BE49-F238E27FC236}">
                <a16:creationId xmlns:a16="http://schemas.microsoft.com/office/drawing/2014/main" id="{70FAC849-751A-F5E2-EDEC-F371774ECAAA}"/>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6786D23C-2E60-679D-175D-6960240908AE}"/>
              </a:ext>
            </a:extLst>
          </p:cNvPr>
          <p:cNvGrpSpPr/>
          <p:nvPr/>
        </p:nvGrpSpPr>
        <p:grpSpPr>
          <a:xfrm>
            <a:off x="190289" y="2984562"/>
            <a:ext cx="5907431" cy="3202878"/>
            <a:chOff x="5890049" y="1511362"/>
            <a:chExt cx="5907431" cy="3202878"/>
          </a:xfrm>
        </p:grpSpPr>
        <p:pic>
          <p:nvPicPr>
            <p:cNvPr id="10" name="Picture 9">
              <a:extLst>
                <a:ext uri="{FF2B5EF4-FFF2-40B4-BE49-F238E27FC236}">
                  <a16:creationId xmlns:a16="http://schemas.microsoft.com/office/drawing/2014/main" id="{7212718D-36C0-BC26-3070-2A26452AF8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1132" y1="60000" x2="41321" y2="60198"/>
                          <a14:foregroundMark x1="41038" y1="58218" x2="41038" y2="58218"/>
                          <a14:foregroundMark x1="41698" y1="59604" x2="41698" y2="59604"/>
                          <a14:foregroundMark x1="39151" y1="73267" x2="39151" y2="73267"/>
                          <a14:foregroundMark x1="40094" y1="75050" x2="40094" y2="75050"/>
                          <a14:foregroundMark x1="36792" y1="74257" x2="36792" y2="74257"/>
                          <a14:foregroundMark x1="35755" y1="75050" x2="35755" y2="75050"/>
                          <a14:foregroundMark x1="36981" y1="75446" x2="36981" y2="75446"/>
                          <a14:foregroundMark x1="36981" y1="69109" x2="36981" y2="69109"/>
                          <a14:foregroundMark x1="36981" y1="69703" x2="36981" y2="69703"/>
                          <a14:backgroundMark x1="38585" y1="71287" x2="38585" y2="71287"/>
                        </a14:backgroundRemoval>
                      </a14:imgEffect>
                    </a14:imgLayer>
                  </a14:imgProps>
                </a:ext>
                <a:ext uri="{28A0092B-C50C-407E-A947-70E740481C1C}">
                  <a14:useLocalDpi xmlns:a14="http://schemas.microsoft.com/office/drawing/2010/main" val="0"/>
                </a:ext>
              </a:extLst>
            </a:blip>
            <a:srcRect l="25698" t="16263" r="51812" b="17707"/>
            <a:stretch/>
          </p:blipFill>
          <p:spPr>
            <a:xfrm>
              <a:off x="10024663" y="1613937"/>
              <a:ext cx="1772817" cy="2479784"/>
            </a:xfrm>
            <a:prstGeom prst="rect">
              <a:avLst/>
            </a:prstGeom>
          </p:spPr>
        </p:pic>
        <p:pic>
          <p:nvPicPr>
            <p:cNvPr id="18" name="Picture 17">
              <a:extLst>
                <a:ext uri="{FF2B5EF4-FFF2-40B4-BE49-F238E27FC236}">
                  <a16:creationId xmlns:a16="http://schemas.microsoft.com/office/drawing/2014/main" id="{28426271-16CB-F21E-68F7-D002DFB73A1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7624" b="78218" l="71321" r="95660">
                          <a14:foregroundMark x1="72642" y1="46535" x2="72642" y2="46535"/>
                          <a14:foregroundMark x1="71321" y1="46139" x2="71321" y2="46139"/>
                          <a14:foregroundMark x1="85566" y1="39208" x2="82358" y2="58020"/>
                          <a14:foregroundMark x1="86321" y1="44356" x2="88491" y2="45545"/>
                          <a14:foregroundMark x1="80472" y1="41584" x2="78774" y2="46139"/>
                          <a14:foregroundMark x1="95660" y1="46139" x2="95660" y2="46139"/>
                        </a14:backgroundRemoval>
                      </a14:imgEffect>
                    </a14:imgLayer>
                  </a14:imgProps>
                </a:ext>
                <a:ext uri="{28A0092B-C50C-407E-A947-70E740481C1C}">
                  <a14:useLocalDpi xmlns:a14="http://schemas.microsoft.com/office/drawing/2010/main" val="0"/>
                </a:ext>
              </a:extLst>
            </a:blip>
            <a:srcRect l="70037" t="10048" r="2382" b="14064"/>
            <a:stretch/>
          </p:blipFill>
          <p:spPr>
            <a:xfrm>
              <a:off x="5890049" y="1511362"/>
              <a:ext cx="2078128" cy="2724151"/>
            </a:xfrm>
            <a:prstGeom prst="rect">
              <a:avLst/>
            </a:prstGeom>
          </p:spPr>
        </p:pic>
        <p:pic>
          <p:nvPicPr>
            <p:cNvPr id="8" name="Picture 7">
              <a:extLst>
                <a:ext uri="{FF2B5EF4-FFF2-40B4-BE49-F238E27FC236}">
                  <a16:creationId xmlns:a16="http://schemas.microsoft.com/office/drawing/2014/main" id="{2966943F-4745-7102-7072-527E1B58C42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901" b="89901" l="3302" r="90000">
                          <a14:foregroundMark x1="18774" y1="28911" x2="18679" y2="45941"/>
                          <a14:foregroundMark x1="6887" y1="48317" x2="8113" y2="52673"/>
                          <a14:foregroundMark x1="13208" y1="49901" x2="15000" y2="52277"/>
                          <a14:foregroundMark x1="16226" y1="54059" x2="16226" y2="54059"/>
                          <a14:foregroundMark x1="17547" y1="59010" x2="18868" y2="69505"/>
                          <a14:foregroundMark x1="15283" y1="48119" x2="16981" y2="57822"/>
                          <a14:foregroundMark x1="15943" y1="43960" x2="16792" y2="51089"/>
                          <a14:foregroundMark x1="19811" y1="46733" x2="20283" y2="48515"/>
                          <a14:foregroundMark x1="12075" y1="45149" x2="12642" y2="48515"/>
                          <a14:foregroundMark x1="3302" y1="51287" x2="3302" y2="51287"/>
                          <a14:foregroundMark x1="20849" y1="61188" x2="20849" y2="61188"/>
                          <a14:foregroundMark x1="18868" y1="73861" x2="18868" y2="73861"/>
                          <a14:foregroundMark x1="17264" y1="72673" x2="17264" y2="72673"/>
                        </a14:backgroundRemoval>
                      </a14:imgEffect>
                    </a14:imgLayer>
                  </a14:imgProps>
                </a:ext>
                <a:ext uri="{28A0092B-C50C-407E-A947-70E740481C1C}">
                  <a14:useLocalDpi xmlns:a14="http://schemas.microsoft.com/office/drawing/2010/main" val="0"/>
                </a:ext>
              </a:extLst>
            </a:blip>
            <a:srcRect l="2274" t="16507" r="72588" b="17464"/>
            <a:stretch/>
          </p:blipFill>
          <p:spPr>
            <a:xfrm>
              <a:off x="8506234" y="1613937"/>
              <a:ext cx="1981604" cy="2479785"/>
            </a:xfrm>
            <a:prstGeom prst="rect">
              <a:avLst/>
            </a:prstGeom>
          </p:spPr>
        </p:pic>
        <p:pic>
          <p:nvPicPr>
            <p:cNvPr id="20" name="Picture 19">
              <a:extLst>
                <a:ext uri="{FF2B5EF4-FFF2-40B4-BE49-F238E27FC236}">
                  <a16:creationId xmlns:a16="http://schemas.microsoft.com/office/drawing/2014/main" id="{64B669C0-6319-0461-2640-C7F9ED59C711}"/>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23762" b="76634" l="52453" r="69340">
                          <a14:foregroundMark x1="60849" y1="26337" x2="60849" y2="26337"/>
                          <a14:foregroundMark x1="60755" y1="23960" x2="60755" y2="23960"/>
                          <a14:foregroundMark x1="69340" y1="36832" x2="69340" y2="36832"/>
                          <a14:foregroundMark x1="59811" y1="43168" x2="59811" y2="47921"/>
                          <a14:foregroundMark x1="63491" y1="75248" x2="63491" y2="75248"/>
                        </a14:backgroundRemoval>
                      </a14:imgEffect>
                    </a14:imgLayer>
                  </a14:imgProps>
                </a:ext>
                <a:ext uri="{28A0092B-C50C-407E-A947-70E740481C1C}">
                  <a14:useLocalDpi xmlns:a14="http://schemas.microsoft.com/office/drawing/2010/main" val="0"/>
                </a:ext>
              </a:extLst>
            </a:blip>
            <a:srcRect l="50566" t="19657" r="29266" b="16837"/>
            <a:stretch/>
          </p:blipFill>
          <p:spPr>
            <a:xfrm>
              <a:off x="7428443" y="1764598"/>
              <a:ext cx="1653022" cy="2479785"/>
            </a:xfrm>
            <a:prstGeom prst="rect">
              <a:avLst/>
            </a:prstGeom>
          </p:spPr>
        </p:pic>
        <p:sp>
          <p:nvSpPr>
            <p:cNvPr id="21" name="Rectangle: Rounded Corners 20">
              <a:extLst>
                <a:ext uri="{FF2B5EF4-FFF2-40B4-BE49-F238E27FC236}">
                  <a16:creationId xmlns:a16="http://schemas.microsoft.com/office/drawing/2014/main" id="{44495835-85B3-0A28-9DA2-6BF467FEDA70}"/>
                </a:ext>
              </a:extLst>
            </p:cNvPr>
            <p:cNvSpPr/>
            <p:nvPr/>
          </p:nvSpPr>
          <p:spPr>
            <a:xfrm>
              <a:off x="6672807" y="3597947"/>
              <a:ext cx="4555352" cy="111629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id="{580CD9EA-0469-C0B0-6D07-4E9DF7F7F6D3}"/>
              </a:ext>
            </a:extLst>
          </p:cNvPr>
          <p:cNvSpPr/>
          <p:nvPr/>
        </p:nvSpPr>
        <p:spPr>
          <a:xfrm>
            <a:off x="3190240" y="1036320"/>
            <a:ext cx="5984240" cy="148336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Cambria" panose="02040503050406030204" pitchFamily="18" charset="0"/>
                <a:ea typeface="Cambria" panose="02040503050406030204" pitchFamily="18" charset="0"/>
              </a:rPr>
              <a:t>Đưa ra tình huống có thật từng xảy ra ở lớp.</a:t>
            </a:r>
            <a:endParaRPr lang="en-US" sz="3600" dirty="0">
              <a:latin typeface="Cambria" panose="02040503050406030204" pitchFamily="18" charset="0"/>
              <a:ea typeface="Cambria" panose="02040503050406030204" pitchFamily="18" charset="0"/>
            </a:endParaRPr>
          </a:p>
        </p:txBody>
      </p:sp>
      <p:sp>
        <p:nvSpPr>
          <p:cNvPr id="4" name="Speech Bubble: Rectangle with Corners Rounded 3">
            <a:extLst>
              <a:ext uri="{FF2B5EF4-FFF2-40B4-BE49-F238E27FC236}">
                <a16:creationId xmlns:a16="http://schemas.microsoft.com/office/drawing/2014/main" id="{2B92375F-3A0D-AE72-6600-E5A96CBCD2BD}"/>
              </a:ext>
            </a:extLst>
          </p:cNvPr>
          <p:cNvSpPr/>
          <p:nvPr/>
        </p:nvSpPr>
        <p:spPr>
          <a:xfrm>
            <a:off x="6065520" y="3058160"/>
            <a:ext cx="5872480" cy="174752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Mô tả cảm xúc của mình, của các bạn khi chứng kiến hoặc là người gặp phải tình huống ấy.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82563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6B247-A908-BAF3-5D8B-23ADFA92F2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flipH="1">
            <a:off x="7752080" y="864397"/>
            <a:ext cx="4023360" cy="5993603"/>
          </a:xfrm>
          <a:prstGeom prst="rect">
            <a:avLst/>
          </a:prstGeom>
        </p:spPr>
      </p:pic>
      <p:sp>
        <p:nvSpPr>
          <p:cNvPr id="7" name="TextBox 6">
            <a:extLst>
              <a:ext uri="{FF2B5EF4-FFF2-40B4-BE49-F238E27FC236}">
                <a16:creationId xmlns:a16="http://schemas.microsoft.com/office/drawing/2014/main" id="{FEDE6F35-6237-D350-BCE9-A1C61C8621A5}"/>
              </a:ext>
            </a:extLst>
          </p:cNvPr>
          <p:cNvSpPr txBox="1"/>
          <p:nvPr/>
        </p:nvSpPr>
        <p:spPr>
          <a:xfrm rot="21239581">
            <a:off x="1849120" y="1182083"/>
            <a:ext cx="5892800" cy="4524315"/>
          </a:xfrm>
          <a:prstGeom prst="rect">
            <a:avLst/>
          </a:prstGeom>
          <a:noFill/>
        </p:spPr>
        <p:txBody>
          <a:bodyPr wrap="square" rtlCol="0">
            <a:spAutoFit/>
          </a:bodyPr>
          <a:lstStyle/>
          <a:p>
            <a:pPr marL="0" marR="0" algn="just">
              <a:spcBef>
                <a:spcPts val="0"/>
              </a:spcBef>
              <a:spcAft>
                <a:spcPts val="1000"/>
              </a:spcAft>
            </a:pPr>
            <a:r>
              <a:rPr lang="vi-VN" sz="3600" i="1" dirty="0">
                <a:solidFill>
                  <a:srgbClr val="FF0000"/>
                </a:solidFill>
                <a:effectLst/>
                <a:latin typeface="Cambria" panose="02040503050406030204" pitchFamily="18" charset="0"/>
                <a:ea typeface="Cambria" panose="02040503050406030204" pitchFamily="18" charset="0"/>
              </a:rPr>
              <a:t>Nếu không biết cách làm việc nhóm, làm việc tập thể, mỗi người một kiểu, các công việc chung sẽ không thành công. Trong năm học cuối cấp này, việc rèn luyện các kĩ năng làm việc nhóm, làm việc tập thể rất cần thiết.</a:t>
            </a:r>
            <a:endParaRPr lang="en-US" sz="3600" dirty="0">
              <a:solidFill>
                <a:srgbClr val="FF0000"/>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DFE0CCF-74AB-36BA-B86D-7426320800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078461">
            <a:off x="2915919" y="403266"/>
            <a:ext cx="2888787" cy="832665"/>
          </a:xfrm>
          <a:prstGeom prst="rect">
            <a:avLst/>
          </a:prstGeom>
        </p:spPr>
      </p:pic>
    </p:spTree>
    <p:extLst>
      <p:ext uri="{BB962C8B-B14F-4D97-AF65-F5344CB8AC3E}">
        <p14:creationId xmlns:p14="http://schemas.microsoft.com/office/powerpoint/2010/main" val="1122231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397</Words>
  <Application>Microsoft Office PowerPoint</Application>
  <PresentationFormat>Widescreen</PresentationFormat>
  <Paragraphs>42</Paragraphs>
  <Slides>17</Slides>
  <Notes>9</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SimSun</vt:lpstr>
      <vt:lpstr>#9Slide07 Cadena</vt:lpstr>
      <vt:lpstr>Arial</vt:lpstr>
      <vt:lpstr>Calibri</vt:lpstr>
      <vt:lpstr>Cambria</vt:lpstr>
      <vt:lpstr>等线</vt:lpstr>
      <vt:lpstr>等线 Light</vt:lpstr>
      <vt:lpstr>UTM Cookies</vt:lpstr>
      <vt:lpstr>Vogue-ExtraBold</vt:lpstr>
      <vt:lpstr>阿里妈妈刀隶体</vt:lpstr>
      <vt:lpstr>阿里巴巴普惠体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2024-07-26T08:38:26Z</dcterms:created>
  <dcterms:modified xsi:type="dcterms:W3CDTF">2024-08-22T08:12:24Z</dcterms:modified>
</cp:coreProperties>
</file>