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27"/>
  </p:notesMasterIdLst>
  <p:sldIdLst>
    <p:sldId id="257" r:id="rId3"/>
    <p:sldId id="276" r:id="rId4"/>
    <p:sldId id="259" r:id="rId5"/>
    <p:sldId id="273" r:id="rId6"/>
    <p:sldId id="275" r:id="rId7"/>
    <p:sldId id="747" r:id="rId8"/>
    <p:sldId id="2007577475" r:id="rId9"/>
    <p:sldId id="2007577467" r:id="rId10"/>
    <p:sldId id="2007577464" r:id="rId11"/>
    <p:sldId id="2007577465" r:id="rId12"/>
    <p:sldId id="2007577470" r:id="rId13"/>
    <p:sldId id="2007577469" r:id="rId14"/>
    <p:sldId id="2007577476" r:id="rId15"/>
    <p:sldId id="2007577477" r:id="rId16"/>
    <p:sldId id="2007577478" r:id="rId17"/>
    <p:sldId id="2007577471" r:id="rId18"/>
    <p:sldId id="2007577479" r:id="rId19"/>
    <p:sldId id="2007577480" r:id="rId20"/>
    <p:sldId id="2007577481" r:id="rId21"/>
    <p:sldId id="2007577482" r:id="rId22"/>
    <p:sldId id="2007577483" r:id="rId23"/>
    <p:sldId id="2007577484" r:id="rId24"/>
    <p:sldId id="2007577485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21BEB-A270-4BDC-87D5-C8F7606F0D7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A766-C6AE-4742-9746-1013E536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7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nay: Hai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0A766-C6AE-4742-9746-1013E53647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86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851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462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473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594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903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520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702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77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6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59C20-F69A-4F67-B9D2-D6F4915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035C2-DFCC-4EE9-94A2-F60773B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DB44C-937A-4E36-811C-DE150BC8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97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8DCCA-1FB0-46B8-AF82-009F74F9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91C14D-A86E-48F0-9F50-82073E2DF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ADDFC5-DDAE-491D-8168-373B58E5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01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B46A7-A15B-406B-9CE7-8B9F9A9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FFC351-ACB0-4D90-A379-0B98B6BB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72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E09109-9172-4B21-ADD7-32BF058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AA9DF4-864C-44E3-A272-5F4BECF1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5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9128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6E0E-D3EE-4CE0-B08A-90983745C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C17AC-F4F3-4623-8D60-7466435D2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49CC6-7CF2-48E1-B3CB-0277D83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7D0A5-6574-4C2E-A337-84AC2CCA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E5392-379E-42E8-820F-0AC1C51A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1842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8E2A-D2A1-44AE-AC75-4325F213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20683-B1F5-4F8E-9EE6-241400C6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A83A2-BECE-45EC-90DD-24CEA447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3C09D-BE68-4590-BBAA-30959260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2783-8D25-440B-B954-96B0E20B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206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AE98-1640-43F1-A00B-4F682DFD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B6E53-4FD3-46E2-AEFF-D0590B3E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18E82-DDA3-4AFF-B9DC-F0656F08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1CE96-1245-43AA-95BA-2E8CDDED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6EFA4-29D0-4773-AD35-2602E47D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6047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4C04-C055-4B92-BE54-B490C178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ECF81-413D-4F1C-8471-A7E188585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C51F2-AA9D-430E-8B67-7CE97F79A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27AB4-2F03-4B92-9230-17E331CF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6F5F4-A341-4C7A-BF23-C223F286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94FFA-7356-466A-B98B-415916C5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6935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2B09-DAF4-4D26-9C10-FCAE868D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1BFD9-073C-4E72-B64E-ABA2F3E5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356A6-3012-47A5-9A2B-60FD2EC51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E547C-2DC2-44B1-81E8-A2263F74C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9F113-2950-4006-8B0E-49590C312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E91FA-D2E3-4E75-9430-725BD07E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62116-1A06-4B52-9D94-A3DB423B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ED293-85D1-45CA-8355-C962BC27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06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95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0EED-9ABD-41F1-91B7-48EF53EF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13893-6308-4AD4-AC46-CFF572A7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47E53-ADF9-4018-B285-484F72F9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3C219-E152-4244-AE18-605F18F2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4600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80B1C-E878-4EE5-A7AB-99644AE0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49EEA-E54A-4490-AB82-22994E2B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AF8B6-1EAF-4BC2-8D3C-1360FD6F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647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36BE-94DE-4C4F-A21F-00A6173A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4D9E9-6224-4D3A-81A7-5BF43F53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74E44-04AE-4D8B-A314-CDEDC70E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24548-1F98-4715-A6E6-59351A7F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56425-2DA8-4CC4-8D84-7A029A86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C9C91-088B-41C6-B5E3-3C518F79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5907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D427-6A76-48C6-A08A-34E9A565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CC02E-BE6C-4762-83E0-F6DBF076D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F9E11-425B-4B2F-963B-C8DD296B9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0E335-8BB8-4C48-886F-B44D9794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56B3D-A38B-4C31-8330-B15B75E6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BE192-0B0A-4223-91C9-53A3E23C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3322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8DD-7F4A-40D3-9973-AA190CB9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8E8B1-44BC-47A1-BEC1-754BB2587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D777B-13B5-4925-9B95-DEBAEDDD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770E3-0502-44FD-B205-C8E4D27C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786BC-051F-4000-8CD1-00D1EE4F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9642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5AD344-F9C6-48B2-AB21-A4CFADED9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5D109-A35E-41DB-A30C-37134768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B03B7-2893-4141-9121-F71A274A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56260-9862-4D60-AAB5-30BDAA69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92093-BD57-43CB-A839-D44D37F7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467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4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7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4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76480-5C21-4BC5-8769-599892F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FF5BB-7A27-4426-9AE9-673D0C2A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A7308-956B-4BE5-9B7C-F2C8B785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95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7BE97-AB4E-492F-BCC5-061B51B5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4DE01D-997E-437B-AD61-073BB57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9C0278-7D63-459E-A71B-57302A92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7599AD-005F-4CAF-8F77-A847F1B6C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63BB80-F8FA-406B-9903-6B9E4A1E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0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5DC53-6A6A-40BD-974E-A5FFFE64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45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76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5A9CBE3-2F4C-A3BF-B234-9411612ACC5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276" y="1"/>
            <a:ext cx="1162050" cy="116205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6C222EC-C9B4-01C9-7FC3-88E3D6872F4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4" y="10207256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FAD890-4248-47B2-AF9F-2F903AD11CE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779680" y="0"/>
            <a:ext cx="13143129" cy="746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3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24.gif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slide" Target="slide4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1.xml"/><Relationship Id="rId6" Type="http://schemas.openxmlformats.org/officeDocument/2006/relationships/slide" Target="slide7.xml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slide" Target="slide8.xml"/><Relationship Id="rId10" Type="http://schemas.openxmlformats.org/officeDocument/2006/relationships/image" Target="../media/image21.png"/><Relationship Id="rId4" Type="http://schemas.openxmlformats.org/officeDocument/2006/relationships/slide" Target="slide6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9.png"/><Relationship Id="rId5" Type="http://schemas.openxmlformats.org/officeDocument/2006/relationships/slide" Target="slide3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9.png"/><Relationship Id="rId5" Type="http://schemas.openxmlformats.org/officeDocument/2006/relationships/slide" Target="slide3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5" Type="http://schemas.openxmlformats.org/officeDocument/2006/relationships/image" Target="../media/image29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3.xml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5181F2-F6A5-D84A-8F9A-F90F937C5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509" y="122992"/>
            <a:ext cx="1523956" cy="1508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D19415-2228-1CAB-9EBA-C4F2869F2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09" y="465372"/>
            <a:ext cx="4237087" cy="1182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11B91F-9A77-0136-BA0E-5BF914465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248" y="1731111"/>
            <a:ext cx="3212870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CF65F6-68EB-0887-345D-B7209F785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6472" y="2625507"/>
            <a:ext cx="7480440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1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BDBC6F4-87A6-F147-C3B5-09B3DCAC5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6031"/>
              </p:ext>
            </p:extLst>
          </p:nvPr>
        </p:nvGraphicFramePr>
        <p:xfrm>
          <a:off x="801384" y="657546"/>
          <a:ext cx="10757043" cy="54144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36994">
                  <a:extLst>
                    <a:ext uri="{9D8B030D-6E8A-4147-A177-3AD203B41FA5}">
                      <a16:colId xmlns:a16="http://schemas.microsoft.com/office/drawing/2014/main" val="1077920222"/>
                    </a:ext>
                  </a:extLst>
                </a:gridCol>
                <a:gridCol w="3237748">
                  <a:extLst>
                    <a:ext uri="{9D8B030D-6E8A-4147-A177-3AD203B41FA5}">
                      <a16:colId xmlns:a16="http://schemas.microsoft.com/office/drawing/2014/main" val="2851642956"/>
                    </a:ext>
                  </a:extLst>
                </a:gridCol>
                <a:gridCol w="2989780">
                  <a:extLst>
                    <a:ext uri="{9D8B030D-6E8A-4147-A177-3AD203B41FA5}">
                      <a16:colId xmlns:a16="http://schemas.microsoft.com/office/drawing/2014/main" val="1617181088"/>
                    </a:ext>
                  </a:extLst>
                </a:gridCol>
                <a:gridCol w="3092521">
                  <a:extLst>
                    <a:ext uri="{9D8B030D-6E8A-4147-A177-3AD203B41FA5}">
                      <a16:colId xmlns:a16="http://schemas.microsoft.com/office/drawing/2014/main" val="2403152775"/>
                    </a:ext>
                  </a:extLst>
                </a:gridCol>
              </a:tblGrid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nhất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hai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547510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M. Ông Bụt 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Ông Bụt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05874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Nắng mùa thu vàng óng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42851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Nhành lan ấy rất đẹp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52681"/>
                  </a:ext>
                </a:extLst>
              </a:tr>
              <a:tr h="13651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Nhạc sĩ Văn Cao là tác giả bài hát Tiên quân ca.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063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4CAF631-B086-815C-81E5-1FC98FC19244}"/>
              </a:ext>
            </a:extLst>
          </p:cNvPr>
          <p:cNvSpPr txBox="1"/>
          <p:nvPr/>
        </p:nvSpPr>
        <p:spPr>
          <a:xfrm>
            <a:off x="5784350" y="2907587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EB422A-4B91-444E-8C2A-5D8185A156CF}"/>
              </a:ext>
            </a:extLst>
          </p:cNvPr>
          <p:cNvSpPr txBox="1"/>
          <p:nvPr/>
        </p:nvSpPr>
        <p:spPr>
          <a:xfrm>
            <a:off x="9226193" y="2887038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 óng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F58608-BDE6-338E-6BAD-02C04EB185E5}"/>
              </a:ext>
            </a:extLst>
          </p:cNvPr>
          <p:cNvSpPr txBox="1"/>
          <p:nvPr/>
        </p:nvSpPr>
        <p:spPr>
          <a:xfrm>
            <a:off x="5763801" y="3842535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 lan ấy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9CBC10-1BD9-124F-5A6A-06964502B16F}"/>
              </a:ext>
            </a:extLst>
          </p:cNvPr>
          <p:cNvSpPr txBox="1"/>
          <p:nvPr/>
        </p:nvSpPr>
        <p:spPr>
          <a:xfrm>
            <a:off x="9205644" y="3821986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 đẹp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6CD679-ED02-2B2F-C85C-C8EFB1C2E68A}"/>
              </a:ext>
            </a:extLst>
          </p:cNvPr>
          <p:cNvSpPr txBox="1"/>
          <p:nvPr/>
        </p:nvSpPr>
        <p:spPr>
          <a:xfrm>
            <a:off x="5619963" y="5034338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 sĩ Văn Cao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59B83E-2048-B354-D9D8-890B86952FD0}"/>
              </a:ext>
            </a:extLst>
          </p:cNvPr>
          <p:cNvSpPr txBox="1"/>
          <p:nvPr/>
        </p:nvSpPr>
        <p:spPr>
          <a:xfrm>
            <a:off x="8445357" y="4900773"/>
            <a:ext cx="3133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tác giả bài hát Tiến quân ca.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4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8D29113-3C63-69D5-FC81-493A1BDB6CD5}"/>
              </a:ext>
            </a:extLst>
          </p:cNvPr>
          <p:cNvSpPr/>
          <p:nvPr/>
        </p:nvSpPr>
        <p:spPr>
          <a:xfrm>
            <a:off x="1746606" y="636997"/>
            <a:ext cx="2835668" cy="10582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37770D-68A5-E42C-C2C2-8863271C3321}"/>
              </a:ext>
            </a:extLst>
          </p:cNvPr>
          <p:cNvSpPr/>
          <p:nvPr/>
        </p:nvSpPr>
        <p:spPr>
          <a:xfrm>
            <a:off x="7274103" y="595902"/>
            <a:ext cx="2835668" cy="11096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D19456-8F72-BF71-F1EA-15EE83D00440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3164440" y="1695235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E7F730-D0A6-A46A-D108-1E3BB5B8A7B7}"/>
              </a:ext>
            </a:extLst>
          </p:cNvPr>
          <p:cNvSpPr txBox="1"/>
          <p:nvPr/>
        </p:nvSpPr>
        <p:spPr>
          <a:xfrm>
            <a:off x="595901" y="2888878"/>
            <a:ext cx="5075435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ồm những từ ngữ nêu người, vật, hiện tượng tự nhiên </a:t>
            </a:r>
            <a:r>
              <a:rPr lang="vi-VN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(ông Bụt, nắng mùa thu, nhành lan ấy, nhạc sĩ Văn Cao)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CB20A2-1462-8F9A-7D43-72674CCF464D}"/>
              </a:ext>
            </a:extLst>
          </p:cNvPr>
          <p:cNvCxnSpPr>
            <a:cxnSpLocks/>
          </p:cNvCxnSpPr>
          <p:nvPr/>
        </p:nvCxnSpPr>
        <p:spPr>
          <a:xfrm>
            <a:off x="8702211" y="1705509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C9AB9EB-A19E-7D1B-2334-B568C51EFCE5}"/>
              </a:ext>
            </a:extLst>
          </p:cNvPr>
          <p:cNvSpPr txBox="1"/>
          <p:nvPr/>
        </p:nvSpPr>
        <p:spPr>
          <a:xfrm>
            <a:off x="6133672" y="2899152"/>
            <a:ext cx="5383658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ca). 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F19BFB62-60B1-2557-DD42-6CE06B1B6BDE}"/>
              </a:ext>
            </a:extLst>
          </p:cNvPr>
          <p:cNvSpPr/>
          <p:nvPr/>
        </p:nvSpPr>
        <p:spPr>
          <a:xfrm rot="5400000">
            <a:off x="5584004" y="2039418"/>
            <a:ext cx="626723" cy="5979563"/>
          </a:xfrm>
          <a:prstGeom prst="rightBrace">
            <a:avLst>
              <a:gd name="adj1" fmla="val 4435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FC1CC6E-4329-D02F-5191-CAC5C43B8D5C}"/>
              </a:ext>
            </a:extLst>
          </p:cNvPr>
          <p:cNvSpPr/>
          <p:nvPr/>
        </p:nvSpPr>
        <p:spPr>
          <a:xfrm>
            <a:off x="2609636" y="5388794"/>
            <a:ext cx="7561780" cy="1392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thành phần này được gọi là hai thành phần chính của câu, thường không thể vắng mặt trong câu Tiếng Việt. 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00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5" grpId="0" animBg="1"/>
      <p:bldP spid="26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kết quả ở bài tập 1, thực hiện các yêu cầu sau:</a:t>
            </a:r>
            <a:endParaRPr kumimoji="0" lang="vi-VN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endPara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408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785545" y="102741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người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607531" y="0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8090471" y="113016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tượng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BF4C44B-1A32-4D66-C476-4E38FCFB4477}"/>
              </a:ext>
            </a:extLst>
          </p:cNvPr>
          <p:cNvSpPr txBox="1"/>
          <p:nvPr/>
        </p:nvSpPr>
        <p:spPr>
          <a:xfrm>
            <a:off x="1202077" y="3195263"/>
            <a:ext cx="323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D0219-C7ED-ECB3-7AF4-451EC7D1E4B7}"/>
              </a:ext>
            </a:extLst>
          </p:cNvPr>
          <p:cNvSpPr txBox="1"/>
          <p:nvPr/>
        </p:nvSpPr>
        <p:spPr>
          <a:xfrm>
            <a:off x="4510355" y="3174714"/>
            <a:ext cx="3986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E910D-B1DC-7B36-936B-6E095EA886F9}"/>
              </a:ext>
            </a:extLst>
          </p:cNvPr>
          <p:cNvSpPr txBox="1"/>
          <p:nvPr/>
        </p:nvSpPr>
        <p:spPr>
          <a:xfrm>
            <a:off x="8370014" y="3277456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600" b="1" dirty="0" err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85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 kết quả ở bài tập 1, thực hiện các yêu cầu sau: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222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395128" y="-226032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011631" y="-226032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741151" y="-133564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464784-96A0-3818-3EF1-CF70065D5C1E}"/>
              </a:ext>
            </a:extLst>
          </p:cNvPr>
          <p:cNvSpPr txBox="1"/>
          <p:nvPr/>
        </p:nvSpPr>
        <p:spPr>
          <a:xfrm>
            <a:off x="554805" y="2887038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2F7E0D-F103-E44F-D3B4-834C531FA09B}"/>
              </a:ext>
            </a:extLst>
          </p:cNvPr>
          <p:cNvSpPr txBox="1"/>
          <p:nvPr/>
        </p:nvSpPr>
        <p:spPr>
          <a:xfrm>
            <a:off x="4479532" y="2845941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77DA2-A49B-CC84-B704-613DB56DEF4D}"/>
              </a:ext>
            </a:extLst>
          </p:cNvPr>
          <p:cNvSpPr txBox="1"/>
          <p:nvPr/>
        </p:nvSpPr>
        <p:spPr>
          <a:xfrm>
            <a:off x="4479532" y="3750067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FE0E50-6EE9-C870-C9C5-FF2CF3FA9D33}"/>
              </a:ext>
            </a:extLst>
          </p:cNvPr>
          <p:cNvSpPr txBox="1"/>
          <p:nvPr/>
        </p:nvSpPr>
        <p:spPr>
          <a:xfrm>
            <a:off x="8188504" y="2989778"/>
            <a:ext cx="3236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0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C33C88-BFFD-F24B-9738-1101A5368337}"/>
              </a:ext>
            </a:extLst>
          </p:cNvPr>
          <p:cNvSpPr txBox="1"/>
          <p:nvPr/>
        </p:nvSpPr>
        <p:spPr>
          <a:xfrm>
            <a:off x="2018536" y="854596"/>
            <a:ext cx="8738506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câu hỏi cho các thành phần câu trong bài tập 1.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4613097" y="2563401"/>
            <a:ext cx="5198723" cy="17928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 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con?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 </a:t>
            </a:r>
          </a:p>
        </p:txBody>
      </p:sp>
    </p:spTree>
    <p:extLst>
      <p:ext uri="{BB962C8B-B14F-4D97-AF65-F5344CB8AC3E}">
        <p14:creationId xmlns:p14="http://schemas.microsoft.com/office/powerpoint/2010/main" val="23057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3051424" y="662681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BA94C2-1924-2929-DE42-C2FB173F2C00}"/>
              </a:ext>
            </a:extLst>
          </p:cNvPr>
          <p:cNvSpPr/>
          <p:nvPr/>
        </p:nvSpPr>
        <p:spPr>
          <a:xfrm>
            <a:off x="3174714" y="2255176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5D192C-E436-58A5-5659-FF9280363861}"/>
              </a:ext>
            </a:extLst>
          </p:cNvPr>
          <p:cNvSpPr/>
          <p:nvPr/>
        </p:nvSpPr>
        <p:spPr>
          <a:xfrm>
            <a:off x="2691828" y="3919590"/>
            <a:ext cx="9376881" cy="13510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Cao).</a:t>
            </a:r>
          </a:p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ai?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87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nhất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….</a:t>
            </a:r>
            <a:endParaRPr lang="en-US" sz="2800" b="1" i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 …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7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32" name="TOP-PPT-5">
            <a:extLst>
              <a:ext uri="{FF2B5EF4-FFF2-40B4-BE49-F238E27FC236}">
                <a16:creationId xmlns:a16="http://schemas.microsoft.com/office/drawing/2014/main" id="{4337FD6C-6123-40DC-A17C-AAAFBE6EFAEE}"/>
              </a:ext>
            </a:extLst>
          </p:cNvPr>
          <p:cNvGrpSpPr/>
          <p:nvPr/>
        </p:nvGrpSpPr>
        <p:grpSpPr>
          <a:xfrm>
            <a:off x="8096211" y="1263565"/>
            <a:ext cx="6860759" cy="1283691"/>
            <a:chOff x="6486812" y="1367784"/>
            <a:chExt cx="4102724" cy="759434"/>
          </a:xfrm>
        </p:grpSpPr>
        <p:sp>
          <p:nvSpPr>
            <p:cNvPr id="33" name="TOP-PPT-5-1">
              <a:extLst>
                <a:ext uri="{FF2B5EF4-FFF2-40B4-BE49-F238E27FC236}">
                  <a16:creationId xmlns:a16="http://schemas.microsoft.com/office/drawing/2014/main" id="{BAC10D6C-B42C-4640-BD7B-80940C5D5329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34" name="TOP-PPT-5-2">
              <a:extLst>
                <a:ext uri="{FF2B5EF4-FFF2-40B4-BE49-F238E27FC236}">
                  <a16:creationId xmlns:a16="http://schemas.microsoft.com/office/drawing/2014/main" id="{73B3B128-566D-42FC-B958-625C72BEBED9}"/>
                </a:ext>
              </a:extLst>
            </p:cNvPr>
            <p:cNvSpPr txBox="1"/>
            <p:nvPr/>
          </p:nvSpPr>
          <p:spPr>
            <a:xfrm>
              <a:off x="6486812" y="1448426"/>
              <a:ext cx="791989" cy="60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17号-萌趣果冻体" panose="02000000000000000000" pitchFamily="2" charset="-122"/>
                  <a:cs typeface="Calibri" panose="020F0502020204030204" pitchFamily="34" charset="0"/>
                  <a:sym typeface="字魂17号-萌趣果冻体" panose="02000000000000000000" pitchFamily="2" charset="-122"/>
                </a:rPr>
                <a:t>01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endParaRPr>
            </a:p>
          </p:txBody>
        </p:sp>
        <p:sp>
          <p:nvSpPr>
            <p:cNvPr id="35" name="TOP-PPT-5-3">
              <a:extLst>
                <a:ext uri="{FF2B5EF4-FFF2-40B4-BE49-F238E27FC236}">
                  <a16:creationId xmlns:a16="http://schemas.microsoft.com/office/drawing/2014/main" id="{119D9326-15A0-4238-818A-971673D1B49E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2261EFA9-F439-455D-B3CB-B37293A77C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0" y="1263566"/>
            <a:ext cx="5053010" cy="50530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30DAA9-44B4-5C4A-93EA-C64D37A84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83621"/>
            <a:ext cx="60706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3D0F9C-5DAD-9EB7-D43A-3165323BB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7" y="639178"/>
            <a:ext cx="12075313" cy="6218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B7C40A-86D9-0C39-626F-42AEA28C18D4}"/>
              </a:ext>
            </a:extLst>
          </p:cNvPr>
          <p:cNvSpPr txBox="1"/>
          <p:nvPr/>
        </p:nvSpPr>
        <p:spPr>
          <a:xfrm>
            <a:off x="925860" y="1785076"/>
            <a:ext cx="1045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thường gồm 2 thành phần chính: chủ ngữ và vị ngữ.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37BEE-35A4-4CC8-4402-81E27B2445B3}"/>
              </a:ext>
            </a:extLst>
          </p:cNvPr>
          <p:cNvSpPr txBox="1"/>
          <p:nvPr/>
        </p:nvSpPr>
        <p:spPr>
          <a:xfrm>
            <a:off x="925861" y="2442622"/>
            <a:ext cx="10456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ngữ nêu người, vật, hiện tượng tự nhiên,… được nói đến trong câu. Chủ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con gì,…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2CEE5-9DA1-3A6A-4808-D0BC45DB468F}"/>
              </a:ext>
            </a:extLst>
          </p:cNvPr>
          <p:cNvSpPr txBox="1"/>
          <p:nvPr/>
        </p:nvSpPr>
        <p:spPr>
          <a:xfrm>
            <a:off x="956683" y="3932375"/>
            <a:ext cx="10456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 ngữ nêu hoạt động, trạng thái, đặc điểm của đối tượng được nói ở chủ ngữ hoặc giới thiệu, nhận xét về đối tượng đó. Vị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A9E99F-E8FB-0563-E8FF-24AD5F31A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188" y="-267178"/>
            <a:ext cx="2926334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1" y="602395"/>
            <a:ext cx="11137187" cy="628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2ED1B1-912E-DD0B-E481-82E03CD35B2E}"/>
              </a:ext>
            </a:extLst>
          </p:cNvPr>
          <p:cNvGrpSpPr/>
          <p:nvPr/>
        </p:nvGrpSpPr>
        <p:grpSpPr>
          <a:xfrm>
            <a:off x="657545" y="1715784"/>
            <a:ext cx="11691992" cy="1097767"/>
            <a:chOff x="657545" y="1715784"/>
            <a:chExt cx="11691992" cy="109776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D8D82DA-E7AC-5C1F-C3D9-A06599EB591C}"/>
                </a:ext>
              </a:extLst>
            </p:cNvPr>
            <p:cNvSpPr txBox="1"/>
            <p:nvPr/>
          </p:nvSpPr>
          <p:spPr>
            <a:xfrm>
              <a:off x="657545" y="1736333"/>
              <a:ext cx="48802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Chú chim sơn ca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chìm vào giấc ngủ say.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C77A72-EB56-B9F1-93AE-674507CEA7EF}"/>
                </a:ext>
              </a:extLst>
            </p:cNvPr>
            <p:cNvSpPr txBox="1"/>
            <p:nvPr/>
          </p:nvSpPr>
          <p:spPr>
            <a:xfrm>
              <a:off x="6575461" y="1715784"/>
              <a:ext cx="57740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Vườn hồng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nằm phơi nắng bên thềm.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DC9EC1-7732-58AD-8606-94B4A683D769}"/>
                </a:ext>
              </a:extLst>
            </p:cNvPr>
            <p:cNvSpPr/>
            <p:nvPr/>
          </p:nvSpPr>
          <p:spPr>
            <a:xfrm>
              <a:off x="3986373" y="178770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2CB8E3-FED4-C20A-3FBF-B4AF04331D9A}"/>
                </a:ext>
              </a:extLst>
            </p:cNvPr>
            <p:cNvSpPr/>
            <p:nvPr/>
          </p:nvSpPr>
          <p:spPr>
            <a:xfrm>
              <a:off x="1068513" y="233223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DE0F9A-AFE1-C6F4-F04C-DC70E2772EC4}"/>
                </a:ext>
              </a:extLst>
            </p:cNvPr>
            <p:cNvSpPr/>
            <p:nvPr/>
          </p:nvSpPr>
          <p:spPr>
            <a:xfrm>
              <a:off x="8938517" y="1746606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D99A81-ADDD-F285-7734-8E504FDF595A}"/>
                </a:ext>
              </a:extLst>
            </p:cNvPr>
            <p:cNvSpPr/>
            <p:nvPr/>
          </p:nvSpPr>
          <p:spPr>
            <a:xfrm>
              <a:off x="6986428" y="2280861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FC03DD6-D7C6-390B-BE74-5057900C0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379" y="3020601"/>
            <a:ext cx="7931650" cy="30293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2DCDFF8-F7B1-EE02-FD07-8D153C013E54}"/>
              </a:ext>
            </a:extLst>
          </p:cNvPr>
          <p:cNvSpPr txBox="1"/>
          <p:nvPr/>
        </p:nvSpPr>
        <p:spPr>
          <a:xfrm>
            <a:off x="2712379" y="3719245"/>
            <a:ext cx="6811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ý: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1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F1C2F36-DA7F-4DF7-C532-3EBF6DD68C5B}"/>
              </a:ext>
            </a:extLst>
          </p:cNvPr>
          <p:cNvGrpSpPr/>
          <p:nvPr/>
        </p:nvGrpSpPr>
        <p:grpSpPr>
          <a:xfrm>
            <a:off x="1033601" y="596867"/>
            <a:ext cx="10124134" cy="1057273"/>
            <a:chOff x="4674400" y="2985728"/>
            <a:chExt cx="5448791" cy="281127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1379308-9A32-AE20-3800-EE4AF2F14189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8B4E03-C45F-FA50-6220-3D3E5600679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a. Chú chim sơn ca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cất cao tiếng hót.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58B364-9094-C48C-5654-C5CD3B5A3DFC}"/>
              </a:ext>
            </a:extLst>
          </p:cNvPr>
          <p:cNvGrpSpPr/>
          <p:nvPr/>
        </p:nvGrpSpPr>
        <p:grpSpPr>
          <a:xfrm>
            <a:off x="1115794" y="2117442"/>
            <a:ext cx="10124134" cy="1057273"/>
            <a:chOff x="4674400" y="2985728"/>
            <a:chExt cx="5448791" cy="281127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05355A9-A987-C427-FC96-9191FEDEE3AF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946B7C-629E-220F-6768-12B2C32E1747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 thành phố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chìm vào giấc ngủ say.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B3C3AE-786B-F51B-A934-A37620937EB1}"/>
              </a:ext>
            </a:extLst>
          </p:cNvPr>
          <p:cNvGrpSpPr/>
          <p:nvPr/>
        </p:nvGrpSpPr>
        <p:grpSpPr>
          <a:xfrm>
            <a:off x="1115795" y="3607195"/>
            <a:ext cx="10124134" cy="1057273"/>
            <a:chOff x="4674400" y="2985728"/>
            <a:chExt cx="5448791" cy="281127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99BE957-382E-349A-F1C6-82FBEC2F4912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E07194-29D4-E3E3-C018-1F286FEDA9F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c.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Vườn hồng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khoe sắc thắm.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92DBE7-62CC-A899-F631-BEAF0BC61F76}"/>
              </a:ext>
            </a:extLst>
          </p:cNvPr>
          <p:cNvGrpSpPr/>
          <p:nvPr/>
        </p:nvGrpSpPr>
        <p:grpSpPr>
          <a:xfrm>
            <a:off x="1105521" y="5025029"/>
            <a:ext cx="10124134" cy="1057273"/>
            <a:chOff x="4674400" y="2985728"/>
            <a:chExt cx="5448791" cy="281127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BBCB2D8-B2CF-5F5F-8D5C-C1AE4AE2BA2E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25064B-1CC0-05C7-9788-6282F2B2C464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Chú mèo mướp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ằ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 phơi nắng bên thềm.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26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2DEDC6F-31FA-A195-E93C-B75562370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24" y="1929951"/>
            <a:ext cx="4449577" cy="4449577"/>
          </a:xfrm>
          <a:prstGeom prst="rect">
            <a:avLst/>
          </a:prstGeom>
        </p:spPr>
      </p:pic>
      <p:grpSp>
        <p:nvGrpSpPr>
          <p:cNvPr id="5" name="组合 8">
            <a:extLst>
              <a:ext uri="{FF2B5EF4-FFF2-40B4-BE49-F238E27FC236}">
                <a16:creationId xmlns:a16="http://schemas.microsoft.com/office/drawing/2014/main" id="{270E9E5D-A3DD-CD99-7CC8-2A633FC1868E}"/>
              </a:ext>
            </a:extLst>
          </p:cNvPr>
          <p:cNvGrpSpPr/>
          <p:nvPr/>
        </p:nvGrpSpPr>
        <p:grpSpPr>
          <a:xfrm>
            <a:off x="452663" y="1834231"/>
            <a:ext cx="4768511" cy="2048597"/>
            <a:chOff x="1337887" y="1677345"/>
            <a:chExt cx="4768511" cy="2048597"/>
          </a:xfrm>
        </p:grpSpPr>
        <p:sp>
          <p:nvSpPr>
            <p:cNvPr id="6" name="云形 9">
              <a:extLst>
                <a:ext uri="{FF2B5EF4-FFF2-40B4-BE49-F238E27FC236}">
                  <a16:creationId xmlns:a16="http://schemas.microsoft.com/office/drawing/2014/main" id="{C0895F91-6F11-0A4E-70D7-20F4EF2901F5}"/>
                </a:ext>
              </a:extLst>
            </p:cNvPr>
            <p:cNvSpPr/>
            <p:nvPr/>
          </p:nvSpPr>
          <p:spPr>
            <a:xfrm>
              <a:off x="1337887" y="1677345"/>
              <a:ext cx="4768511" cy="204859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Cambria" panose="02040503050406030204" pitchFamily="18" charset="0"/>
              </a:endParaRPr>
            </a:p>
          </p:txBody>
        </p:sp>
        <p:sp>
          <p:nvSpPr>
            <p:cNvPr id="7" name="文本框 10">
              <a:extLst>
                <a:ext uri="{FF2B5EF4-FFF2-40B4-BE49-F238E27FC236}">
                  <a16:creationId xmlns:a16="http://schemas.microsoft.com/office/drawing/2014/main" id="{21295CC2-3CA3-84D9-6C49-8786BA948637}"/>
                </a:ext>
              </a:extLst>
            </p:cNvPr>
            <p:cNvSpPr txBox="1"/>
            <p:nvPr/>
          </p:nvSpPr>
          <p:spPr>
            <a:xfrm>
              <a:off x="1767933" y="1849798"/>
              <a:ext cx="39084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 bt vào vở bài tập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14">
            <a:extLst>
              <a:ext uri="{FF2B5EF4-FFF2-40B4-BE49-F238E27FC236}">
                <a16:creationId xmlns:a16="http://schemas.microsoft.com/office/drawing/2014/main" id="{6F10B4F1-8036-E796-043B-2AF8811D94D4}"/>
              </a:ext>
            </a:extLst>
          </p:cNvPr>
          <p:cNvGrpSpPr/>
          <p:nvPr/>
        </p:nvGrpSpPr>
        <p:grpSpPr>
          <a:xfrm>
            <a:off x="2650733" y="4089567"/>
            <a:ext cx="5381162" cy="1964955"/>
            <a:chOff x="2497338" y="3810249"/>
            <a:chExt cx="5381162" cy="1964955"/>
          </a:xfrm>
        </p:grpSpPr>
        <p:sp>
          <p:nvSpPr>
            <p:cNvPr id="9" name="云形 15">
              <a:extLst>
                <a:ext uri="{FF2B5EF4-FFF2-40B4-BE49-F238E27FC236}">
                  <a16:creationId xmlns:a16="http://schemas.microsoft.com/office/drawing/2014/main" id="{D2A6CC34-8187-43FA-AEBF-FB825F67177E}"/>
                </a:ext>
              </a:extLst>
            </p:cNvPr>
            <p:cNvSpPr/>
            <p:nvPr/>
          </p:nvSpPr>
          <p:spPr>
            <a:xfrm>
              <a:off x="2497338" y="3810249"/>
              <a:ext cx="5381162" cy="1964955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Cambria" panose="02040503050406030204" pitchFamily="18" charset="0"/>
              </a:endParaRPr>
            </a:p>
          </p:txBody>
        </p:sp>
        <p:sp>
          <p:nvSpPr>
            <p:cNvPr id="10" name="文本框 16">
              <a:extLst>
                <a:ext uri="{FF2B5EF4-FFF2-40B4-BE49-F238E27FC236}">
                  <a16:creationId xmlns:a16="http://schemas.microsoft.com/office/drawing/2014/main" id="{5C3902E4-35C9-CD61-0907-FC7F7C0A4A4A}"/>
                </a:ext>
              </a:extLst>
            </p:cNvPr>
            <p:cNvSpPr txBox="1"/>
            <p:nvPr/>
          </p:nvSpPr>
          <p:spPr>
            <a:xfrm>
              <a:off x="2549685" y="3981446"/>
              <a:ext cx="515731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787E49B-EEEF-FA1E-BCA1-09C7AF215B17}"/>
              </a:ext>
            </a:extLst>
          </p:cNvPr>
          <p:cNvSpPr txBox="1"/>
          <p:nvPr/>
        </p:nvSpPr>
        <p:spPr>
          <a:xfrm>
            <a:off x="4439559" y="397955"/>
            <a:ext cx="42689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C000"/>
                </a:solidFill>
                <a:effectLst>
                  <a:glow rad="50800">
                    <a:schemeClr val="accent4">
                      <a:satMod val="175000"/>
                      <a:alpha val="37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5735BB5-5814-1866-6278-C262D822F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28" y="484007"/>
            <a:ext cx="1233238" cy="118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9BA860-EDAD-3E0D-45EE-A7ABB5130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540" y="2110910"/>
            <a:ext cx="641964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7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83B76E-5223-4F7D-8C3A-40478D61FFF6}"/>
              </a:ext>
            </a:extLst>
          </p:cNvPr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7875218" y="1452575"/>
            <a:ext cx="2078297" cy="2759967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44145131-3E1E-4A2D-8238-39009AC00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8684" y="3798073"/>
            <a:ext cx="2937730" cy="2588308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324" t="3061"/>
          <a:stretch/>
        </p:blipFill>
        <p:spPr>
          <a:xfrm>
            <a:off x="4201552" y="3960162"/>
            <a:ext cx="2289157" cy="254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326" y="2186961"/>
            <a:ext cx="1352823" cy="1866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50" y="2714625"/>
            <a:ext cx="1447516" cy="1447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454" y="4710703"/>
            <a:ext cx="2147297" cy="21472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B315E2-7752-44AF-A88F-E13B4804B5B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78" y="4543425"/>
            <a:ext cx="1816486" cy="1816486"/>
          </a:xfrm>
          <a:prstGeom prst="rect">
            <a:avLst/>
          </a:prstGeom>
        </p:spPr>
      </p:pic>
      <p:sp>
        <p:nvSpPr>
          <p:cNvPr id="12" name="Arrow: Right 11">
            <a:hlinkClick r:id="rId15" action="ppaction://hlinksldjump"/>
            <a:extLst>
              <a:ext uri="{FF2B5EF4-FFF2-40B4-BE49-F238E27FC236}">
                <a16:creationId xmlns:a16="http://schemas.microsoft.com/office/drawing/2014/main" id="{0E86CE8A-F49B-4D1A-BA08-3831765C598B}"/>
              </a:ext>
            </a:extLst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B747A5-7E09-3ED4-F4D5-B621DE904A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6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127739" y="0"/>
            <a:ext cx="4876800" cy="657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6657D-B59F-46EF-BCF4-68B80BB3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4197684"/>
            <a:ext cx="2283500" cy="26603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2390447" y="2443358"/>
            <a:ext cx="4351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18B58E-BA59-40D4-AC1A-B53171F586EF}"/>
              </a:ext>
            </a:extLst>
          </p:cNvPr>
          <p:cNvGrpSpPr/>
          <p:nvPr/>
        </p:nvGrpSpPr>
        <p:grpSpPr>
          <a:xfrm>
            <a:off x="7105405" y="138222"/>
            <a:ext cx="4623987" cy="3033121"/>
            <a:chOff x="7232063" y="2672575"/>
            <a:chExt cx="4623987" cy="171638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3E7FDF1-C19A-48F5-AEF5-1860441CD5FF}"/>
                </a:ext>
              </a:extLst>
            </p:cNvPr>
            <p:cNvSpPr/>
            <p:nvPr/>
          </p:nvSpPr>
          <p:spPr>
            <a:xfrm>
              <a:off x="7232063" y="2672575"/>
              <a:ext cx="4623987" cy="1716385"/>
            </a:xfrm>
            <a:prstGeom prst="roundRect">
              <a:avLst>
                <a:gd name="adj" fmla="val 19502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B02642-9A38-487E-B906-BF9E509671C8}"/>
                </a:ext>
              </a:extLst>
            </p:cNvPr>
            <p:cNvSpPr txBox="1"/>
            <p:nvPr/>
          </p:nvSpPr>
          <p:spPr>
            <a:xfrm>
              <a:off x="7353962" y="2752341"/>
              <a:ext cx="4473214" cy="1584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thường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diễn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vẹn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C0F8A79-7D99-4BD4-806C-4A876F9559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8146491" y="2991787"/>
            <a:ext cx="2508842" cy="3566160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E0DD2958-C60D-4104-9913-EED935CD8A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10014995" y="5863987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D00DC8-06BB-417C-A898-31515037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4" t="3061"/>
          <a:stretch/>
        </p:blipFill>
        <p:spPr>
          <a:xfrm>
            <a:off x="423975" y="3903262"/>
            <a:ext cx="2527504" cy="281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76359" y="1919739"/>
            <a:ext cx="461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từ trong câu được sắp xếp như thế nào?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038753" y="159488"/>
            <a:ext cx="4810621" cy="3072576"/>
            <a:chOff x="7349021" y="2594357"/>
            <a:chExt cx="4627011" cy="183495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28619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762614"/>
              <a:ext cx="4473214" cy="1666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sắp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trật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lí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37146" y="1962269"/>
            <a:ext cx="4763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b="1" dirty="0">
              <a:solidFill>
                <a:prstClr val="black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222363" y="127592"/>
            <a:ext cx="4627011" cy="2905530"/>
            <a:chOff x="7349021" y="2594357"/>
            <a:chExt cx="4627011" cy="171638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36826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890138"/>
              <a:ext cx="4473214" cy="114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sắp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xếp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hợp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8A50828-EC99-4CC0-BB5B-4A6C8003F3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522029" y="4057405"/>
            <a:ext cx="2078297" cy="27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0" t="4102" r="20598"/>
          <a:stretch/>
        </p:blipFill>
        <p:spPr>
          <a:xfrm>
            <a:off x="618978" y="94147"/>
            <a:ext cx="7047914" cy="27755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624342" y="1025579"/>
            <a:ext cx="7238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algn="ctr">
              <a:defRPr/>
            </a:pP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AD0343-DC4C-4822-A5F3-5D972C8D2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00" y="3988338"/>
            <a:ext cx="2937730" cy="25883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04DE35-B823-48B5-82E1-BFD17AB43F8B}"/>
              </a:ext>
            </a:extLst>
          </p:cNvPr>
          <p:cNvGrpSpPr/>
          <p:nvPr/>
        </p:nvGrpSpPr>
        <p:grpSpPr>
          <a:xfrm>
            <a:off x="8059611" y="2096708"/>
            <a:ext cx="2964439" cy="1978044"/>
            <a:chOff x="7712940" y="1835161"/>
            <a:chExt cx="2964439" cy="19780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F078893-0B5E-4DF1-AD7E-D672F1292B08}"/>
                </a:ext>
              </a:extLst>
            </p:cNvPr>
            <p:cNvSpPr/>
            <p:nvPr/>
          </p:nvSpPr>
          <p:spPr>
            <a:xfrm>
              <a:off x="7712940" y="1835161"/>
              <a:ext cx="2964439" cy="1978044"/>
            </a:xfrm>
            <a:prstGeom prst="roundRect">
              <a:avLst>
                <a:gd name="adj" fmla="val 33643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564B63-896D-4846-938A-95CC8E4BAFA3}"/>
                </a:ext>
              </a:extLst>
            </p:cNvPr>
            <p:cNvSpPr txBox="1"/>
            <p:nvPr/>
          </p:nvSpPr>
          <p:spPr>
            <a:xfrm>
              <a:off x="7712940" y="2342647"/>
              <a:ext cx="29644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kể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54F8DB2-026C-4BD7-9CAB-F1024067C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66" y="3604846"/>
            <a:ext cx="3574745" cy="2971800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C2A7F9C6-CE1D-4DC8-8FB4-673452AFEC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836" r="8438" b="21274"/>
          <a:stretch/>
        </p:blipFill>
        <p:spPr>
          <a:xfrm>
            <a:off x="9755695" y="5813040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10" name="TOP-PPT-5">
            <a:extLst>
              <a:ext uri="{FF2B5EF4-FFF2-40B4-BE49-F238E27FC236}">
                <a16:creationId xmlns:a16="http://schemas.microsoft.com/office/drawing/2014/main" id="{D906DD28-74AB-0F4E-9D69-3157754803A1}"/>
              </a:ext>
            </a:extLst>
          </p:cNvPr>
          <p:cNvGrpSpPr/>
          <p:nvPr/>
        </p:nvGrpSpPr>
        <p:grpSpPr>
          <a:xfrm>
            <a:off x="8078959" y="1263565"/>
            <a:ext cx="6878012" cy="1283691"/>
            <a:chOff x="6476495" y="1367784"/>
            <a:chExt cx="4113041" cy="759434"/>
          </a:xfrm>
        </p:grpSpPr>
        <p:sp>
          <p:nvSpPr>
            <p:cNvPr id="11" name="TOP-PPT-5-1">
              <a:extLst>
                <a:ext uri="{FF2B5EF4-FFF2-40B4-BE49-F238E27FC236}">
                  <a16:creationId xmlns:a16="http://schemas.microsoft.com/office/drawing/2014/main" id="{CACD2A0A-AF8E-5244-B44D-5AF9A36C8123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12" name="TOP-PPT-5-2">
              <a:extLst>
                <a:ext uri="{FF2B5EF4-FFF2-40B4-BE49-F238E27FC236}">
                  <a16:creationId xmlns:a16="http://schemas.microsoft.com/office/drawing/2014/main" id="{6814BC07-E937-134C-8960-ECCF41B1B306}"/>
                </a:ext>
              </a:extLst>
            </p:cNvPr>
            <p:cNvSpPr txBox="1"/>
            <p:nvPr/>
          </p:nvSpPr>
          <p:spPr>
            <a:xfrm>
              <a:off x="6476495" y="1504563"/>
              <a:ext cx="791989" cy="54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81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字魂17号-萌趣果冻体" panose="02000000000000000000" pitchFamily="2" charset="-122"/>
                </a:rPr>
                <a:t>02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81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3" name="TOP-PPT-5-3">
              <a:extLst>
                <a:ext uri="{FF2B5EF4-FFF2-40B4-BE49-F238E27FC236}">
                  <a16:creationId xmlns:a16="http://schemas.microsoft.com/office/drawing/2014/main" id="{AB9EADFD-B52D-0643-AADC-AEFF0058292A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576A1FC-B0FD-3E48-9E54-C90A1CA10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30391"/>
            <a:ext cx="59182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5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9AD671-6579-8547-A544-E04A692CBA88}"/>
              </a:ext>
            </a:extLst>
          </p:cNvPr>
          <p:cNvSpPr txBox="1"/>
          <p:nvPr/>
        </p:nvSpPr>
        <p:spPr>
          <a:xfrm>
            <a:off x="1298121" y="535551"/>
            <a:ext cx="10599965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 mỗi câu dưới đây thành hai thành phần. </a:t>
            </a:r>
            <a:endParaRPr kumimoji="0" lang="en-VN" sz="32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C4A5A9E-9BB7-05F2-AF03-B001EED87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27" y="1583237"/>
            <a:ext cx="10338848" cy="308133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448E7A7-EFFD-E5DB-BBF1-52CC8B2A1BE8}"/>
              </a:ext>
            </a:extLst>
          </p:cNvPr>
          <p:cNvGrpSpPr/>
          <p:nvPr/>
        </p:nvGrpSpPr>
        <p:grpSpPr>
          <a:xfrm>
            <a:off x="4097891" y="4529001"/>
            <a:ext cx="4278451" cy="2175001"/>
            <a:chOff x="892354" y="3758439"/>
            <a:chExt cx="4278451" cy="2175001"/>
          </a:xfrm>
        </p:grpSpPr>
        <p:pic>
          <p:nvPicPr>
            <p:cNvPr id="31" name="Picture 9">
              <a:extLst>
                <a:ext uri="{FF2B5EF4-FFF2-40B4-BE49-F238E27FC236}">
                  <a16:creationId xmlns:a16="http://schemas.microsoft.com/office/drawing/2014/main" id="{DB1BFF79-2CF1-13D2-4895-4C5349869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9DCAFE-52C2-794C-E564-B4F127D84846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780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885</Words>
  <Application>Microsoft Office PowerPoint</Application>
  <PresentationFormat>Widescreen</PresentationFormat>
  <Paragraphs>100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Aa粉嘟嘟 (非商业使用)</vt:lpstr>
      <vt:lpstr>Arial</vt:lpstr>
      <vt:lpstr>Calibri</vt:lpstr>
      <vt:lpstr>Calibri Light</vt:lpstr>
      <vt:lpstr>Cambria</vt:lpstr>
      <vt:lpstr>等线</vt:lpstr>
      <vt:lpstr>等线 Light</vt:lpstr>
      <vt:lpstr>Times New Roman</vt:lpstr>
      <vt:lpstr>字魂17号-萌趣果冻体</vt:lpstr>
      <vt:lpstr>Office 主题​​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47</cp:revision>
  <dcterms:created xsi:type="dcterms:W3CDTF">2023-10-26T01:16:25Z</dcterms:created>
  <dcterms:modified xsi:type="dcterms:W3CDTF">2024-01-16T11:41:23Z</dcterms:modified>
</cp:coreProperties>
</file>