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78" r:id="rId4"/>
  </p:sldMasterIdLst>
  <p:notesMasterIdLst>
    <p:notesMasterId r:id="rId7"/>
  </p:notesMasterIdLst>
  <p:sldIdLst>
    <p:sldId id="320" r:id="rId5"/>
    <p:sldId id="317" r:id="rId6"/>
    <p:sldId id="288" r:id="rId8"/>
    <p:sldId id="342" r:id="rId9"/>
    <p:sldId id="289" r:id="rId10"/>
    <p:sldId id="290" r:id="rId11"/>
    <p:sldId id="291" r:id="rId12"/>
    <p:sldId id="292" r:id="rId13"/>
    <p:sldId id="293" r:id="rId14"/>
    <p:sldId id="312" r:id="rId15"/>
    <p:sldId id="321" r:id="rId16"/>
    <p:sldId id="264" r:id="rId17"/>
    <p:sldId id="279" r:id="rId18"/>
    <p:sldId id="280" r:id="rId19"/>
    <p:sldId id="319" r:id="rId20"/>
    <p:sldId id="318" r:id="rId21"/>
    <p:sldId id="322" r:id="rId22"/>
    <p:sldId id="281" r:id="rId23"/>
    <p:sldId id="282" r:id="rId24"/>
    <p:sldId id="269" r:id="rId25"/>
    <p:sldId id="316" r:id="rId26"/>
    <p:sldId id="3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BB6"/>
    <a:srgbClr val="B02893"/>
    <a:srgbClr val="DC6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5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4" Type="http://schemas.openxmlformats.org/officeDocument/2006/relationships/theme" Target="../theme/theme2.xml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microsoft.com/office/2007/relationships/hdphoto" Target="../media/image49.wdp"/><Relationship Id="rId3" Type="http://schemas.openxmlformats.org/officeDocument/2006/relationships/image" Target="../media/image48.png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8.png"/><Relationship Id="rId19" Type="http://schemas.openxmlformats.org/officeDocument/2006/relationships/slideLayout" Target="../slideLayouts/slideLayout35.xml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slide" Target="slide5.xml"/><Relationship Id="rId6" Type="http://schemas.openxmlformats.org/officeDocument/2006/relationships/image" Target="../media/image2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slide" Target="slide6.xml"/><Relationship Id="rId6" Type="http://schemas.openxmlformats.org/officeDocument/2006/relationships/image" Target="../media/image27.GIF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openxmlformats.org/officeDocument/2006/relationships/image" Target="../media/image31.GIF"/><Relationship Id="rId2" Type="http://schemas.openxmlformats.org/officeDocument/2006/relationships/slide" Target="slide9.xml"/><Relationship Id="rId13" Type="http://schemas.openxmlformats.org/officeDocument/2006/relationships/slideLayout" Target="../slideLayouts/slideLayout35.xml"/><Relationship Id="rId12" Type="http://schemas.openxmlformats.org/officeDocument/2006/relationships/audio" Target="../media/audio1.wav"/><Relationship Id="rId11" Type="http://schemas.openxmlformats.org/officeDocument/2006/relationships/slide" Target="slide10.xml"/><Relationship Id="rId10" Type="http://schemas.openxmlformats.org/officeDocument/2006/relationships/image" Target="../media/image28.png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28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slide" Target="slide5.xml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5.xml"/><Relationship Id="rId6" Type="http://schemas.openxmlformats.org/officeDocument/2006/relationships/image" Target="../media/image2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5.xml"/><Relationship Id="rId6" Type="http://schemas.openxmlformats.org/officeDocument/2006/relationships/image" Target="../media/image2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5.xml"/><Relationship Id="rId6" Type="http://schemas.openxmlformats.org/officeDocument/2006/relationships/image" Target="../media/image2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  <a:endParaRPr lang="vi-VN" sz="5400" b="1" dirty="0"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762000"/>
            <a:ext cx="579120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84238" y="2049462"/>
            <a:ext cx="1117600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Buổi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 2: Tia </a:t>
            </a: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số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. </a:t>
            </a: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Số liền trước số liền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 </a:t>
            </a: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sau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.</a:t>
            </a:r>
            <a:endParaRPr lang="en-US" sz="4000" dirty="0">
              <a:latin typeface="Bahnschrift SemiLight SemiConde" charset="0"/>
              <a:ea typeface="SimSun" panose="02010600030101010101" pitchFamily="2" charset="-122"/>
              <a:cs typeface="Bahnschrift SemiLight SemiConde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6046" y="1086930"/>
            <a:ext cx="3190875" cy="2647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22063" y="925000"/>
            <a:ext cx="6429081" cy="268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961935" y="1021233"/>
            <a:ext cx="2994351" cy="1372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45655" y="2410905"/>
            <a:ext cx="850686" cy="16168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712792" y="917304"/>
            <a:ext cx="2994351" cy="1372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789168" y="2366224"/>
            <a:ext cx="1118462" cy="1661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245" y="4027747"/>
            <a:ext cx="758190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23" y="2919420"/>
            <a:ext cx="2181225" cy="3648075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921220" y="1782748"/>
            <a:ext cx="2783541" cy="1013499"/>
          </a:xfrm>
          <a:prstGeom prst="wedgeRoundRectCallout">
            <a:avLst>
              <a:gd name="adj1" fmla="val -43328"/>
              <a:gd name="adj2" fmla="val 1224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Đây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là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một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tia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số</a:t>
            </a:r>
            <a:r>
              <a:rPr lang="en-GB" sz="3600" dirty="0" smtClean="0">
                <a:solidFill>
                  <a:schemeClr val="tx1"/>
                </a:solidFill>
              </a:rPr>
              <a:t>.</a:t>
            </a:r>
            <a:endParaRPr lang="x-none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2693" y="487084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b) </a:t>
            </a:r>
            <a:r>
              <a:rPr lang="en-US" sz="2800" b="1" dirty="0" err="1">
                <a:solidFill>
                  <a:srgbClr val="000000"/>
                </a:solidFill>
              </a:rPr>
              <a:t>Trả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lời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câu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hỏi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liền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5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liền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9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752" y="886662"/>
            <a:ext cx="11591925" cy="35909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67073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909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84387" y="3771297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1827" y="379179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26510" y="380085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6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85137" y="380085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7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62210" y="380085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8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39065" y="3812998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9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17246" y="5140695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17246" y="5731766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7073" y="0"/>
            <a:ext cx="968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a.</a:t>
            </a:r>
            <a:r>
              <a:rPr lang="vi-VN" sz="2800" dirty="0" smtClean="0"/>
              <a:t>Xếp </a:t>
            </a:r>
            <a:r>
              <a:rPr lang="vi-VN" sz="2800" dirty="0"/>
              <a:t>các thẻ số vào vị trí thích hợp dưới mỗi vạch của tia </a:t>
            </a:r>
            <a:r>
              <a:rPr lang="vi-VN" sz="2800" dirty="0" smtClean="0"/>
              <a:t>số</a:t>
            </a:r>
            <a:r>
              <a:rPr lang="en-GB" sz="2800" dirty="0" smtClean="0"/>
              <a:t>.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1247" y="-126056"/>
            <a:ext cx="605826" cy="830997"/>
            <a:chOff x="3174278" y="237323"/>
            <a:chExt cx="605826" cy="830997"/>
          </a:xfrm>
        </p:grpSpPr>
        <p:sp>
          <p:nvSpPr>
            <p:cNvPr id="22" name="Oval 21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x-none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6749" y="4276466"/>
            <a:ext cx="66060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b) Trả lời các câu hỏi:</a:t>
            </a:r>
            <a:endParaRPr lang="vi-VN" sz="2400" dirty="0"/>
          </a:p>
          <a:p>
            <a:r>
              <a:rPr lang="vi-VN" sz="2400" dirty="0"/>
              <a:t>- Số liền trước của 16 là số nào?</a:t>
            </a:r>
            <a:endParaRPr lang="vi-VN" sz="2400" dirty="0"/>
          </a:p>
          <a:p>
            <a:r>
              <a:rPr lang="vi-VN" sz="2400" dirty="0"/>
              <a:t>- Số liền sau của 85 là số nào?</a:t>
            </a:r>
            <a:endParaRPr lang="vi-V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956" y="2560572"/>
            <a:ext cx="10451949" cy="120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4" y="1217853"/>
            <a:ext cx="10580914" cy="13127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</a:fld>
            <a:endParaRPr lang="en-US" sz="1200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47211" y="1642189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12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34128" y="1642189"/>
            <a:ext cx="616681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13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85927" y="1642189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14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72844" y="1642189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15038" y="1646724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17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22461" y="1643248"/>
            <a:ext cx="651799" cy="653142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18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88872" y="1629564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19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307196" y="1574316"/>
            <a:ext cx="651799" cy="697528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21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54850" y="2943832"/>
            <a:ext cx="651799" cy="657784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86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45871" y="2954954"/>
            <a:ext cx="651800" cy="646662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90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00379" y="2989585"/>
            <a:ext cx="651799" cy="683643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93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523079" y="2994027"/>
            <a:ext cx="675911" cy="679201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94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46676" y="2989140"/>
            <a:ext cx="791631" cy="612476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100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391150" y="4499610"/>
            <a:ext cx="779780" cy="48133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08270" y="5100955"/>
            <a:ext cx="1072515" cy="481965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86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9683" y="257862"/>
            <a:ext cx="5149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+mj-lt"/>
              </a:rPr>
              <a:t>a) 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84677" y="219864"/>
            <a:ext cx="668655" cy="46037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?</a:t>
            </a:r>
            <a:endParaRPr lang="en-US" sz="24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6" y="-92935"/>
            <a:ext cx="104250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916848"/>
            <a:chOff x="2647247" y="-39334"/>
            <a:chExt cx="4968552" cy="2187636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7820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288" y="1195775"/>
            <a:ext cx="11496675" cy="4933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06244" y="3384053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19799" y="431841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67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9799" y="5224068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386686" y="522406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100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9369" y="0"/>
            <a:ext cx="605826" cy="830997"/>
            <a:chOff x="3174278" y="237323"/>
            <a:chExt cx="605826" cy="830997"/>
          </a:xfrm>
        </p:grpSpPr>
        <p:sp>
          <p:nvSpPr>
            <p:cNvPr id="9" name="Oval 8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x-none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58020" y="122832"/>
            <a:ext cx="102268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Số</a:t>
            </a:r>
            <a:r>
              <a:rPr lang="en-GB" sz="3200" b="1" dirty="0" smtClean="0"/>
              <a:t> ?</a:t>
            </a:r>
            <a:r>
              <a:rPr lang="en-GB" dirty="0" smtClean="0"/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11332" y="5395761"/>
            <a:ext cx="226230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90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37937" y="5360366"/>
            <a:ext cx="239535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1996" y="5367792"/>
            <a:ext cx="217096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89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93233" y="5346450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&lt;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02440" y="5318482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&gt;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78162" y="5318482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128332" y="5250600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&lt;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7231" y="3513122"/>
            <a:ext cx="8166225" cy="990600"/>
          </a:xfrm>
          <a:prstGeom prst="rect">
            <a:avLst/>
          </a:prstGeom>
        </p:spPr>
      </p:pic>
      <p:pic>
        <p:nvPicPr>
          <p:cNvPr id="2050" name="Picture 2" descr="https://o.remove.bg/downloads/feaf76ba-72ff-4217-aadb-29120f5d74b2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21" y="2706987"/>
            <a:ext cx="1752600" cy="26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590862" y="1086417"/>
            <a:ext cx="4887300" cy="1548142"/>
          </a:xfrm>
          <a:prstGeom prst="wedgeRoundRectCallout">
            <a:avLst>
              <a:gd name="adj1" fmla="val -48064"/>
              <a:gd name="adj2" fmla="val 917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Trên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tia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số</a:t>
            </a:r>
            <a:r>
              <a:rPr lang="en-GB" sz="2800" dirty="0" smtClean="0">
                <a:solidFill>
                  <a:schemeClr val="tx1"/>
                </a:solidFill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</a:rPr>
              <a:t>số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đứng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trước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bé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hơn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số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đứng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sau</a:t>
            </a:r>
            <a:r>
              <a:rPr lang="en-GB" sz="2800" dirty="0" smtClean="0">
                <a:solidFill>
                  <a:schemeClr val="tx1"/>
                </a:solidFill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</a:rPr>
              <a:t>sô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đứng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sau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lớn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hơn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số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đứng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trước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2921" y="5430050"/>
            <a:ext cx="250618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   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19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4336" y="296304"/>
            <a:ext cx="605826" cy="830997"/>
            <a:chOff x="3174278" y="237323"/>
            <a:chExt cx="605826" cy="830997"/>
          </a:xfrm>
        </p:grpSpPr>
        <p:sp>
          <p:nvSpPr>
            <p:cNvPr id="17" name="Oval 16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rgbClr val="8064A2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x-none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x-none" sz="4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4427855" y="61747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  <p:bldP spid="12" grpId="0" animBg="1"/>
      <p:bldP spid="13" grpId="0" animBg="1"/>
      <p:bldP spid="14" grpId="0" animBg="1"/>
      <p:bldP spid="15" grpId="0" animBg="1"/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813" y="1647831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369" y="1653187"/>
            <a:ext cx="1441314" cy="105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47" y="1660610"/>
            <a:ext cx="161524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657" y="1612467"/>
            <a:ext cx="1475589" cy="1096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573" y="1614521"/>
            <a:ext cx="1535755" cy="1132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62" y="1604718"/>
            <a:ext cx="1383550" cy="1111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467" y="1647831"/>
            <a:ext cx="1549406" cy="1048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026" y="280658"/>
            <a:ext cx="26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r>
              <a:rPr lang="en-US" sz="2800" b="1" dirty="0" err="1"/>
              <a:t>Sắp</a:t>
            </a:r>
            <a:r>
              <a:rPr lang="en-US" sz="2800" b="1" dirty="0"/>
              <a:t> </a:t>
            </a:r>
            <a:r>
              <a:rPr lang="en-US" sz="2800" b="1" dirty="0" err="1"/>
              <a:t>xếp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69266" y="0"/>
            <a:ext cx="651443" cy="923331"/>
            <a:chOff x="3411830" y="2729494"/>
            <a:chExt cx="340554" cy="482693"/>
          </a:xfrm>
        </p:grpSpPr>
        <p:sp>
          <p:nvSpPr>
            <p:cNvPr id="16" name="Oval 15"/>
            <p:cNvSpPr/>
            <p:nvPr/>
          </p:nvSpPr>
          <p:spPr>
            <a:xfrm>
              <a:off x="3430491" y="2845045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x-none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21163024">
              <a:off x="3411830" y="2729494"/>
              <a:ext cx="289687" cy="482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x-none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 panose="020B0604020202020204"/>
                  <a:sym typeface="Arial" panose="020B0604020202020204"/>
                </a:rPr>
                <a:t>5</a:t>
              </a:r>
              <a:endParaRPr kumimoji="0" lang="x-none" sz="5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4215" y="3716042"/>
            <a:ext cx="570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 Theo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 smtClean="0"/>
              <a:t>lớn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02611" y="5323438"/>
            <a:ext cx="5850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</a:t>
            </a:r>
            <a:r>
              <a:rPr lang="en-US" sz="3200" dirty="0"/>
              <a:t>) Theo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51" y="1757664"/>
            <a:ext cx="1257300" cy="11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0.18711 0.2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959 3.33333E-6 C -0.0573 3.33333E-6 -0.07891 0.06852 -0.07891 0.12453 L -0.07891 0.2493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22864 0.250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34922 0.505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12435 0.491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4856 0.484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7174 1.85185E-6 C 0.39336 1.85185E-6 0.54349 0.12963 0.54349 0.23518 L 0.54349 0.470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  <a:endParaRPr lang="en-US" sz="6600">
              <a:solidFill>
                <a:schemeClr val="bg1"/>
              </a:solidFill>
              <a:latin typeface="UTM Av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83310" y="1185545"/>
            <a:ext cx="6096000" cy="2953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Bafi7 lịch sư 4: https://sg.docworkspace.com/d/sIEulqYqBAf35s6wG</a:t>
            </a:r>
            <a:endParaRPr lang="en-US"/>
          </a:p>
          <a:p>
            <a:r>
              <a:rPr lang="en-US" sz="2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Góc</a:t>
            </a:r>
            <a:r>
              <a:rPr 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HDTN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/>
              <a:t>https://sg.docworkspace.com/d/sILGlqYqBAa2MtKwG</a:t>
            </a:r>
            <a:endParaRPr lang="en-US"/>
          </a:p>
          <a:p>
            <a:r>
              <a:rPr lang="en-US"/>
              <a:t>Bài 3 niemf vui của em Tập đọc </a:t>
            </a:r>
            <a:endParaRPr lang="en-US"/>
          </a:p>
          <a:p>
            <a:r>
              <a:rPr lang="en-US"/>
              <a:t>https://sg.docworkspace.com/d/sIFmlqYqBAb-NtKwG</a:t>
            </a:r>
            <a:endParaRPr lang="en-US"/>
          </a:p>
          <a:p>
            <a:r>
              <a:rPr lang="en-US"/>
              <a:t>tnxh</a:t>
            </a:r>
            <a:endParaRPr lang="en-US"/>
          </a:p>
          <a:p>
            <a:r>
              <a:rPr lang="en-US"/>
              <a:t>https://sg.docworkspace.com/d/sIOGlqYqBAYiOtKwG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7" action="ppaction://hlinksldjump"/>
          </p:cNvPr>
          <p:cNvSpPr/>
          <p:nvPr/>
        </p:nvSpPr>
        <p:spPr>
          <a:xfrm>
            <a:off x="4956015" y="2045301"/>
            <a:ext cx="1946496" cy="5356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Off-page Connector 11"/>
          <p:cNvSpPr/>
          <p:nvPr/>
        </p:nvSpPr>
        <p:spPr>
          <a:xfrm>
            <a:off x="2864485" y="4010025"/>
            <a:ext cx="6095365" cy="2443480"/>
          </a:xfrm>
          <a:prstGeom prst="flowChartOffpageConnector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2863850" y="4010025"/>
            <a:ext cx="6096000" cy="1265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Luật chơi: Mỗi bạn gà con sẽ tương ứng với 1 câu hỏi.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Mỗi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trả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lời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đúng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sẽ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giúp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bạn gà con đó đi được qua cầu để về nhà với gà mẹ nhé!</a:t>
            </a: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51480" y="2573655"/>
            <a:ext cx="67818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Mỗi bạn gà con sẽ tương ứng với 1 câu hỏi.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gà con đó đi được qua cầu để về nhà với gà mẹ nhé!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11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HỌC TIẾP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4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2251" y="-905140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20762" y="5721777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WPS Presentation</Application>
  <PresentationFormat>Widescreen</PresentationFormat>
  <Paragraphs>231</Paragraphs>
  <Slides>22</Slides>
  <Notes>3</Notes>
  <HiddenSlides>0</HiddenSlides>
  <MMClips>7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ITC Avant Garde Std Bk</vt:lpstr>
      <vt:lpstr>Century Gothic</vt:lpstr>
      <vt:lpstr>UTM Avo</vt:lpstr>
      <vt:lpstr>Segoe Print</vt:lpstr>
      <vt:lpstr>Montserrat ExtraBold</vt:lpstr>
      <vt:lpstr>Microsoft YaHei</vt:lpstr>
      <vt:lpstr>Times New Roman</vt:lpstr>
      <vt:lpstr>Arial-Rounded</vt:lpstr>
      <vt:lpstr>Segoe UI Symbol</vt:lpstr>
      <vt:lpstr>inpin heiti</vt:lpstr>
      <vt:lpstr>Bahnschrift SemiLight SemiConde</vt:lpstr>
      <vt:lpstr>Bahnschrift</vt:lpstr>
      <vt:lpstr>Arial Unicode MS</vt:lpstr>
      <vt:lpstr>Arial</vt:lpstr>
      <vt:lpstr>UTM Charlotte</vt:lpstr>
      <vt:lpstr>.VnAvant</vt:lpstr>
      <vt:lpstr>UTM Avo</vt:lpstr>
      <vt:lpstr>Calibri</vt:lpstr>
      <vt:lpstr>HP001 4 hàng</vt:lpstr>
      <vt:lpstr>3_Office Theme</vt:lpstr>
      <vt:lpstr>4_Office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TK : VŨ HỒNG</dc:creator>
  <cp:lastModifiedBy>TINA NGUYEN</cp:lastModifiedBy>
  <cp:revision>70</cp:revision>
  <dcterms:created xsi:type="dcterms:W3CDTF">2021-05-04T09:55:00Z</dcterms:created>
  <dcterms:modified xsi:type="dcterms:W3CDTF">2023-12-28T05:27:05Z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1033-12.2.0.13359</vt:lpwstr>
  </property>
  <property fmtid="{D5CDD505-2E9C-101B-9397-08002B2CF9AE}" pid="3" name="ICV">
    <vt:lpwstr>670412A4FBB4403399F1510CBF10C251_13</vt:lpwstr>
  </property>
</Properties>
</file>