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30" r:id="rId3"/>
  </p:sldMasterIdLst>
  <p:notesMasterIdLst>
    <p:notesMasterId r:id="rId11"/>
  </p:notesMasterIdLst>
  <p:sldIdLst>
    <p:sldId id="258" r:id="rId4"/>
    <p:sldId id="540" r:id="rId5"/>
    <p:sldId id="536" r:id="rId6"/>
    <p:sldId id="564" r:id="rId7"/>
    <p:sldId id="563" r:id="rId8"/>
    <p:sldId id="537" r:id="rId9"/>
    <p:sldId id="4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p:scale>
          <a:sx n="70" d="100"/>
          <a:sy n="70" d="100"/>
        </p:scale>
        <p:origin x="-74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0CD3-6576-4B46-8C1A-6A91C4A33F26}" type="datetimeFigureOut">
              <a:rPr lang="en-US" smtClean="0"/>
              <a:t>09/23/2024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55B1C9-8EEC-4DF4-A574-462BDB3CB63E}" type="slidenum">
              <a:rPr lang="en-US" smtClean="0"/>
              <a:t>‹#›</a:t>
            </a:fld>
            <a:endParaRPr lang="en-US"/>
          </a:p>
        </p:txBody>
      </p:sp>
    </p:spTree>
    <p:extLst>
      <p:ext uri="{BB962C8B-B14F-4D97-AF65-F5344CB8AC3E}">
        <p14:creationId xmlns:p14="http://schemas.microsoft.com/office/powerpoint/2010/main" val="18726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1</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708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0254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8" name="Footer Placeholder 7">
            <a:extLst>
              <a:ext uri="{FF2B5EF4-FFF2-40B4-BE49-F238E27FC236}">
                <a16:creationId xmlns=""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237109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4" name="Footer Placeholder 3">
            <a:extLst>
              <a:ext uri="{FF2B5EF4-FFF2-40B4-BE49-F238E27FC236}">
                <a16:creationId xmlns=""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91832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3" name="Footer Placeholder 2">
            <a:extLst>
              <a:ext uri="{FF2B5EF4-FFF2-40B4-BE49-F238E27FC236}">
                <a16:creationId xmlns=""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30160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6" name="Footer Placeholder 5">
            <a:extLst>
              <a:ext uri="{FF2B5EF4-FFF2-40B4-BE49-F238E27FC236}">
                <a16:creationId xmlns=""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466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6" name="Footer Placeholder 5">
            <a:extLst>
              <a:ext uri="{FF2B5EF4-FFF2-40B4-BE49-F238E27FC236}">
                <a16:creationId xmlns=""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767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102582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22850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46465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89932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98459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09/23/2024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5867512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4104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519579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2937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922188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758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267230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72104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163968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12778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09/23/2024</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27137558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73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6481476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9626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61964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2625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09/23/2024</a:t>
            </a:fld>
            <a:endParaRPr lang="en-US"/>
          </a:p>
        </p:txBody>
      </p:sp>
      <p:sp>
        <p:nvSpPr>
          <p:cNvPr id="6" name="Footer Placeholder 5">
            <a:extLst>
              <a:ext uri="{FF2B5EF4-FFF2-40B4-BE49-F238E27FC236}">
                <a16:creationId xmlns=""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7784924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332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09/23/2024</a:t>
            </a:fld>
            <a:endParaRPr lang="en-US"/>
          </a:p>
        </p:txBody>
      </p:sp>
      <p:sp>
        <p:nvSpPr>
          <p:cNvPr id="5" name="Footer Placeholder 4">
            <a:extLst>
              <a:ext uri="{FF2B5EF4-FFF2-40B4-BE49-F238E27FC236}">
                <a16:creationId xmlns=""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4186149675"/>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2024/9/23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09112066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7" name="TextBox 6">
            <a:extLst>
              <a:ext uri="{FF2B5EF4-FFF2-40B4-BE49-F238E27FC236}">
                <a16:creationId xmlns="" xmlns:a16="http://schemas.microsoft.com/office/drawing/2014/main" id="{AF46DA02-F02D-4620-A33C-7EF5A18F9064}"/>
              </a:ext>
            </a:extLst>
          </p:cNvPr>
          <p:cNvSpPr txBox="1"/>
          <p:nvPr/>
        </p:nvSpPr>
        <p:spPr>
          <a:xfrm>
            <a:off x="1566530" y="2815620"/>
            <a:ext cx="9058939"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1" u="none" strike="noStrike" kern="0" cap="none" spc="0" normalizeH="0" baseline="0" noProof="0" smtClean="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rPr>
              <a:t>Tiếng</a:t>
            </a:r>
            <a:r>
              <a:rPr kumimoji="0" lang="en-US" altLang="zh-CN" sz="4400" b="1" i="1" u="none" strike="noStrike" kern="0" cap="none" spc="0" normalizeH="0" noProof="0" smtClean="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rPr>
              <a:t> Việt:</a:t>
            </a:r>
          </a:p>
          <a:p>
            <a:pPr lvl="0" algn="ctr">
              <a:defRPr/>
            </a:pPr>
            <a:r>
              <a:rPr lang="en-US" sz="4400" b="1">
                <a:latin typeface="Times New Roman" pitchFamily="18" charset="0"/>
                <a:cs typeface="Times New Roman" pitchFamily="18" charset="0"/>
              </a:rPr>
              <a:t>Nói và nghe: Kể chuyện Chú đỗ con</a:t>
            </a:r>
            <a:endParaRPr kumimoji="0" lang="en-US" altLang="zh-CN" sz="4400" b="1" i="1" u="none" strike="noStrike" kern="0" cap="none" spc="0" normalizeH="0" baseline="0" noProof="0" dirty="0">
              <a:ln w="9525">
                <a:solidFill>
                  <a:prstClr val="white"/>
                </a:solidFill>
                <a:prstDash val="solid"/>
              </a:ln>
              <a:solidFill>
                <a:srgbClr val="FF0000"/>
              </a:solidFill>
              <a:effectLst>
                <a:outerShdw blurRad="12700" dist="38100" dir="2700000" algn="tl" rotWithShape="0">
                  <a:srgbClr val="4472C4">
                    <a:lumMod val="60000"/>
                    <a:lumOff val="40000"/>
                  </a:srgbClr>
                </a:outerShdw>
              </a:effectLst>
              <a:uLnTx/>
              <a:uFillTx/>
              <a:latin typeface="Times New Roman" pitchFamily="18" charset="0"/>
              <a:ea typeface="等线" panose="02010600030101010101" pitchFamily="2" charset="-122"/>
              <a:cs typeface="Times New Roman" pitchFamily="18" charset="0"/>
              <a:sym typeface="+mn-lt"/>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52062" y="-2681938"/>
            <a:ext cx="6858000" cy="12221875"/>
          </a:xfrm>
          <a:prstGeom prst="rect">
            <a:avLst/>
          </a:prstGeom>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9" name="18">
            <a:extLst>
              <a:ext uri="{FF2B5EF4-FFF2-40B4-BE49-F238E27FC236}">
                <a16:creationId xmlns="" xmlns:a16="http://schemas.microsoft.com/office/drawing/2014/main" id="{EC8D8931-2480-4EF2-87B8-07DBE99D56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326"/>
          <a:stretch/>
        </p:blipFill>
        <p:spPr>
          <a:xfrm>
            <a:off x="9714797" y="3632886"/>
            <a:ext cx="2263295" cy="3624043"/>
          </a:xfrm>
          <a:prstGeom prst="rect">
            <a:avLst/>
          </a:prstGeom>
        </p:spPr>
      </p:pic>
      <p:sp>
        <p:nvSpPr>
          <p:cNvPr id="16" name="TextBox 15">
            <a:extLst>
              <a:ext uri="{FF2B5EF4-FFF2-40B4-BE49-F238E27FC236}">
                <a16:creationId xmlns="" xmlns:a16="http://schemas.microsoft.com/office/drawing/2014/main" id="{C427ADA6-213D-424A-8265-DDE2F08EB70B}"/>
              </a:ext>
            </a:extLst>
          </p:cNvPr>
          <p:cNvSpPr txBox="1"/>
          <p:nvPr/>
        </p:nvSpPr>
        <p:spPr>
          <a:xfrm>
            <a:off x="4222321" y="2524939"/>
            <a:ext cx="5492476" cy="1323391"/>
          </a:xfrm>
          <a:prstGeom prst="rect">
            <a:avLst/>
          </a:prstGeom>
          <a:noFill/>
        </p:spPr>
        <p:txBody>
          <a:bodyPr wrap="square" lIns="91391" tIns="45696" rIns="91391" bIns="45696"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prstClr val="black"/>
                </a:solidFill>
                <a:effectLst/>
                <a:uLnTx/>
                <a:uFillTx/>
                <a:latin typeface="Times New Roman" pitchFamily="18" charset="0"/>
                <a:ea typeface="Arial-Rounded" pitchFamily="34" charset="0"/>
                <a:cs typeface="Times New Roman" pitchFamily="18" charset="0"/>
              </a:rPr>
              <a:t>Nói</a:t>
            </a:r>
            <a:r>
              <a:rPr kumimoji="0" lang="en-US" sz="8000" b="1" i="0" u="none" strike="noStrike" kern="1200" cap="none" spc="0" normalizeH="0" noProof="0" dirty="0">
                <a:ln>
                  <a:noFill/>
                </a:ln>
                <a:solidFill>
                  <a:prstClr val="black"/>
                </a:solidFill>
                <a:effectLst/>
                <a:uLnTx/>
                <a:uFillTx/>
                <a:latin typeface="Times New Roman" pitchFamily="18" charset="0"/>
                <a:ea typeface="Arial-Rounded" pitchFamily="34" charset="0"/>
                <a:cs typeface="Times New Roman" pitchFamily="18" charset="0"/>
              </a:rPr>
              <a:t> </a:t>
            </a:r>
            <a:r>
              <a:rPr kumimoji="0" lang="en-US" sz="8000" b="1" i="0" u="none" strike="noStrike" kern="1200" cap="none" spc="0" normalizeH="0" noProof="0" dirty="0" err="1">
                <a:ln>
                  <a:noFill/>
                </a:ln>
                <a:solidFill>
                  <a:prstClr val="black"/>
                </a:solidFill>
                <a:effectLst/>
                <a:uLnTx/>
                <a:uFillTx/>
                <a:latin typeface="Times New Roman" pitchFamily="18" charset="0"/>
                <a:ea typeface="Arial-Rounded" pitchFamily="34" charset="0"/>
                <a:cs typeface="Times New Roman" pitchFamily="18" charset="0"/>
              </a:rPr>
              <a:t>và</a:t>
            </a:r>
            <a:r>
              <a:rPr kumimoji="0" lang="en-US" sz="8000" b="1" i="0" u="none" strike="noStrike" kern="1200" cap="none" spc="0" normalizeH="0" noProof="0" dirty="0">
                <a:ln>
                  <a:noFill/>
                </a:ln>
                <a:solidFill>
                  <a:prstClr val="black"/>
                </a:solidFill>
                <a:effectLst/>
                <a:uLnTx/>
                <a:uFillTx/>
                <a:latin typeface="Times New Roman" pitchFamily="18" charset="0"/>
                <a:ea typeface="Arial-Rounded" pitchFamily="34" charset="0"/>
                <a:cs typeface="Times New Roman" pitchFamily="18" charset="0"/>
              </a:rPr>
              <a:t> </a:t>
            </a:r>
            <a:r>
              <a:rPr kumimoji="0" lang="en-US" sz="8000" b="1" i="0" u="none" strike="noStrike" kern="1200" cap="none" spc="0" normalizeH="0" noProof="0" dirty="0" err="1">
                <a:ln>
                  <a:noFill/>
                </a:ln>
                <a:solidFill>
                  <a:prstClr val="black"/>
                </a:solidFill>
                <a:effectLst/>
                <a:uLnTx/>
                <a:uFillTx/>
                <a:latin typeface="Times New Roman" pitchFamily="18" charset="0"/>
                <a:ea typeface="Arial-Rounded" pitchFamily="34" charset="0"/>
                <a:cs typeface="Times New Roman" pitchFamily="18" charset="0"/>
              </a:rPr>
              <a:t>nghe</a:t>
            </a:r>
            <a:endParaRPr kumimoji="0" lang="en-US" sz="8000" b="1" i="0" u="none" strike="noStrike" kern="1200" cap="none" spc="0" normalizeH="0" baseline="0" noProof="0" dirty="0">
              <a:ln>
                <a:noFill/>
              </a:ln>
              <a:solidFill>
                <a:prstClr val="black"/>
              </a:solidFill>
              <a:effectLst/>
              <a:uLnTx/>
              <a:uFillTx/>
              <a:latin typeface="Times New Roman" pitchFamily="18" charset="0"/>
              <a:ea typeface="Arial-Rounded" pitchFamily="34" charset="0"/>
              <a:cs typeface="Times New Roman" pitchFamily="18" charset="0"/>
            </a:endParaRPr>
          </a:p>
        </p:txBody>
      </p:sp>
      <p:grpSp>
        <p:nvGrpSpPr>
          <p:cNvPr id="30" name="139">
            <a:extLst>
              <a:ext uri="{FF2B5EF4-FFF2-40B4-BE49-F238E27FC236}">
                <a16:creationId xmlns="" xmlns:a16="http://schemas.microsoft.com/office/drawing/2014/main" id="{EB60CA3F-A946-4219-9E8C-B5E600CA0F70}"/>
              </a:ext>
            </a:extLst>
          </p:cNvPr>
          <p:cNvGrpSpPr/>
          <p:nvPr/>
        </p:nvGrpSpPr>
        <p:grpSpPr>
          <a:xfrm>
            <a:off x="86755" y="51066"/>
            <a:ext cx="1213285" cy="1061298"/>
            <a:chOff x="1353570" y="1860082"/>
            <a:chExt cx="1425587" cy="1247005"/>
          </a:xfrm>
        </p:grpSpPr>
        <p:sp>
          <p:nvSpPr>
            <p:cNvPr id="31" name="16">
              <a:extLst>
                <a:ext uri="{FF2B5EF4-FFF2-40B4-BE49-F238E27FC236}">
                  <a16:creationId xmlns="" xmlns:a16="http://schemas.microsoft.com/office/drawing/2014/main" id="{3F9DE229-1895-4C69-97AA-EC06BCAC4819}"/>
                </a:ext>
              </a:extLst>
            </p:cNvPr>
            <p:cNvSpPr/>
            <p:nvPr/>
          </p:nvSpPr>
          <p:spPr>
            <a:xfrm>
              <a:off x="1353570" y="1860082"/>
              <a:ext cx="1425587" cy="1247005"/>
            </a:xfrm>
            <a:custGeom>
              <a:avLst/>
              <a:gdLst>
                <a:gd name="connsiteX0" fmla="*/ 724918 w 1425587"/>
                <a:gd name="connsiteY0" fmla="*/ 126948 h 1247005"/>
                <a:gd name="connsiteX1" fmla="*/ 698669 w 1425587"/>
                <a:gd name="connsiteY1" fmla="*/ 127403 h 1247005"/>
                <a:gd name="connsiteX2" fmla="*/ 682523 w 1425587"/>
                <a:gd name="connsiteY2" fmla="*/ 134262 h 1247005"/>
                <a:gd name="connsiteX3" fmla="*/ 682492 w 1425587"/>
                <a:gd name="connsiteY3" fmla="*/ 134241 h 1247005"/>
                <a:gd name="connsiteX4" fmla="*/ 287866 w 1425587"/>
                <a:gd name="connsiteY4" fmla="*/ 331554 h 1247005"/>
                <a:gd name="connsiteX5" fmla="*/ 278988 w 1425587"/>
                <a:gd name="connsiteY5" fmla="*/ 339062 h 1247005"/>
                <a:gd name="connsiteX6" fmla="*/ 266985 w 1425587"/>
                <a:gd name="connsiteY6" fmla="*/ 362410 h 1247005"/>
                <a:gd name="connsiteX7" fmla="*/ 265400 w 1425587"/>
                <a:gd name="connsiteY7" fmla="*/ 379880 h 1247005"/>
                <a:gd name="connsiteX8" fmla="*/ 264826 w 1425587"/>
                <a:gd name="connsiteY8" fmla="*/ 380196 h 1247005"/>
                <a:gd name="connsiteX9" fmla="*/ 264826 w 1425587"/>
                <a:gd name="connsiteY9" fmla="*/ 902103 h 1247005"/>
                <a:gd name="connsiteX10" fmla="*/ 268187 w 1425587"/>
                <a:gd name="connsiteY10" fmla="*/ 918750 h 1247005"/>
                <a:gd name="connsiteX11" fmla="*/ 282863 w 1425587"/>
                <a:gd name="connsiteY11" fmla="*/ 940517 h 1247005"/>
                <a:gd name="connsiteX12" fmla="*/ 297408 w 1425587"/>
                <a:gd name="connsiteY12" fmla="*/ 950324 h 1247005"/>
                <a:gd name="connsiteX13" fmla="*/ 297408 w 1425587"/>
                <a:gd name="connsiteY13" fmla="*/ 950681 h 1247005"/>
                <a:gd name="connsiteX14" fmla="*/ 690681 w 1425587"/>
                <a:gd name="connsiteY14" fmla="*/ 1147318 h 1247005"/>
                <a:gd name="connsiteX15" fmla="*/ 681190 w 1425587"/>
                <a:gd name="connsiteY15" fmla="*/ 1141150 h 1247005"/>
                <a:gd name="connsiteX16" fmla="*/ 701216 w 1425587"/>
                <a:gd name="connsiteY16" fmla="*/ 1149080 h 1247005"/>
                <a:gd name="connsiteX17" fmla="*/ 727465 w 1425587"/>
                <a:gd name="connsiteY17" fmla="*/ 1148636 h 1247005"/>
                <a:gd name="connsiteX18" fmla="*/ 743613 w 1425587"/>
                <a:gd name="connsiteY18" fmla="*/ 1141783 h 1247005"/>
                <a:gd name="connsiteX19" fmla="*/ 744397 w 1425587"/>
                <a:gd name="connsiteY19" fmla="*/ 1142292 h 1247005"/>
                <a:gd name="connsiteX20" fmla="*/ 741193 w 1425587"/>
                <a:gd name="connsiteY20" fmla="*/ 1144173 h 1247005"/>
                <a:gd name="connsiteX21" fmla="*/ 1137772 w 1425587"/>
                <a:gd name="connsiteY21" fmla="*/ 945884 h 1247005"/>
                <a:gd name="connsiteX22" fmla="*/ 1146771 w 1425587"/>
                <a:gd name="connsiteY22" fmla="*/ 938118 h 1247005"/>
                <a:gd name="connsiteX23" fmla="*/ 1158539 w 1425587"/>
                <a:gd name="connsiteY23" fmla="*/ 914651 h 1247005"/>
                <a:gd name="connsiteX24" fmla="*/ 1159948 w 1425587"/>
                <a:gd name="connsiteY24" fmla="*/ 897165 h 1247005"/>
                <a:gd name="connsiteX25" fmla="*/ 1160760 w 1425587"/>
                <a:gd name="connsiteY25" fmla="*/ 896708 h 1247005"/>
                <a:gd name="connsiteX26" fmla="*/ 1160760 w 1425587"/>
                <a:gd name="connsiteY26" fmla="*/ 371357 h 1247005"/>
                <a:gd name="connsiteX27" fmla="*/ 1158060 w 1425587"/>
                <a:gd name="connsiteY27" fmla="*/ 357984 h 1247005"/>
                <a:gd name="connsiteX28" fmla="*/ 1143384 w 1425587"/>
                <a:gd name="connsiteY28" fmla="*/ 336217 h 1247005"/>
                <a:gd name="connsiteX29" fmla="*/ 1132874 w 1425587"/>
                <a:gd name="connsiteY29" fmla="*/ 329132 h 1247005"/>
                <a:gd name="connsiteX30" fmla="*/ 742090 w 1425587"/>
                <a:gd name="connsiteY30" fmla="*/ 133740 h 1247005"/>
                <a:gd name="connsiteX31" fmla="*/ 341644 w 1425587"/>
                <a:gd name="connsiteY31" fmla="*/ 0 h 1247005"/>
                <a:gd name="connsiteX32" fmla="*/ 1072853 w 1425587"/>
                <a:gd name="connsiteY32" fmla="*/ 0 h 1247005"/>
                <a:gd name="connsiteX33" fmla="*/ 1073490 w 1425587"/>
                <a:gd name="connsiteY33" fmla="*/ 1130 h 1247005"/>
                <a:gd name="connsiteX34" fmla="*/ 1097827 w 1425587"/>
                <a:gd name="connsiteY34" fmla="*/ 3091 h 1247005"/>
                <a:gd name="connsiteX35" fmla="*/ 1130490 w 1425587"/>
                <a:gd name="connsiteY35" fmla="*/ 19471 h 1247005"/>
                <a:gd name="connsiteX36" fmla="*/ 1141300 w 1425587"/>
                <a:gd name="connsiteY36" fmla="*/ 31995 h 1247005"/>
                <a:gd name="connsiteX37" fmla="*/ 1417288 w 1425587"/>
                <a:gd name="connsiteY37" fmla="*/ 583973 h 1247005"/>
                <a:gd name="connsiteX38" fmla="*/ 1414670 w 1425587"/>
                <a:gd name="connsiteY38" fmla="*/ 579514 h 1247005"/>
                <a:gd name="connsiteX39" fmla="*/ 1413961 w 1425587"/>
                <a:gd name="connsiteY39" fmla="*/ 580605 h 1247005"/>
                <a:gd name="connsiteX40" fmla="*/ 1423500 w 1425587"/>
                <a:gd name="connsiteY40" fmla="*/ 603081 h 1247005"/>
                <a:gd name="connsiteX41" fmla="*/ 1424118 w 1425587"/>
                <a:gd name="connsiteY41" fmla="*/ 639616 h 1247005"/>
                <a:gd name="connsiteX42" fmla="*/ 1413081 w 1425587"/>
                <a:gd name="connsiteY42" fmla="*/ 667489 h 1247005"/>
                <a:gd name="connsiteX43" fmla="*/ 1421665 w 1425587"/>
                <a:gd name="connsiteY43" fmla="*/ 654279 h 1247005"/>
                <a:gd name="connsiteX44" fmla="*/ 1147977 w 1425587"/>
                <a:gd name="connsiteY44" fmla="*/ 1201656 h 1247005"/>
                <a:gd name="connsiteX45" fmla="*/ 1147479 w 1425587"/>
                <a:gd name="connsiteY45" fmla="*/ 1201656 h 1247005"/>
                <a:gd name="connsiteX46" fmla="*/ 1133830 w 1425587"/>
                <a:gd name="connsiteY46" fmla="*/ 1221900 h 1247005"/>
                <a:gd name="connsiteX47" fmla="*/ 1103533 w 1425587"/>
                <a:gd name="connsiteY47" fmla="*/ 1242327 h 1247005"/>
                <a:gd name="connsiteX48" fmla="*/ 1080363 w 1425587"/>
                <a:gd name="connsiteY48" fmla="*/ 1247005 h 1247005"/>
                <a:gd name="connsiteX49" fmla="*/ 353947 w 1425587"/>
                <a:gd name="connsiteY49" fmla="*/ 1247005 h 1247005"/>
                <a:gd name="connsiteX50" fmla="*/ 353507 w 1425587"/>
                <a:gd name="connsiteY50" fmla="*/ 1246206 h 1247005"/>
                <a:gd name="connsiteX51" fmla="*/ 329191 w 1425587"/>
                <a:gd name="connsiteY51" fmla="*/ 1243999 h 1247005"/>
                <a:gd name="connsiteX52" fmla="*/ 296694 w 1425587"/>
                <a:gd name="connsiteY52" fmla="*/ 1227293 h 1247005"/>
                <a:gd name="connsiteX53" fmla="*/ 286245 w 1425587"/>
                <a:gd name="connsiteY53" fmla="*/ 1214937 h 1247005"/>
                <a:gd name="connsiteX54" fmla="*/ 11615 w 1425587"/>
                <a:gd name="connsiteY54" fmla="*/ 665677 h 1247005"/>
                <a:gd name="connsiteX55" fmla="*/ 11644 w 1425587"/>
                <a:gd name="connsiteY55" fmla="*/ 665633 h 1247005"/>
                <a:gd name="connsiteX56" fmla="*/ 2097 w 1425587"/>
                <a:gd name="connsiteY56" fmla="*/ 643161 h 1247005"/>
                <a:gd name="connsiteX57" fmla="*/ 1463 w 1425587"/>
                <a:gd name="connsiteY57" fmla="*/ 606626 h 1247005"/>
                <a:gd name="connsiteX58" fmla="*/ 10917 w 1425587"/>
                <a:gd name="connsiteY58" fmla="*/ 582725 h 1247005"/>
                <a:gd name="connsiteX59" fmla="*/ 282873 w 1425587"/>
                <a:gd name="connsiteY59" fmla="*/ 38813 h 1247005"/>
                <a:gd name="connsiteX60" fmla="*/ 292735 w 1425587"/>
                <a:gd name="connsiteY60" fmla="*/ 24185 h 1247005"/>
                <a:gd name="connsiteX61" fmla="*/ 323031 w 1425587"/>
                <a:gd name="connsiteY61" fmla="*/ 3758 h 1247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25587" h="1247005">
                  <a:moveTo>
                    <a:pt x="724918" y="126948"/>
                  </a:moveTo>
                  <a:cubicBezTo>
                    <a:pt x="716159" y="125392"/>
                    <a:pt x="707241" y="125579"/>
                    <a:pt x="698669" y="127403"/>
                  </a:cubicBezTo>
                  <a:lnTo>
                    <a:pt x="682523" y="134262"/>
                  </a:lnTo>
                  <a:lnTo>
                    <a:pt x="682492" y="134241"/>
                  </a:lnTo>
                  <a:lnTo>
                    <a:pt x="287866" y="331554"/>
                  </a:lnTo>
                  <a:lnTo>
                    <a:pt x="278988" y="339062"/>
                  </a:lnTo>
                  <a:cubicBezTo>
                    <a:pt x="273478" y="346046"/>
                    <a:pt x="269429" y="353994"/>
                    <a:pt x="266985" y="362410"/>
                  </a:cubicBezTo>
                  <a:lnTo>
                    <a:pt x="265400" y="379880"/>
                  </a:lnTo>
                  <a:lnTo>
                    <a:pt x="264826" y="380196"/>
                  </a:lnTo>
                  <a:lnTo>
                    <a:pt x="264826" y="902103"/>
                  </a:lnTo>
                  <a:lnTo>
                    <a:pt x="268187" y="918750"/>
                  </a:lnTo>
                  <a:cubicBezTo>
                    <a:pt x="271652" y="926943"/>
                    <a:pt x="276666" y="934321"/>
                    <a:pt x="282863" y="940517"/>
                  </a:cubicBezTo>
                  <a:lnTo>
                    <a:pt x="297408" y="950324"/>
                  </a:lnTo>
                  <a:lnTo>
                    <a:pt x="297408" y="950681"/>
                  </a:lnTo>
                  <a:lnTo>
                    <a:pt x="690681" y="1147318"/>
                  </a:lnTo>
                  <a:lnTo>
                    <a:pt x="681190" y="1141150"/>
                  </a:lnTo>
                  <a:lnTo>
                    <a:pt x="701216" y="1149080"/>
                  </a:lnTo>
                  <a:cubicBezTo>
                    <a:pt x="709974" y="1150639"/>
                    <a:pt x="718892" y="1150455"/>
                    <a:pt x="727465" y="1148636"/>
                  </a:cubicBezTo>
                  <a:lnTo>
                    <a:pt x="743613" y="1141783"/>
                  </a:lnTo>
                  <a:lnTo>
                    <a:pt x="744397" y="1142292"/>
                  </a:lnTo>
                  <a:lnTo>
                    <a:pt x="741193" y="1144173"/>
                  </a:lnTo>
                  <a:lnTo>
                    <a:pt x="1137772" y="945884"/>
                  </a:lnTo>
                  <a:lnTo>
                    <a:pt x="1146771" y="938118"/>
                  </a:lnTo>
                  <a:cubicBezTo>
                    <a:pt x="1152210" y="931079"/>
                    <a:pt x="1156179" y="923090"/>
                    <a:pt x="1158539" y="914651"/>
                  </a:cubicBezTo>
                  <a:lnTo>
                    <a:pt x="1159948" y="897165"/>
                  </a:lnTo>
                  <a:lnTo>
                    <a:pt x="1160760" y="896708"/>
                  </a:lnTo>
                  <a:lnTo>
                    <a:pt x="1160760" y="371357"/>
                  </a:lnTo>
                  <a:lnTo>
                    <a:pt x="1158060" y="357984"/>
                  </a:lnTo>
                  <a:cubicBezTo>
                    <a:pt x="1154595" y="349791"/>
                    <a:pt x="1149580" y="342413"/>
                    <a:pt x="1143384" y="336217"/>
                  </a:cubicBezTo>
                  <a:lnTo>
                    <a:pt x="1132874" y="329132"/>
                  </a:lnTo>
                  <a:lnTo>
                    <a:pt x="742090" y="133740"/>
                  </a:lnTo>
                  <a:close/>
                  <a:moveTo>
                    <a:pt x="341644" y="0"/>
                  </a:moveTo>
                  <a:lnTo>
                    <a:pt x="1072853" y="0"/>
                  </a:lnTo>
                  <a:lnTo>
                    <a:pt x="1073490" y="1130"/>
                  </a:lnTo>
                  <a:lnTo>
                    <a:pt x="1097827" y="3091"/>
                  </a:lnTo>
                  <a:cubicBezTo>
                    <a:pt x="1109574" y="6376"/>
                    <a:pt x="1120693" y="11899"/>
                    <a:pt x="1130490" y="19471"/>
                  </a:cubicBezTo>
                  <a:lnTo>
                    <a:pt x="1141300" y="31995"/>
                  </a:lnTo>
                  <a:lnTo>
                    <a:pt x="1417288" y="583973"/>
                  </a:lnTo>
                  <a:lnTo>
                    <a:pt x="1414670" y="579514"/>
                  </a:lnTo>
                  <a:lnTo>
                    <a:pt x="1413961" y="580605"/>
                  </a:lnTo>
                  <a:lnTo>
                    <a:pt x="1423500" y="603081"/>
                  </a:lnTo>
                  <a:cubicBezTo>
                    <a:pt x="1426032" y="615013"/>
                    <a:pt x="1426288" y="627426"/>
                    <a:pt x="1424118" y="639616"/>
                  </a:cubicBezTo>
                  <a:lnTo>
                    <a:pt x="1413081" y="667489"/>
                  </a:lnTo>
                  <a:lnTo>
                    <a:pt x="1421665" y="654279"/>
                  </a:lnTo>
                  <a:lnTo>
                    <a:pt x="1147977" y="1201656"/>
                  </a:lnTo>
                  <a:lnTo>
                    <a:pt x="1147479" y="1201656"/>
                  </a:lnTo>
                  <a:lnTo>
                    <a:pt x="1133830" y="1221900"/>
                  </a:lnTo>
                  <a:cubicBezTo>
                    <a:pt x="1125206" y="1230525"/>
                    <a:pt x="1114937" y="1237504"/>
                    <a:pt x="1103533" y="1242327"/>
                  </a:cubicBezTo>
                  <a:lnTo>
                    <a:pt x="1080363" y="1247005"/>
                  </a:lnTo>
                  <a:lnTo>
                    <a:pt x="353947" y="1247005"/>
                  </a:lnTo>
                  <a:lnTo>
                    <a:pt x="353507" y="1246206"/>
                  </a:lnTo>
                  <a:lnTo>
                    <a:pt x="329191" y="1243999"/>
                  </a:lnTo>
                  <a:cubicBezTo>
                    <a:pt x="317478" y="1240599"/>
                    <a:pt x="306415" y="1234962"/>
                    <a:pt x="296694" y="1227293"/>
                  </a:cubicBezTo>
                  <a:lnTo>
                    <a:pt x="286245" y="1214937"/>
                  </a:lnTo>
                  <a:lnTo>
                    <a:pt x="11615" y="665677"/>
                  </a:lnTo>
                  <a:lnTo>
                    <a:pt x="11644" y="665633"/>
                  </a:lnTo>
                  <a:lnTo>
                    <a:pt x="2097" y="643161"/>
                  </a:lnTo>
                  <a:cubicBezTo>
                    <a:pt x="-442" y="631230"/>
                    <a:pt x="-702" y="618817"/>
                    <a:pt x="1463" y="606626"/>
                  </a:cubicBezTo>
                  <a:lnTo>
                    <a:pt x="10917" y="582725"/>
                  </a:lnTo>
                  <a:lnTo>
                    <a:pt x="282873" y="38813"/>
                  </a:lnTo>
                  <a:lnTo>
                    <a:pt x="292735" y="24185"/>
                  </a:lnTo>
                  <a:cubicBezTo>
                    <a:pt x="301359" y="15560"/>
                    <a:pt x="311628" y="8581"/>
                    <a:pt x="323031" y="3758"/>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32" name="24">
              <a:extLst>
                <a:ext uri="{FF2B5EF4-FFF2-40B4-BE49-F238E27FC236}">
                  <a16:creationId xmlns="" xmlns:a16="http://schemas.microsoft.com/office/drawing/2014/main" id="{41B41C85-81B1-4EBB-BF92-4178F503EC08}"/>
                </a:ext>
              </a:extLst>
            </p:cNvPr>
            <p:cNvSpPr/>
            <p:nvPr/>
          </p:nvSpPr>
          <p:spPr>
            <a:xfrm>
              <a:off x="1530242" y="2017407"/>
              <a:ext cx="1072240" cy="937921"/>
            </a:xfrm>
            <a:custGeom>
              <a:avLst/>
              <a:gdLst>
                <a:gd name="connsiteX0" fmla="*/ 339741 w 1417646"/>
                <a:gd name="connsiteY0" fmla="*/ 0 h 1240059"/>
                <a:gd name="connsiteX1" fmla="*/ 1066877 w 1417646"/>
                <a:gd name="connsiteY1" fmla="*/ 0 h 1240059"/>
                <a:gd name="connsiteX2" fmla="*/ 1067510 w 1417646"/>
                <a:gd name="connsiteY2" fmla="*/ 1124 h 1240059"/>
                <a:gd name="connsiteX3" fmla="*/ 1091712 w 1417646"/>
                <a:gd name="connsiteY3" fmla="*/ 3074 h 1240059"/>
                <a:gd name="connsiteX4" fmla="*/ 1124193 w 1417646"/>
                <a:gd name="connsiteY4" fmla="*/ 19362 h 1240059"/>
                <a:gd name="connsiteX5" fmla="*/ 1134942 w 1417646"/>
                <a:gd name="connsiteY5" fmla="*/ 31817 h 1240059"/>
                <a:gd name="connsiteX6" fmla="*/ 1409393 w 1417646"/>
                <a:gd name="connsiteY6" fmla="*/ 580720 h 1240059"/>
                <a:gd name="connsiteX7" fmla="*/ 1406790 w 1417646"/>
                <a:gd name="connsiteY7" fmla="*/ 576286 h 1240059"/>
                <a:gd name="connsiteX8" fmla="*/ 1406085 w 1417646"/>
                <a:gd name="connsiteY8" fmla="*/ 577371 h 1240059"/>
                <a:gd name="connsiteX9" fmla="*/ 1415570 w 1417646"/>
                <a:gd name="connsiteY9" fmla="*/ 599722 h 1240059"/>
                <a:gd name="connsiteX10" fmla="*/ 1416185 w 1417646"/>
                <a:gd name="connsiteY10" fmla="*/ 636053 h 1240059"/>
                <a:gd name="connsiteX11" fmla="*/ 1405209 w 1417646"/>
                <a:gd name="connsiteY11" fmla="*/ 663771 h 1240059"/>
                <a:gd name="connsiteX12" fmla="*/ 1413746 w 1417646"/>
                <a:gd name="connsiteY12" fmla="*/ 650634 h 1240059"/>
                <a:gd name="connsiteX13" fmla="*/ 1141582 w 1417646"/>
                <a:gd name="connsiteY13" fmla="*/ 1194962 h 1240059"/>
                <a:gd name="connsiteX14" fmla="*/ 1141087 w 1417646"/>
                <a:gd name="connsiteY14" fmla="*/ 1194962 h 1240059"/>
                <a:gd name="connsiteX15" fmla="*/ 1127514 w 1417646"/>
                <a:gd name="connsiteY15" fmla="*/ 1215094 h 1240059"/>
                <a:gd name="connsiteX16" fmla="*/ 1097386 w 1417646"/>
                <a:gd name="connsiteY16" fmla="*/ 1235407 h 1240059"/>
                <a:gd name="connsiteX17" fmla="*/ 1074345 w 1417646"/>
                <a:gd name="connsiteY17" fmla="*/ 1240059 h 1240059"/>
                <a:gd name="connsiteX18" fmla="*/ 351975 w 1417646"/>
                <a:gd name="connsiteY18" fmla="*/ 1240059 h 1240059"/>
                <a:gd name="connsiteX19" fmla="*/ 351538 w 1417646"/>
                <a:gd name="connsiteY19" fmla="*/ 1239264 h 1240059"/>
                <a:gd name="connsiteX20" fmla="*/ 327357 w 1417646"/>
                <a:gd name="connsiteY20" fmla="*/ 1237070 h 1240059"/>
                <a:gd name="connsiteX21" fmla="*/ 295041 w 1417646"/>
                <a:gd name="connsiteY21" fmla="*/ 1220457 h 1240059"/>
                <a:gd name="connsiteX22" fmla="*/ 284650 w 1417646"/>
                <a:gd name="connsiteY22" fmla="*/ 1208169 h 1240059"/>
                <a:gd name="connsiteX23" fmla="*/ 11550 w 1417646"/>
                <a:gd name="connsiteY23" fmla="*/ 661969 h 1240059"/>
                <a:gd name="connsiteX24" fmla="*/ 11579 w 1417646"/>
                <a:gd name="connsiteY24" fmla="*/ 661925 h 1240059"/>
                <a:gd name="connsiteX25" fmla="*/ 2085 w 1417646"/>
                <a:gd name="connsiteY25" fmla="*/ 639578 h 1240059"/>
                <a:gd name="connsiteX26" fmla="*/ 1455 w 1417646"/>
                <a:gd name="connsiteY26" fmla="*/ 603247 h 1240059"/>
                <a:gd name="connsiteX27" fmla="*/ 10856 w 1417646"/>
                <a:gd name="connsiteY27" fmla="*/ 579479 h 1240059"/>
                <a:gd name="connsiteX28" fmla="*/ 281297 w 1417646"/>
                <a:gd name="connsiteY28" fmla="*/ 38597 h 1240059"/>
                <a:gd name="connsiteX29" fmla="*/ 291104 w 1417646"/>
                <a:gd name="connsiteY29" fmla="*/ 24050 h 1240059"/>
                <a:gd name="connsiteX30" fmla="*/ 321232 w 1417646"/>
                <a:gd name="connsiteY30" fmla="*/ 3737 h 1240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7646" h="1240059">
                  <a:moveTo>
                    <a:pt x="339741" y="0"/>
                  </a:moveTo>
                  <a:lnTo>
                    <a:pt x="1066877" y="0"/>
                  </a:lnTo>
                  <a:lnTo>
                    <a:pt x="1067510" y="1124"/>
                  </a:lnTo>
                  <a:lnTo>
                    <a:pt x="1091712" y="3074"/>
                  </a:lnTo>
                  <a:cubicBezTo>
                    <a:pt x="1103393" y="6340"/>
                    <a:pt x="1114450" y="11833"/>
                    <a:pt x="1124193" y="19362"/>
                  </a:cubicBezTo>
                  <a:lnTo>
                    <a:pt x="1134942" y="31817"/>
                  </a:lnTo>
                  <a:lnTo>
                    <a:pt x="1409393" y="580720"/>
                  </a:lnTo>
                  <a:lnTo>
                    <a:pt x="1406790" y="576286"/>
                  </a:lnTo>
                  <a:lnTo>
                    <a:pt x="1406085" y="577371"/>
                  </a:lnTo>
                  <a:lnTo>
                    <a:pt x="1415570" y="599722"/>
                  </a:lnTo>
                  <a:cubicBezTo>
                    <a:pt x="1418088" y="611587"/>
                    <a:pt x="1418343" y="623931"/>
                    <a:pt x="1416185" y="636053"/>
                  </a:cubicBezTo>
                  <a:lnTo>
                    <a:pt x="1405209" y="663771"/>
                  </a:lnTo>
                  <a:lnTo>
                    <a:pt x="1413746" y="650634"/>
                  </a:lnTo>
                  <a:lnTo>
                    <a:pt x="1141582" y="1194962"/>
                  </a:lnTo>
                  <a:lnTo>
                    <a:pt x="1141087" y="1194962"/>
                  </a:lnTo>
                  <a:lnTo>
                    <a:pt x="1127514" y="1215094"/>
                  </a:lnTo>
                  <a:cubicBezTo>
                    <a:pt x="1118938" y="1223671"/>
                    <a:pt x="1108726" y="1230611"/>
                    <a:pt x="1097386" y="1235407"/>
                  </a:cubicBezTo>
                  <a:lnTo>
                    <a:pt x="1074345" y="1240059"/>
                  </a:lnTo>
                  <a:lnTo>
                    <a:pt x="351975" y="1240059"/>
                  </a:lnTo>
                  <a:lnTo>
                    <a:pt x="351538" y="1239264"/>
                  </a:lnTo>
                  <a:lnTo>
                    <a:pt x="327357" y="1237070"/>
                  </a:lnTo>
                  <a:cubicBezTo>
                    <a:pt x="315709" y="1233688"/>
                    <a:pt x="304708" y="1228083"/>
                    <a:pt x="295041" y="1220457"/>
                  </a:cubicBezTo>
                  <a:lnTo>
                    <a:pt x="284650" y="1208169"/>
                  </a:lnTo>
                  <a:lnTo>
                    <a:pt x="11550" y="661969"/>
                  </a:lnTo>
                  <a:lnTo>
                    <a:pt x="11579" y="661925"/>
                  </a:lnTo>
                  <a:lnTo>
                    <a:pt x="2085" y="639578"/>
                  </a:lnTo>
                  <a:cubicBezTo>
                    <a:pt x="-439" y="627714"/>
                    <a:pt x="-698" y="615370"/>
                    <a:pt x="1455" y="603247"/>
                  </a:cubicBezTo>
                  <a:lnTo>
                    <a:pt x="10856" y="579479"/>
                  </a:lnTo>
                  <a:lnTo>
                    <a:pt x="281297" y="38597"/>
                  </a:lnTo>
                  <a:lnTo>
                    <a:pt x="291104" y="24050"/>
                  </a:lnTo>
                  <a:cubicBezTo>
                    <a:pt x="299680" y="15473"/>
                    <a:pt x="309892" y="8533"/>
                    <a:pt x="321232" y="3737"/>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rPr>
                <a:t>3</a:t>
              </a:r>
              <a:endParaRPr kumimoji="0" lang="zh-CN" altLang="en-US" sz="4400" b="1" i="0" u="none" strike="noStrike" kern="1200" cap="none" spc="0" normalizeH="0" baseline="0" noProof="0" dirty="0">
                <a:ln>
                  <a:noFill/>
                </a:ln>
                <a:solidFill>
                  <a:srgbClr val="ED2F6A"/>
                </a:solidFill>
                <a:effectLst/>
                <a:uLnTx/>
                <a:uFillTx/>
                <a:latin typeface="Calibri" panose="020F0502020204030204"/>
                <a:ea typeface="等线" panose="02010600030101010101" pitchFamily="2" charset="-122"/>
                <a:cs typeface="+mn-ea"/>
                <a:sym typeface="+mn-lt"/>
              </a:endParaRPr>
            </a:p>
          </p:txBody>
        </p:sp>
        <p:sp>
          <p:nvSpPr>
            <p:cNvPr id="33" name="AutoShape 3">
              <a:extLst>
                <a:ext uri="{FF2B5EF4-FFF2-40B4-BE49-F238E27FC236}">
                  <a16:creationId xmlns="" xmlns:a16="http://schemas.microsoft.com/office/drawing/2014/main" id="{21524754-C788-4C9F-8E18-3ABD698E7CB0}"/>
                </a:ext>
              </a:extLst>
            </p:cNvPr>
            <p:cNvSpPr>
              <a:spLocks noChangeAspect="1" noChangeArrowheads="1" noTextEdit="1"/>
            </p:cNvSpPr>
            <p:nvPr/>
          </p:nvSpPr>
          <p:spPr bwMode="auto">
            <a:xfrm>
              <a:off x="1863987" y="2224238"/>
              <a:ext cx="381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ea"/>
                <a:sym typeface="+mn-lt"/>
              </a:endParaRPr>
            </a:p>
          </p:txBody>
        </p:sp>
      </p:grpSp>
    </p:spTree>
    <p:extLst>
      <p:ext uri="{BB962C8B-B14F-4D97-AF65-F5344CB8AC3E}">
        <p14:creationId xmlns:p14="http://schemas.microsoft.com/office/powerpoint/2010/main" val="1824590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EC8A16-7F16-4BDA-A9B1-64E6C8919594}"/>
              </a:ext>
            </a:extLst>
          </p:cNvPr>
          <p:cNvSpPr>
            <a:spLocks noGrp="1"/>
          </p:cNvSpPr>
          <p:nvPr>
            <p:ph type="title"/>
          </p:nvPr>
        </p:nvSpPr>
        <p:spPr>
          <a:xfrm>
            <a:off x="223284" y="48100"/>
            <a:ext cx="11130516" cy="1325563"/>
          </a:xfrm>
        </p:spPr>
        <p:txBody>
          <a:bodyPr>
            <a:normAutofit/>
          </a:bodyPr>
          <a:lstStyle/>
          <a:p>
            <a:r>
              <a:rPr lang="en-US" sz="3200" dirty="0">
                <a:latin typeface="Arial-Rounded" panose="020B0500000000000000" pitchFamily="34" charset="0"/>
                <a:ea typeface="Arial-Rounded" panose="020B0500000000000000" pitchFamily="34" charset="0"/>
                <a:cs typeface="Arial-Rounded" panose="020B0500000000000000" pitchFamily="34" charset="0"/>
              </a:rPr>
              <a:t>1. </a:t>
            </a:r>
            <a:r>
              <a:rPr lang="en-US" sz="3200" dirty="0" err="1">
                <a:latin typeface="Arial-Rounded" panose="020B0500000000000000" pitchFamily="34" charset="0"/>
                <a:ea typeface="Arial-Rounded" panose="020B0500000000000000" pitchFamily="34" charset="0"/>
                <a:cs typeface="Arial-Rounded" panose="020B0500000000000000" pitchFamily="34" charset="0"/>
              </a:rPr>
              <a:t>Dựa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hỏi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gợi</a:t>
            </a:r>
            <a:r>
              <a:rPr lang="en-US" sz="3200" dirty="0">
                <a:latin typeface="Arial-Rounded" panose="020B0500000000000000" pitchFamily="34" charset="0"/>
                <a:ea typeface="Arial-Rounded" panose="020B0500000000000000" pitchFamily="34" charset="0"/>
                <a:cs typeface="Arial-Rounded" panose="020B0500000000000000" pitchFamily="34" charset="0"/>
              </a:rPr>
              <a:t> ý,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đoán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3200" dirty="0">
                <a:latin typeface="Arial-Rounded" panose="020B0500000000000000" pitchFamily="34" charset="0"/>
                <a:ea typeface="Arial-Rounded" panose="020B0500000000000000" pitchFamily="34" charset="0"/>
                <a:cs typeface="Arial-Rounded" panose="020B0500000000000000" pitchFamily="34" charset="0"/>
              </a:rPr>
              <a:t> dung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từng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tranh</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 xmlns:a16="http://schemas.microsoft.com/office/drawing/2014/main" id="{2415585C-6A40-4E2E-9C34-5E8F182AE8C0}"/>
              </a:ext>
            </a:extLst>
          </p:cNvPr>
          <p:cNvPicPr>
            <a:picLocks noChangeAspect="1"/>
          </p:cNvPicPr>
          <p:nvPr/>
        </p:nvPicPr>
        <p:blipFill>
          <a:blip r:embed="rId2"/>
          <a:stretch>
            <a:fillRect/>
          </a:stretch>
        </p:blipFill>
        <p:spPr>
          <a:xfrm>
            <a:off x="2152263" y="945080"/>
            <a:ext cx="7887474" cy="3307833"/>
          </a:xfrm>
          <a:prstGeom prst="rect">
            <a:avLst/>
          </a:prstGeom>
        </p:spPr>
      </p:pic>
      <p:pic>
        <p:nvPicPr>
          <p:cNvPr id="10" name="Picture 9">
            <a:extLst>
              <a:ext uri="{FF2B5EF4-FFF2-40B4-BE49-F238E27FC236}">
                <a16:creationId xmlns="" xmlns:a16="http://schemas.microsoft.com/office/drawing/2014/main" id="{0194F5CD-CFF3-4645-A52A-B1F618D56882}"/>
              </a:ext>
            </a:extLst>
          </p:cNvPr>
          <p:cNvPicPr>
            <a:picLocks noChangeAspect="1"/>
          </p:cNvPicPr>
          <p:nvPr/>
        </p:nvPicPr>
        <p:blipFill>
          <a:blip r:embed="rId3"/>
          <a:stretch>
            <a:fillRect/>
          </a:stretch>
        </p:blipFill>
        <p:spPr>
          <a:xfrm>
            <a:off x="2019422" y="4428460"/>
            <a:ext cx="7887474" cy="2381440"/>
          </a:xfrm>
          <a:prstGeom prst="rect">
            <a:avLst/>
          </a:prstGeom>
        </p:spPr>
      </p:pic>
      <p:sp>
        <p:nvSpPr>
          <p:cNvPr id="11" name="Speech Bubble: Oval 10">
            <a:extLst>
              <a:ext uri="{FF2B5EF4-FFF2-40B4-BE49-F238E27FC236}">
                <a16:creationId xmlns="" xmlns:a16="http://schemas.microsoft.com/office/drawing/2014/main" id="{D4EBAD3E-9B72-4E85-A23C-A86045B07D9E}"/>
              </a:ext>
            </a:extLst>
          </p:cNvPr>
          <p:cNvSpPr/>
          <p:nvPr/>
        </p:nvSpPr>
        <p:spPr>
          <a:xfrm>
            <a:off x="106326" y="1510028"/>
            <a:ext cx="214777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Chúp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nghe</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tiếp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lộp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độp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bên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ngoài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và</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cô</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mưa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Speech Bubble: Oval 11">
            <a:extLst>
              <a:ext uri="{FF2B5EF4-FFF2-40B4-BE49-F238E27FC236}">
                <a16:creationId xmlns="" xmlns:a16="http://schemas.microsoft.com/office/drawing/2014/main" id="{CB3E496E-7F3A-4CA0-AAF9-FB40CEDA91D4}"/>
              </a:ext>
            </a:extLst>
          </p:cNvPr>
          <p:cNvSpPr/>
          <p:nvPr/>
        </p:nvSpPr>
        <p:spPr>
          <a:xfrm>
            <a:off x="9626496" y="1685577"/>
            <a:ext cx="2459177"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Thấy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tiếng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sáo</a:t>
            </a:r>
            <a:r>
              <a:rPr lang="en-US" dirty="0">
                <a:latin typeface="Arial-Rounded" panose="020B0500000000000000" pitchFamily="34" charset="0"/>
                <a:ea typeface="Arial-Rounded" panose="020B0500000000000000" pitchFamily="34" charset="0"/>
                <a:cs typeface="Arial-Rounded" panose="020B0500000000000000" pitchFamily="34" charset="0"/>
              </a:rPr>
              <a:t> vi vu </a:t>
            </a:r>
            <a:r>
              <a:rPr lang="en-US" dirty="0" err="1">
                <a:latin typeface="Arial-Rounded" panose="020B0500000000000000" pitchFamily="34" charset="0"/>
                <a:ea typeface="Arial-Rounded" panose="020B0500000000000000" pitchFamily="34" charset="0"/>
                <a:cs typeface="Arial-Rounded" panose="020B0500000000000000" pitchFamily="34" charset="0"/>
              </a:rPr>
              <a:t>trên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tỉnh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giấc</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và</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chị</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gió</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xuân</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Speech Bubble: Oval 12">
            <a:extLst>
              <a:ext uri="{FF2B5EF4-FFF2-40B4-BE49-F238E27FC236}">
                <a16:creationId xmlns="" xmlns:a16="http://schemas.microsoft.com/office/drawing/2014/main" id="{EBF7FE6C-4483-43B3-A92D-64E3EC931B48}"/>
              </a:ext>
            </a:extLst>
          </p:cNvPr>
          <p:cNvSpPr/>
          <p:nvPr/>
        </p:nvSpPr>
        <p:spPr>
          <a:xfrm>
            <a:off x="-23197" y="4252913"/>
            <a:ext cx="242615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Có</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tia</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nắng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ấm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áp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nhẹ</a:t>
            </a:r>
            <a:r>
              <a:rPr lang="en-US" dirty="0">
                <a:latin typeface="Arial-Rounded" panose="020B0500000000000000" pitchFamily="34" charset="0"/>
                <a:ea typeface="Arial-Rounded" panose="020B0500000000000000" pitchFamily="34" charset="0"/>
                <a:cs typeface="Arial-Rounded" panose="020B0500000000000000" pitchFamily="34" charset="0"/>
              </a:rPr>
              <a:t> lay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đỗ</a:t>
            </a:r>
            <a:r>
              <a:rPr lang="en-US" dirty="0">
                <a:latin typeface="Arial-Rounded" panose="020B0500000000000000" pitchFamily="34" charset="0"/>
                <a:ea typeface="Arial-Rounded" panose="020B0500000000000000" pitchFamily="34" charset="0"/>
                <a:cs typeface="Arial-Rounded" panose="020B0500000000000000" pitchFamily="34" charset="0"/>
              </a:rPr>
              <a:t> con, </a:t>
            </a: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gặp</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ông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trời</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Speech Bubble: Oval 13">
            <a:extLst>
              <a:ext uri="{FF2B5EF4-FFF2-40B4-BE49-F238E27FC236}">
                <a16:creationId xmlns="" xmlns:a16="http://schemas.microsoft.com/office/drawing/2014/main" id="{61EBFC76-B521-48ED-BB33-7F3AC7FB28B8}"/>
              </a:ext>
            </a:extLst>
          </p:cNvPr>
          <p:cNvSpPr/>
          <p:nvPr/>
        </p:nvSpPr>
        <p:spPr>
          <a:xfrm>
            <a:off x="9755212" y="4056399"/>
            <a:ext cx="2426156" cy="156278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Arial-Rounded" panose="020B0500000000000000" pitchFamily="34" charset="0"/>
                <a:ea typeface="Arial-Rounded" panose="020B0500000000000000" pitchFamily="34" charset="0"/>
                <a:cs typeface="Arial-Rounded" panose="020B0500000000000000" pitchFamily="34" charset="0"/>
              </a:rPr>
              <a:t>Chú</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trồi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mình</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lên</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khỏi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đất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xòe</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tay</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hướng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về</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mặt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trời</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ấm</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áp</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7474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8CC8F3F-F679-497C-88AF-CD43454C89E4}"/>
              </a:ext>
            </a:extLst>
          </p:cNvPr>
          <p:cNvSpPr txBox="1"/>
          <p:nvPr/>
        </p:nvSpPr>
        <p:spPr>
          <a:xfrm>
            <a:off x="212652" y="226456"/>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itchFamily="18" charset="0"/>
                <a:ea typeface="Arial-Rounded" panose="020B0500000000000000" pitchFamily="34" charset="0"/>
                <a:cs typeface="Times New Roman" pitchFamily="18" charset="0"/>
              </a:rPr>
              <a:t>2</a:t>
            </a:r>
            <a:r>
              <a:rPr kumimoji="0" lang="en-US" sz="3200" b="1" i="0" u="none" strike="noStrike" kern="1200" cap="none" spc="0" normalizeH="0" baseline="0" noProof="0" smtClean="0">
                <a:ln>
                  <a:noFill/>
                </a:ln>
                <a:solidFill>
                  <a:prstClr val="black"/>
                </a:solidFill>
                <a:effectLst/>
                <a:uLnTx/>
                <a:uFillTx/>
                <a:latin typeface="Times New Roman" pitchFamily="18" charset="0"/>
                <a:ea typeface="Arial-Rounded" panose="020B0500000000000000" pitchFamily="34" charset="0"/>
                <a:cs typeface="Times New Roman" pitchFamily="18" charset="0"/>
              </a:rPr>
              <a:t>. Nghe kể</a:t>
            </a:r>
            <a:r>
              <a:rPr kumimoji="0" lang="en-US" sz="3200" b="1" i="0" u="none" strike="noStrike" kern="1200" cap="none" spc="0" normalizeH="0" noProof="0" smtClean="0">
                <a:ln>
                  <a:noFill/>
                </a:ln>
                <a:solidFill>
                  <a:prstClr val="black"/>
                </a:solidFill>
                <a:effectLst/>
                <a:uLnTx/>
                <a:uFillTx/>
                <a:latin typeface="Times New Roman" pitchFamily="18" charset="0"/>
                <a:ea typeface="Arial-Rounded" panose="020B0500000000000000" pitchFamily="34" charset="0"/>
                <a:cs typeface="Times New Roman" pitchFamily="18" charset="0"/>
              </a:rPr>
              <a:t> câu chuyện</a:t>
            </a:r>
            <a:endParaRPr kumimoji="0" lang="en-US" sz="32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
        <p:nvSpPr>
          <p:cNvPr id="6" name="TextBox 5">
            <a:extLst>
              <a:ext uri="{FF2B5EF4-FFF2-40B4-BE49-F238E27FC236}">
                <a16:creationId xmlns="" xmlns:a16="http://schemas.microsoft.com/office/drawing/2014/main" id="{08CC8F3F-F679-497C-88AF-CD43454C89E4}"/>
              </a:ext>
            </a:extLst>
          </p:cNvPr>
          <p:cNvSpPr txBox="1"/>
          <p:nvPr/>
        </p:nvSpPr>
        <p:spPr>
          <a:xfrm>
            <a:off x="365051" y="715974"/>
            <a:ext cx="11576739" cy="6093976"/>
          </a:xfrm>
          <a:prstGeom prst="rect">
            <a:avLst/>
          </a:prstGeom>
          <a:noFill/>
        </p:spPr>
        <p:txBody>
          <a:bodyPr wrap="square" rtlCol="0">
            <a:spAutoFit/>
          </a:bodyPr>
          <a:lstStyle/>
          <a:p>
            <a:pPr lvl="0">
              <a:defRPr/>
            </a:pPr>
            <a:r>
              <a:rPr lang="vi-VN" sz="3000" smtClean="0">
                <a:solidFill>
                  <a:prstClr val="black"/>
                </a:solidFill>
                <a:latin typeface="Times New Roman" pitchFamily="18" charset="0"/>
                <a:ea typeface="Arial-Rounded" panose="020B0500000000000000" pitchFamily="34" charset="0"/>
                <a:cs typeface="Times New Roman" pitchFamily="18" charset="0"/>
              </a:rPr>
              <a:t>(1) Một </a:t>
            </a:r>
            <a:r>
              <a:rPr lang="vi-VN" sz="3000">
                <a:solidFill>
                  <a:prstClr val="black"/>
                </a:solidFill>
                <a:latin typeface="Times New Roman" pitchFamily="18" charset="0"/>
                <a:ea typeface="Arial-Rounded" panose="020B0500000000000000" pitchFamily="34" charset="0"/>
                <a:cs typeface="Times New Roman" pitchFamily="18" charset="0"/>
              </a:rPr>
              <a:t>chú đỗ con ngủ khì trong cái chum khô ráo và tối om suốt một năm. Một hôm tỉnh dậy chú thấy mình nằm giữa những hạt đất li ti xôm xốp. Chợt có tiếng lộp độp bên ngoài</a:t>
            </a:r>
            <a:r>
              <a:rPr lang="vi-VN" sz="3000" smtClean="0">
                <a:solidFill>
                  <a:prstClr val="black"/>
                </a:solidFill>
                <a:latin typeface="Times New Roman" pitchFamily="18" charset="0"/>
                <a:ea typeface="Arial-Rounded" panose="020B0500000000000000" pitchFamily="34" charset="0"/>
                <a:cs typeface="Times New Roman" pitchFamily="18" charset="0"/>
              </a:rPr>
              <a:t>.</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smtClean="0">
                <a:solidFill>
                  <a:prstClr val="black"/>
                </a:solidFill>
                <a:latin typeface="Times New Roman" pitchFamily="18" charset="0"/>
                <a:ea typeface="Arial-Rounded" panose="020B0500000000000000" pitchFamily="34" charset="0"/>
                <a:cs typeface="Times New Roman" pitchFamily="18" charset="0"/>
              </a:rPr>
              <a:t>Ai </a:t>
            </a:r>
            <a:r>
              <a:rPr lang="vi-VN" sz="3000">
                <a:solidFill>
                  <a:prstClr val="black"/>
                </a:solidFill>
                <a:latin typeface="Times New Roman" pitchFamily="18" charset="0"/>
                <a:ea typeface="Arial-Rounded" panose="020B0500000000000000" pitchFamily="34" charset="0"/>
                <a:cs typeface="Times New Roman" pitchFamily="18" charset="0"/>
              </a:rPr>
              <a:t>đó </a:t>
            </a:r>
            <a:r>
              <a:rPr lang="vi-VN" sz="3000" smtClean="0">
                <a:solidFill>
                  <a:prstClr val="black"/>
                </a:solidFill>
                <a:latin typeface="Times New Roman" pitchFamily="18" charset="0"/>
                <a:ea typeface="Arial-Rounded" panose="020B0500000000000000" pitchFamily="34" charset="0"/>
                <a:cs typeface="Times New Roman" pitchFamily="18" charset="0"/>
              </a:rPr>
              <a:t>?</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smtClean="0">
                <a:solidFill>
                  <a:prstClr val="black"/>
                </a:solidFill>
                <a:latin typeface="Times New Roman" pitchFamily="18" charset="0"/>
                <a:ea typeface="Arial-Rounded" panose="020B0500000000000000" pitchFamily="34" charset="0"/>
                <a:cs typeface="Times New Roman" pitchFamily="18" charset="0"/>
              </a:rPr>
              <a:t>Cô </a:t>
            </a:r>
            <a:r>
              <a:rPr lang="vi-VN" sz="3000">
                <a:solidFill>
                  <a:prstClr val="black"/>
                </a:solidFill>
                <a:latin typeface="Times New Roman" pitchFamily="18" charset="0"/>
                <a:ea typeface="Arial-Rounded" panose="020B0500000000000000" pitchFamily="34" charset="0"/>
                <a:cs typeface="Times New Roman" pitchFamily="18" charset="0"/>
              </a:rPr>
              <a:t>đây</a:t>
            </a:r>
            <a:r>
              <a:rPr lang="vi-VN" sz="3000" smtClean="0">
                <a:solidFill>
                  <a:prstClr val="black"/>
                </a:solidFill>
                <a:latin typeface="Times New Roman" pitchFamily="18" charset="0"/>
                <a:ea typeface="Arial-Rounded" panose="020B0500000000000000" pitchFamily="34" charset="0"/>
                <a:cs typeface="Times New Roman" pitchFamily="18" charset="0"/>
              </a:rPr>
              <a:t>.</a:t>
            </a:r>
            <a:r>
              <a:rPr lang="en-US" sz="3000" smtClean="0">
                <a:solidFill>
                  <a:prstClr val="black"/>
                </a:solidFill>
                <a:latin typeface="Times New Roman" pitchFamily="18" charset="0"/>
                <a:ea typeface="Arial-Rounded" panose="020B0500000000000000" pitchFamily="34" charset="0"/>
                <a:cs typeface="Times New Roman" pitchFamily="18" charset="0"/>
              </a:rPr>
              <a:t> </a:t>
            </a:r>
            <a:r>
              <a:rPr lang="vi-VN" sz="3000" smtClean="0">
                <a:solidFill>
                  <a:prstClr val="black"/>
                </a:solidFill>
                <a:latin typeface="Times New Roman" pitchFamily="18" charset="0"/>
                <a:ea typeface="Arial-Rounded" panose="020B0500000000000000" pitchFamily="34" charset="0"/>
                <a:cs typeface="Times New Roman" pitchFamily="18" charset="0"/>
              </a:rPr>
              <a:t>Thì </a:t>
            </a:r>
            <a:r>
              <a:rPr lang="vi-VN" sz="3000">
                <a:solidFill>
                  <a:prstClr val="black"/>
                </a:solidFill>
                <a:latin typeface="Times New Roman" pitchFamily="18" charset="0"/>
                <a:ea typeface="Arial-Rounded" panose="020B0500000000000000" pitchFamily="34" charset="0"/>
                <a:cs typeface="Times New Roman" pitchFamily="18" charset="0"/>
              </a:rPr>
              <a:t>ra cô mưa xuân, đem nước đến cho đỗ con được tắm mát, chú lại ngủ khì</a:t>
            </a:r>
            <a:r>
              <a:rPr lang="vi-VN" sz="3000" smtClean="0">
                <a:solidFill>
                  <a:prstClr val="black"/>
                </a:solidFill>
                <a:latin typeface="Times New Roman" pitchFamily="18" charset="0"/>
                <a:ea typeface="Arial-Rounded" panose="020B0500000000000000" pitchFamily="34" charset="0"/>
                <a:cs typeface="Times New Roman" pitchFamily="18" charset="0"/>
              </a:rPr>
              <a:t>.</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000" smtClean="0">
                <a:solidFill>
                  <a:prstClr val="black"/>
                </a:solidFill>
                <a:latin typeface="Times New Roman" pitchFamily="18" charset="0"/>
                <a:ea typeface="Arial-Rounded" panose="020B0500000000000000" pitchFamily="34" charset="0"/>
                <a:cs typeface="Times New Roman" pitchFamily="18" charset="0"/>
              </a:rPr>
              <a:t>(</a:t>
            </a:r>
            <a:r>
              <a:rPr lang="vi-VN" sz="3000">
                <a:solidFill>
                  <a:prstClr val="black"/>
                </a:solidFill>
                <a:latin typeface="Times New Roman" pitchFamily="18" charset="0"/>
                <a:ea typeface="Arial-Rounded" panose="020B0500000000000000" pitchFamily="34" charset="0"/>
                <a:cs typeface="Times New Roman" pitchFamily="18" charset="0"/>
              </a:rPr>
              <a:t>2) Có tiếng sáo vi vu trên mặt đất làm chú tỉnh giấc. Chú khẽ cựa mình </a:t>
            </a:r>
            <a:r>
              <a:rPr lang="vi-VN" sz="3000" smtClean="0">
                <a:solidFill>
                  <a:prstClr val="black"/>
                </a:solidFill>
                <a:latin typeface="Times New Roman" pitchFamily="18" charset="0"/>
                <a:ea typeface="Arial-Rounded" panose="020B0500000000000000" pitchFamily="34" charset="0"/>
                <a:cs typeface="Times New Roman" pitchFamily="18" charset="0"/>
              </a:rPr>
              <a:t>hỏi:</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smtClean="0">
                <a:solidFill>
                  <a:prstClr val="black"/>
                </a:solidFill>
                <a:latin typeface="Times New Roman" pitchFamily="18" charset="0"/>
                <a:ea typeface="Arial-Rounded" panose="020B0500000000000000" pitchFamily="34" charset="0"/>
                <a:cs typeface="Times New Roman" pitchFamily="18" charset="0"/>
              </a:rPr>
              <a:t>Ai </a:t>
            </a:r>
            <a:r>
              <a:rPr lang="vi-VN" sz="3000">
                <a:solidFill>
                  <a:prstClr val="black"/>
                </a:solidFill>
                <a:latin typeface="Times New Roman" pitchFamily="18" charset="0"/>
                <a:ea typeface="Arial-Rounded" panose="020B0500000000000000" pitchFamily="34" charset="0"/>
                <a:cs typeface="Times New Roman" pitchFamily="18" charset="0"/>
              </a:rPr>
              <a:t>đó ? </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marL="342900" lvl="0" indent="-342900">
              <a:buFontTx/>
              <a:buChar char="-"/>
              <a:defRPr/>
            </a:pPr>
            <a:r>
              <a:rPr lang="vi-VN" sz="3000" smtClean="0">
                <a:solidFill>
                  <a:prstClr val="black"/>
                </a:solidFill>
                <a:latin typeface="Times New Roman" pitchFamily="18" charset="0"/>
                <a:ea typeface="Arial-Rounded" panose="020B0500000000000000" pitchFamily="34" charset="0"/>
                <a:cs typeface="Times New Roman" pitchFamily="18" charset="0"/>
              </a:rPr>
              <a:t>Tiếng </a:t>
            </a:r>
            <a:r>
              <a:rPr lang="vi-VN" sz="3000">
                <a:solidFill>
                  <a:prstClr val="black"/>
                </a:solidFill>
                <a:latin typeface="Times New Roman" pitchFamily="18" charset="0"/>
                <a:ea typeface="Arial-Rounded" panose="020B0500000000000000" pitchFamily="34" charset="0"/>
                <a:cs typeface="Times New Roman" pitchFamily="18" charset="0"/>
              </a:rPr>
              <a:t>thì thầm trả lời </a:t>
            </a:r>
            <a:r>
              <a:rPr lang="vi-VN" sz="3000" smtClean="0">
                <a:solidFill>
                  <a:prstClr val="black"/>
                </a:solidFill>
                <a:latin typeface="Times New Roman" pitchFamily="18" charset="0"/>
                <a:ea typeface="Arial-Rounded" panose="020B0500000000000000" pitchFamily="34" charset="0"/>
                <a:cs typeface="Times New Roman" pitchFamily="18" charset="0"/>
              </a:rPr>
              <a:t>chú: </a:t>
            </a:r>
            <a:r>
              <a:rPr lang="vi-VN" sz="3000">
                <a:solidFill>
                  <a:prstClr val="black"/>
                </a:solidFill>
                <a:latin typeface="Times New Roman" pitchFamily="18" charset="0"/>
                <a:ea typeface="Arial-Rounded" panose="020B0500000000000000" pitchFamily="34" charset="0"/>
                <a:cs typeface="Times New Roman" pitchFamily="18" charset="0"/>
              </a:rPr>
              <a:t>“Chị đây mà, chị là gió xuân đây. Dậy đi em, mùa xuân đẹp lắm”. </a:t>
            </a:r>
            <a:endParaRPr lang="en-US" sz="30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000" smtClean="0">
                <a:solidFill>
                  <a:prstClr val="black"/>
                </a:solidFill>
                <a:latin typeface="Times New Roman" pitchFamily="18" charset="0"/>
                <a:ea typeface="Arial-Rounded" panose="020B0500000000000000" pitchFamily="34" charset="0"/>
                <a:cs typeface="Times New Roman" pitchFamily="18" charset="0"/>
              </a:rPr>
              <a:t>Đỗ </a:t>
            </a:r>
            <a:r>
              <a:rPr lang="vi-VN" sz="3000">
                <a:solidFill>
                  <a:prstClr val="black"/>
                </a:solidFill>
                <a:latin typeface="Times New Roman" pitchFamily="18" charset="0"/>
                <a:ea typeface="Arial-Rounded" panose="020B0500000000000000" pitchFamily="34" charset="0"/>
                <a:cs typeface="Times New Roman" pitchFamily="18" charset="0"/>
              </a:rPr>
              <a:t>con lại cựa mình. Chú thấy mình lớn phổng lên làm nứt cả chiếc áo ngoài</a:t>
            </a:r>
            <a:r>
              <a:rPr lang="vi-VN" sz="3000" smtClean="0">
                <a:solidFill>
                  <a:prstClr val="black"/>
                </a:solidFill>
                <a:latin typeface="Times New Roman" pitchFamily="18" charset="0"/>
                <a:ea typeface="Arial-Rounded" panose="020B0500000000000000" pitchFamily="34" charset="0"/>
                <a:cs typeface="Times New Roman" pitchFamily="18" charset="0"/>
              </a:rPr>
              <a:t>.</a:t>
            </a:r>
            <a:endParaRPr lang="en-US" sz="3000" smtClean="0">
              <a:solidFill>
                <a:prstClr val="black"/>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41527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08CC8F3F-F679-497C-88AF-CD43454C89E4}"/>
              </a:ext>
            </a:extLst>
          </p:cNvPr>
          <p:cNvSpPr txBox="1"/>
          <p:nvPr/>
        </p:nvSpPr>
        <p:spPr>
          <a:xfrm>
            <a:off x="365051" y="333830"/>
            <a:ext cx="11576739" cy="6001643"/>
          </a:xfrm>
          <a:prstGeom prst="rect">
            <a:avLst/>
          </a:prstGeom>
          <a:noFill/>
        </p:spPr>
        <p:txBody>
          <a:bodyPr wrap="square" rtlCol="0">
            <a:spAutoFit/>
          </a:bodyPr>
          <a:lstStyle/>
          <a:p>
            <a:pPr lvl="0">
              <a:defRPr/>
            </a:pPr>
            <a:r>
              <a:rPr lang="vi-VN" sz="3200" smtClean="0">
                <a:solidFill>
                  <a:prstClr val="black"/>
                </a:solidFill>
                <a:latin typeface="Times New Roman" pitchFamily="18" charset="0"/>
                <a:ea typeface="Arial-Rounded" panose="020B0500000000000000" pitchFamily="34" charset="0"/>
                <a:cs typeface="Times New Roman" pitchFamily="18" charset="0"/>
              </a:rPr>
              <a:t>(</a:t>
            </a:r>
            <a:r>
              <a:rPr lang="vi-VN" sz="3200">
                <a:solidFill>
                  <a:prstClr val="black"/>
                </a:solidFill>
                <a:latin typeface="Times New Roman" pitchFamily="18" charset="0"/>
                <a:ea typeface="Arial-Rounded" panose="020B0500000000000000" pitchFamily="34" charset="0"/>
                <a:cs typeface="Times New Roman" pitchFamily="18" charset="0"/>
              </a:rPr>
              <a:t>3) Chị gió xuân bay đi. Có những tia nắng ấm áp khẽ lay chú đỗ con. Đỗ con </a:t>
            </a:r>
            <a:r>
              <a:rPr lang="vi-VN" sz="3200" smtClean="0">
                <a:solidFill>
                  <a:prstClr val="black"/>
                </a:solidFill>
                <a:latin typeface="Times New Roman" pitchFamily="18" charset="0"/>
                <a:ea typeface="Arial-Rounded" panose="020B0500000000000000" pitchFamily="34" charset="0"/>
                <a:cs typeface="Times New Roman" pitchFamily="18" charset="0"/>
              </a:rPr>
              <a:t>hỏi:</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smtClean="0">
                <a:solidFill>
                  <a:prstClr val="black"/>
                </a:solidFill>
                <a:latin typeface="Times New Roman" pitchFamily="18" charset="0"/>
                <a:ea typeface="Arial-Rounded" panose="020B0500000000000000" pitchFamily="34" charset="0"/>
                <a:cs typeface="Times New Roman" pitchFamily="18" charset="0"/>
              </a:rPr>
              <a:t>- </a:t>
            </a:r>
            <a:r>
              <a:rPr lang="vi-VN" sz="3200" smtClean="0">
                <a:solidFill>
                  <a:prstClr val="black"/>
                </a:solidFill>
                <a:latin typeface="Times New Roman" pitchFamily="18" charset="0"/>
                <a:ea typeface="Arial-Rounded" panose="020B0500000000000000" pitchFamily="34" charset="0"/>
                <a:cs typeface="Times New Roman" pitchFamily="18" charset="0"/>
              </a:rPr>
              <a:t>Ai đó?</a:t>
            </a:r>
            <a:r>
              <a:rPr lang="vi-VN" sz="3200">
                <a:solidFill>
                  <a:prstClr val="black"/>
                </a:solidFill>
                <a:latin typeface="Times New Roman" pitchFamily="18" charset="0"/>
                <a:ea typeface="Arial-Rounded" panose="020B0500000000000000" pitchFamily="34" charset="0"/>
                <a:cs typeface="Times New Roman" pitchFamily="18" charset="0"/>
              </a:rPr>
              <a:t>   Một giọng nói ồm ồm, âm ấm vang </a:t>
            </a:r>
            <a:r>
              <a:rPr lang="vi-VN" sz="3200" smtClean="0">
                <a:solidFill>
                  <a:prstClr val="black"/>
                </a:solidFill>
                <a:latin typeface="Times New Roman" pitchFamily="18" charset="0"/>
                <a:ea typeface="Arial-Rounded" panose="020B0500000000000000" pitchFamily="34" charset="0"/>
                <a:cs typeface="Times New Roman" pitchFamily="18" charset="0"/>
              </a:rPr>
              <a:t>lên:</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smtClean="0">
                <a:solidFill>
                  <a:prstClr val="black"/>
                </a:solidFill>
                <a:latin typeface="Times New Roman" pitchFamily="18" charset="0"/>
                <a:ea typeface="Arial-Rounded" panose="020B0500000000000000" pitchFamily="34" charset="0"/>
                <a:cs typeface="Times New Roman" pitchFamily="18" charset="0"/>
              </a:rPr>
              <a:t>- </a:t>
            </a:r>
            <a:r>
              <a:rPr lang="vi-VN" sz="3200" smtClean="0">
                <a:solidFill>
                  <a:prstClr val="black"/>
                </a:solidFill>
                <a:latin typeface="Times New Roman" pitchFamily="18" charset="0"/>
                <a:ea typeface="Arial-Rounded" panose="020B0500000000000000" pitchFamily="34" charset="0"/>
                <a:cs typeface="Times New Roman" pitchFamily="18" charset="0"/>
              </a:rPr>
              <a:t>Bác </a:t>
            </a:r>
            <a:r>
              <a:rPr lang="vi-VN" sz="3200">
                <a:solidFill>
                  <a:prstClr val="black"/>
                </a:solidFill>
                <a:latin typeface="Times New Roman" pitchFamily="18" charset="0"/>
                <a:ea typeface="Arial-Rounded" panose="020B0500000000000000" pitchFamily="34" charset="0"/>
                <a:cs typeface="Times New Roman" pitchFamily="18" charset="0"/>
              </a:rPr>
              <a:t>đây! Bác là mặt trời đây, cháu dậy đi thôi, sáng lắm rồi. Các cậu học trò cắp sách tới trường rồi đấy. </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smtClean="0">
                <a:solidFill>
                  <a:prstClr val="black"/>
                </a:solidFill>
                <a:latin typeface="Times New Roman" pitchFamily="18" charset="0"/>
                <a:ea typeface="Arial-Rounded" panose="020B0500000000000000" pitchFamily="34" charset="0"/>
                <a:cs typeface="Times New Roman" pitchFamily="18" charset="0"/>
              </a:rPr>
              <a:t>Đỗ </a:t>
            </a:r>
            <a:r>
              <a:rPr lang="vi-VN" sz="3200">
                <a:solidFill>
                  <a:prstClr val="black"/>
                </a:solidFill>
                <a:latin typeface="Times New Roman" pitchFamily="18" charset="0"/>
                <a:ea typeface="Arial-Rounded" panose="020B0500000000000000" pitchFamily="34" charset="0"/>
                <a:cs typeface="Times New Roman" pitchFamily="18" charset="0"/>
              </a:rPr>
              <a:t>con rụt rè </a:t>
            </a:r>
            <a:r>
              <a:rPr lang="vi-VN" sz="3200" smtClean="0">
                <a:solidFill>
                  <a:prstClr val="black"/>
                </a:solidFill>
                <a:latin typeface="Times New Roman" pitchFamily="18" charset="0"/>
                <a:ea typeface="Arial-Rounded" panose="020B0500000000000000" pitchFamily="34" charset="0"/>
                <a:cs typeface="Times New Roman" pitchFamily="18" charset="0"/>
              </a:rPr>
              <a:t>nói:</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en-US" sz="3200" smtClean="0">
                <a:solidFill>
                  <a:prstClr val="black"/>
                </a:solidFill>
                <a:latin typeface="Times New Roman" pitchFamily="18" charset="0"/>
                <a:ea typeface="Arial-Rounded" panose="020B0500000000000000" pitchFamily="34" charset="0"/>
                <a:cs typeface="Times New Roman" pitchFamily="18" charset="0"/>
              </a:rPr>
              <a:t>- </a:t>
            </a:r>
            <a:r>
              <a:rPr lang="vi-VN" sz="3200" smtClean="0">
                <a:solidFill>
                  <a:prstClr val="black"/>
                </a:solidFill>
                <a:latin typeface="Times New Roman" pitchFamily="18" charset="0"/>
                <a:ea typeface="Arial-Rounded" panose="020B0500000000000000" pitchFamily="34" charset="0"/>
                <a:cs typeface="Times New Roman" pitchFamily="18" charset="0"/>
              </a:rPr>
              <a:t>Nhưng </a:t>
            </a:r>
            <a:r>
              <a:rPr lang="vi-VN" sz="3200">
                <a:solidFill>
                  <a:prstClr val="black"/>
                </a:solidFill>
                <a:latin typeface="Times New Roman" pitchFamily="18" charset="0"/>
                <a:ea typeface="Arial-Rounded" panose="020B0500000000000000" pitchFamily="34" charset="0"/>
                <a:cs typeface="Times New Roman" pitchFamily="18" charset="0"/>
              </a:rPr>
              <a:t>mà trên đấy lạnh lắm. </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smtClean="0">
                <a:solidFill>
                  <a:prstClr val="black"/>
                </a:solidFill>
                <a:latin typeface="Times New Roman" pitchFamily="18" charset="0"/>
                <a:ea typeface="Arial-Rounded" panose="020B0500000000000000" pitchFamily="34" charset="0"/>
                <a:cs typeface="Times New Roman" pitchFamily="18" charset="0"/>
              </a:rPr>
              <a:t>Bác </a:t>
            </a:r>
            <a:r>
              <a:rPr lang="vi-VN" sz="3200">
                <a:solidFill>
                  <a:prstClr val="black"/>
                </a:solidFill>
                <a:latin typeface="Times New Roman" pitchFamily="18" charset="0"/>
                <a:ea typeface="Arial-Rounded" panose="020B0500000000000000" pitchFamily="34" charset="0"/>
                <a:cs typeface="Times New Roman" pitchFamily="18" charset="0"/>
              </a:rPr>
              <a:t>mặt trời </a:t>
            </a:r>
            <a:r>
              <a:rPr lang="vi-VN" sz="3200" smtClean="0">
                <a:solidFill>
                  <a:prstClr val="black"/>
                </a:solidFill>
                <a:latin typeface="Times New Roman" pitchFamily="18" charset="0"/>
                <a:ea typeface="Arial-Rounded" panose="020B0500000000000000" pitchFamily="34" charset="0"/>
                <a:cs typeface="Times New Roman" pitchFamily="18" charset="0"/>
              </a:rPr>
              <a:t>khuyên:</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smtClean="0">
                <a:solidFill>
                  <a:prstClr val="black"/>
                </a:solidFill>
                <a:latin typeface="Times New Roman" pitchFamily="18" charset="0"/>
                <a:ea typeface="Arial-Rounded" panose="020B0500000000000000" pitchFamily="34" charset="0"/>
                <a:cs typeface="Times New Roman" pitchFamily="18" charset="0"/>
              </a:rPr>
              <a:t>- </a:t>
            </a:r>
            <a:r>
              <a:rPr lang="vi-VN" sz="3200">
                <a:solidFill>
                  <a:prstClr val="black"/>
                </a:solidFill>
                <a:latin typeface="Times New Roman" pitchFamily="18" charset="0"/>
                <a:ea typeface="Arial-Rounded" panose="020B0500000000000000" pitchFamily="34" charset="0"/>
                <a:cs typeface="Times New Roman" pitchFamily="18" charset="0"/>
              </a:rPr>
              <a:t>Cháu cứ vùng dậy đi nào. Bác sẽ sưởi ấm cho cháu, cựa mạnh vào</a:t>
            </a:r>
            <a:r>
              <a:rPr lang="vi-VN" sz="3200" smtClean="0">
                <a:solidFill>
                  <a:prstClr val="black"/>
                </a:solidFill>
                <a:latin typeface="Times New Roman" pitchFamily="18" charset="0"/>
                <a:ea typeface="Arial-Rounded" panose="020B0500000000000000" pitchFamily="34" charset="0"/>
                <a:cs typeface="Times New Roman" pitchFamily="18" charset="0"/>
              </a:rPr>
              <a:t>.</a:t>
            </a:r>
            <a:endParaRPr lang="en-US" sz="3200" smtClean="0">
              <a:solidFill>
                <a:prstClr val="black"/>
              </a:solidFill>
              <a:latin typeface="Times New Roman" pitchFamily="18" charset="0"/>
              <a:ea typeface="Arial-Rounded" panose="020B0500000000000000" pitchFamily="34" charset="0"/>
              <a:cs typeface="Times New Roman" pitchFamily="18" charset="0"/>
            </a:endParaRPr>
          </a:p>
          <a:p>
            <a:pPr lvl="0">
              <a:defRPr/>
            </a:pPr>
            <a:r>
              <a:rPr lang="vi-VN" sz="3200" smtClean="0">
                <a:solidFill>
                  <a:prstClr val="black"/>
                </a:solidFill>
                <a:latin typeface="Times New Roman" pitchFamily="18" charset="0"/>
                <a:ea typeface="Arial-Rounded" panose="020B0500000000000000" pitchFamily="34" charset="0"/>
                <a:cs typeface="Times New Roman" pitchFamily="18" charset="0"/>
              </a:rPr>
              <a:t>(</a:t>
            </a:r>
            <a:r>
              <a:rPr lang="vi-VN" sz="3200">
                <a:solidFill>
                  <a:prstClr val="black"/>
                </a:solidFill>
                <a:latin typeface="Times New Roman" pitchFamily="18" charset="0"/>
                <a:ea typeface="Arial-Rounded" panose="020B0500000000000000" pitchFamily="34" charset="0"/>
                <a:cs typeface="Times New Roman" pitchFamily="18" charset="0"/>
              </a:rPr>
              <a:t>4) Đỗ con vươn vai một cái thật mạnh. Chú trồi lên khỏi mặt đất. Mặt đất sáng bừng ánh nắng xuân. Đỗ con xoè hai cánh tay nhỏ xíu hướng về phía mặt trời </a:t>
            </a:r>
            <a:r>
              <a:rPr lang="vi-VN" sz="3200" smtClean="0">
                <a:solidFill>
                  <a:prstClr val="black"/>
                </a:solidFill>
                <a:latin typeface="Times New Roman" pitchFamily="18" charset="0"/>
                <a:ea typeface="Arial-Rounded" panose="020B0500000000000000" pitchFamily="34" charset="0"/>
                <a:cs typeface="Times New Roman" pitchFamily="18" charset="0"/>
              </a:rPr>
              <a:t>ấm</a:t>
            </a:r>
            <a:r>
              <a:rPr lang="en-US" sz="3200" smtClean="0">
                <a:solidFill>
                  <a:prstClr val="black"/>
                </a:solidFill>
                <a:latin typeface="Times New Roman" pitchFamily="18" charset="0"/>
                <a:ea typeface="Arial-Rounded" panose="020B0500000000000000" pitchFamily="34" charset="0"/>
                <a:cs typeface="Times New Roman" pitchFamily="18" charset="0"/>
              </a:rPr>
              <a:t> áp.</a:t>
            </a:r>
            <a:endParaRPr kumimoji="0" lang="en-US" sz="3200"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12765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08CC8F3F-F679-497C-88AF-CD43454C89E4}"/>
              </a:ext>
            </a:extLst>
          </p:cNvPr>
          <p:cNvSpPr txBox="1"/>
          <p:nvPr/>
        </p:nvSpPr>
        <p:spPr>
          <a:xfrm>
            <a:off x="212652" y="308344"/>
            <a:ext cx="107814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3. </a:t>
            </a:r>
            <a:r>
              <a:rPr kumimoji="0" lang="en-US" sz="4000" b="1" i="0" u="none" strike="noStrike" kern="1200" cap="none" spc="0" normalizeH="0" baseline="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Chọn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kể</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1-2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đoạn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của</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câu</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chuyện</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theo</a:t>
            </a:r>
            <a:r>
              <a:rPr kumimoji="0" lang="en-US" sz="4000" b="1" i="0" u="none" strike="noStrike" kern="1200" cap="none" spc="0" normalizeH="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rPr>
              <a:t> </a:t>
            </a:r>
            <a:r>
              <a:rPr kumimoji="0" lang="en-US" sz="4000" b="1" i="0" u="none" strike="noStrike" kern="1200" cap="none" spc="0" normalizeH="0" noProof="0" dirty="0" err="1">
                <a:ln>
                  <a:noFill/>
                </a:ln>
                <a:solidFill>
                  <a:prstClr val="black"/>
                </a:solidFill>
                <a:effectLst/>
                <a:uLnTx/>
                <a:uFillTx/>
                <a:latin typeface="Times New Roman" pitchFamily="18" charset="0"/>
                <a:ea typeface="Arial-Rounded" panose="020B0500000000000000" pitchFamily="34" charset="0"/>
                <a:cs typeface="Times New Roman" pitchFamily="18" charset="0"/>
              </a:rPr>
              <a:t>tranh</a:t>
            </a:r>
            <a:endParaRPr kumimoji="0" lang="en-US" sz="4000" b="1" i="0" u="none" strike="noStrike" kern="1200" cap="none" spc="0" normalizeH="0" baseline="0" noProof="0" dirty="0">
              <a:ln>
                <a:noFill/>
              </a:ln>
              <a:solidFill>
                <a:prstClr val="black"/>
              </a:solidFill>
              <a:effectLst/>
              <a:uLnTx/>
              <a:uFillTx/>
              <a:latin typeface="Times New Roman" pitchFamily="18" charset="0"/>
              <a:ea typeface="Arial-Rounded" panose="020B0500000000000000" pitchFamily="34" charset="0"/>
              <a:cs typeface="Times New Roman" pitchFamily="18" charset="0"/>
            </a:endParaRPr>
          </a:p>
        </p:txBody>
      </p:sp>
      <p:pic>
        <p:nvPicPr>
          <p:cNvPr id="5" name="Picture 4">
            <a:extLst>
              <a:ext uri="{FF2B5EF4-FFF2-40B4-BE49-F238E27FC236}">
                <a16:creationId xmlns="" xmlns:a16="http://schemas.microsoft.com/office/drawing/2014/main" id="{91605C81-1EA2-4FB4-AED2-235FD4E3D35D}"/>
              </a:ext>
            </a:extLst>
          </p:cNvPr>
          <p:cNvPicPr>
            <a:picLocks noChangeAspect="1"/>
          </p:cNvPicPr>
          <p:nvPr/>
        </p:nvPicPr>
        <p:blipFill>
          <a:blip r:embed="rId2"/>
          <a:stretch>
            <a:fillRect/>
          </a:stretch>
        </p:blipFill>
        <p:spPr>
          <a:xfrm>
            <a:off x="2519362" y="1990725"/>
            <a:ext cx="7153275" cy="3219228"/>
          </a:xfrm>
          <a:prstGeom prst="rect">
            <a:avLst/>
          </a:prstGeom>
        </p:spPr>
      </p:pic>
    </p:spTree>
    <p:extLst>
      <p:ext uri="{BB962C8B-B14F-4D97-AF65-F5344CB8AC3E}">
        <p14:creationId xmlns:p14="http://schemas.microsoft.com/office/powerpoint/2010/main" val="28556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716516"/>
            <a:ext cx="5332043" cy="830997"/>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0" cap="none" spc="0" normalizeH="0" baseline="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Kết</a:t>
            </a:r>
            <a:r>
              <a:rPr kumimoji="0" lang="en-US" sz="5400" b="1" i="0" u="none" strike="noStrike" kern="10" cap="none" spc="0" normalizeH="0" noProof="0" smtClean="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rPr>
              <a:t> thúc tiết học</a:t>
            </a:r>
            <a:endParaRPr kumimoji="0" lang="en-US" sz="54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itchFamily="18" charset="0"/>
              <a:cs typeface="Times New Roman" pitchFamily="18" charset="0"/>
            </a:endParaRPr>
          </a:p>
        </p:txBody>
      </p:sp>
      <p:pic>
        <p:nvPicPr>
          <p:cNvPr id="18" name="Picture 2" descr="Kết nối tri thức với cuộc sống">
            <a:extLst>
              <a:ext uri="{FF2B5EF4-FFF2-40B4-BE49-F238E27FC236}">
                <a16:creationId xmlns="" xmlns:a16="http://schemas.microsoft.com/office/drawing/2014/main" id="{26C202A0-271C-47F3-B6F5-7E62753C34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245</Words>
  <Application>Microsoft Office PowerPoint</Application>
  <PresentationFormat>Custom</PresentationFormat>
  <Paragraphs>30</Paragraphs>
  <Slides>7</Slides>
  <Notes>3</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主题</vt:lpstr>
      <vt:lpstr>6_Office Theme</vt:lpstr>
      <vt:lpstr>1_Office 主题​​</vt:lpstr>
      <vt:lpstr>PowerPoint Presentation</vt:lpstr>
      <vt:lpstr>PowerPoint Presentation</vt:lpstr>
      <vt:lpstr>1. Dựa vào câu hỏi gợi ý, đoán nội dung từng tranh?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Pc</cp:lastModifiedBy>
  <cp:revision>19</cp:revision>
  <dcterms:created xsi:type="dcterms:W3CDTF">2021-05-22T10:10:43Z</dcterms:created>
  <dcterms:modified xsi:type="dcterms:W3CDTF">2024-09-23T13:46:37Z</dcterms:modified>
</cp:coreProperties>
</file>