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  <p:sldMasterId id="2147483692" r:id="rId5"/>
    <p:sldMasterId id="2147483704" r:id="rId6"/>
    <p:sldMasterId id="2147483720" r:id="rId7"/>
  </p:sldMasterIdLst>
  <p:notesMasterIdLst>
    <p:notesMasterId r:id="rId44"/>
  </p:notesMasterIdLst>
  <p:sldIdLst>
    <p:sldId id="257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58" r:id="rId16"/>
    <p:sldId id="259" r:id="rId17"/>
    <p:sldId id="260" r:id="rId18"/>
    <p:sldId id="261" r:id="rId19"/>
    <p:sldId id="262" r:id="rId20"/>
    <p:sldId id="263" r:id="rId21"/>
    <p:sldId id="283" r:id="rId22"/>
    <p:sldId id="264" r:id="rId23"/>
    <p:sldId id="285" r:id="rId24"/>
    <p:sldId id="289" r:id="rId25"/>
    <p:sldId id="288" r:id="rId26"/>
    <p:sldId id="576" r:id="rId27"/>
    <p:sldId id="265" r:id="rId28"/>
    <p:sldId id="266" r:id="rId29"/>
    <p:sldId id="267" r:id="rId30"/>
    <p:sldId id="268" r:id="rId31"/>
    <p:sldId id="287" r:id="rId32"/>
    <p:sldId id="284" r:id="rId33"/>
    <p:sldId id="2955" r:id="rId34"/>
    <p:sldId id="2967" r:id="rId35"/>
    <p:sldId id="2968" r:id="rId36"/>
    <p:sldId id="290" r:id="rId37"/>
    <p:sldId id="269" r:id="rId38"/>
    <p:sldId id="270" r:id="rId39"/>
    <p:sldId id="271" r:id="rId40"/>
    <p:sldId id="272" r:id="rId41"/>
    <p:sldId id="273" r:id="rId42"/>
    <p:sldId id="275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68" d="100"/>
          <a:sy n="68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9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553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C427D-B097-421B-A160-EC68174D06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188"/>
      </p:ext>
    </p:extLst>
  </p:cSld>
  <p:clrMapOvr>
    <a:masterClrMapping/>
  </p:clrMapOvr>
  <p:transition spd="slow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694A4-FEEE-4E76-B72B-740D4CA2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ABF06-D9FD-40A2-8780-65E910E746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7D3-7D13-4E3A-8A90-AB363EA3C0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583650"/>
      </p:ext>
    </p:extLst>
  </p:cSld>
  <p:clrMapOvr>
    <a:masterClrMapping/>
  </p:clrMapOvr>
  <p:transition spd="slow">
    <p:blinds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1556D-11DB-4019-9411-41B25D5B5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97F9F-1D8B-49AC-A3AD-A6F61F8B2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DB64B-61B2-4FA3-9B35-D49DAF8B78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96304"/>
      </p:ext>
    </p:extLst>
  </p:cSld>
  <p:clrMapOvr>
    <a:masterClrMapping/>
  </p:clrMapOvr>
  <p:transition spd="slow">
    <p:blinds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D8494-D402-4023-8F78-EE96ABDC4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C7A67-3552-47F0-889A-9E378F13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6BE0E-84D4-408D-84E9-72319726D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F363D-EE78-4656-B0D5-F982E7610F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817389"/>
      </p:ext>
    </p:extLst>
  </p:cSld>
  <p:clrMapOvr>
    <a:masterClrMapping/>
  </p:clrMapOvr>
  <p:transition spd="slow">
    <p:blinds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82BE4-F1F1-4D14-B69D-FE73DE20B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824FB-7F13-4ABF-9BB6-3711B285F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13485-4A05-4763-B199-24C22CD41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26B97D-7B04-4B37-A755-DE4826DADD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3F025-F791-4F91-95C6-B7AAE8E73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BE9B6-D7A5-4F5A-9B9D-747F4E928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141084"/>
      </p:ext>
    </p:extLst>
  </p:cSld>
  <p:clrMapOvr>
    <a:masterClrMapping/>
  </p:clrMapOvr>
  <p:transition spd="slow">
    <p:blinds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8956-0339-4A8D-8E25-78616B782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4FA04-C6E4-4737-A1EF-E7C0B97D64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1929"/>
      </p:ext>
    </p:extLst>
  </p:cSld>
  <p:clrMapOvr>
    <a:masterClrMapping/>
  </p:clrMapOvr>
  <p:transition spd="slow">
    <p:blinds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A42B-9ACC-4DE3-BDD1-A4FB67B4CD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670145"/>
      </p:ext>
    </p:extLst>
  </p:cSld>
  <p:clrMapOvr>
    <a:masterClrMapping/>
  </p:clrMapOvr>
  <p:transition spd="slow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A4837-4C16-4FAE-B787-CF9320A34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383BA-7580-476A-9BA2-E7207BA2D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605E6-1D9F-4D9B-9BC2-86EDBD4D6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08E25-CDD0-4127-880A-019D112C45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8066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37E60-B0A8-4824-A8BA-ED48C3744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ACF72-417E-4591-A359-CFBEB6354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5ABBF-88BE-49B1-BBC2-B58BE9D44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4EB7-6169-4548-8A9E-5C3E770F68C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547363"/>
      </p:ext>
    </p:extLst>
  </p:cSld>
  <p:clrMapOvr>
    <a:masterClrMapping/>
  </p:clrMapOvr>
  <p:transition spd="slow">
    <p:blinds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7E9F-80AC-4DB3-A0E6-129C95BA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51B1DB-6FB6-4386-8683-37E8043F4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8F138-6BFB-4A50-8A57-725F6E8B00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694544"/>
      </p:ext>
    </p:extLst>
  </p:cSld>
  <p:clrMapOvr>
    <a:masterClrMapping/>
  </p:clrMapOvr>
  <p:transition spd="slow">
    <p:blinds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88DDC-3F58-459B-B406-9A137C122E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22303-9AA2-420B-8F92-FB501775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F59C-0E0B-41D0-8DBD-B8CFAC898C7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58314"/>
      </p:ext>
    </p:extLst>
  </p:cSld>
  <p:clrMapOvr>
    <a:masterClrMapping/>
  </p:clrMapOvr>
  <p:transition spd="slow">
    <p:blinds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6400"/>
            <a:ext cx="12192000" cy="101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83228"/>
      </p:ext>
    </p:extLst>
  </p:cSld>
  <p:clrMapOvr>
    <a:masterClrMapping/>
  </p:clrMapOvr>
  <p:transition spd="slow">
    <p:blinds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8798293"/>
      </p:ext>
    </p:extLst>
  </p:cSld>
  <p:clrMapOvr>
    <a:masterClrMapping/>
  </p:clrMapOvr>
  <p:transition spd="slow">
    <p:blinds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122856"/>
      </p:ext>
    </p:extLst>
  </p:cSld>
  <p:clrMapOvr>
    <a:masterClrMapping/>
  </p:clrMapOvr>
  <p:transition spd="slow">
    <p:blinds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6C207-C7FB-4FFA-A962-052FADE5C4F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551801"/>
      </p:ext>
    </p:extLst>
  </p:cSld>
  <p:clrMapOvr>
    <a:masterClrMapping/>
  </p:clrMapOvr>
  <p:transition spd="slow">
    <p:blinds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757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8105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62422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41592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419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493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0619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643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541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492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186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141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37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5894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79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3466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341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95538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8E10F2-6D00-400C-8554-4A744289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84C21-1A84-47BA-9B70-CEB5DF70785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78C52-5528-4B76-9416-78577824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8E1D3-E619-4DA5-846A-14F53177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2954-A49B-4B73-A41B-EDE52D869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909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48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39634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68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4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87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20102-CCD9-451C-9714-2DFE23CA5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4/11/2024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1588FE-4FBD-4D92-B62A-3833BA019C6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49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</p:sldLayoutIdLst>
  <p:transition spd="slow">
    <p:blinds dir="vert"/>
  </p:transition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33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  <p:sldLayoutId id="214748374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9.png"/><Relationship Id="rId5" Type="http://schemas.openxmlformats.org/officeDocument/2006/relationships/image" Target="../media/image57.GIF"/><Relationship Id="rId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0.png"/><Relationship Id="rId5" Type="http://schemas.openxmlformats.org/officeDocument/2006/relationships/image" Target="../media/image57.GIF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47.xml"/><Relationship Id="rId7" Type="http://schemas.openxmlformats.org/officeDocument/2006/relationships/slide" Target="slide6.xml"/><Relationship Id="rId12" Type="http://schemas.openxmlformats.org/officeDocument/2006/relationships/image" Target="../media/image17.png"/><Relationship Id="rId17" Type="http://schemas.openxmlformats.org/officeDocument/2006/relationships/image" Target="../media/image14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openxmlformats.org/officeDocument/2006/relationships/image" Target="../media/image11.png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0.wm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wmf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wmf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hdphoto" Target="../media/hdphoto5.wdp"/><Relationship Id="rId3" Type="http://schemas.openxmlformats.org/officeDocument/2006/relationships/slideLayout" Target="../slideLayouts/slideLayout47.xml"/><Relationship Id="rId7" Type="http://schemas.openxmlformats.org/officeDocument/2006/relationships/audio" Target="../media/audio5.wav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slide" Target="slide4.xml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20.wmf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208114" y="2079364"/>
            <a:ext cx="6070209" cy="223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 </a:t>
            </a:r>
          </a:p>
          <a:p>
            <a:pPr algn="ctr" defTabSz="457200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Nặng</a:t>
            </a: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</a:t>
            </a: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nhẹ</a:t>
            </a:r>
            <a:r>
              <a:rPr lang="en-US" altLang="zh-CN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hơn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15900" y="216535"/>
            <a:ext cx="2537460" cy="982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245" y="1414145"/>
            <a:ext cx="9481185" cy="496252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7130" y="1489075"/>
            <a:ext cx="9858375" cy="431927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0" y="127635"/>
            <a:ext cx="2583180" cy="1120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0" y="1498600"/>
            <a:ext cx="10598785" cy="424688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68425" y="2637155"/>
            <a:ext cx="699770" cy="65913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635" y="109220"/>
            <a:ext cx="8889365" cy="309562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35380" y="3540125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a. Mèo và chó, con nào nặng hơn?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52435" y="337820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hơn mèo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104900" y="4564380"/>
            <a:ext cx="68059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 và thỏ, con nào nặng hơn?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052435" y="4392930"/>
            <a:ext cx="3550285" cy="669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Mèo nặng hơn thỏ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135380" y="5436870"/>
            <a:ext cx="68059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b. Mèo, chó và thỏ, con nào nặng nhất, con nào nhẹ nhất?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52435" y="5436870"/>
            <a:ext cx="3550285" cy="10039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Chó nặng nhất, thỏ nhẹ nhất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 animBg="1"/>
      <p:bldP spid="9" grpId="1" animBg="1"/>
      <p:bldP spid="10" grpId="0"/>
      <p:bldP spid="10" grpId="1"/>
      <p:bldP spid="11" grpId="0" bldLvl="0" animBg="1"/>
      <p:bldP spid="11" grpId="1" animBg="1"/>
      <p:bldP spid="12" grpId="0"/>
      <p:bldP spid="12" grpId="1"/>
      <p:bldP spid="13" grpId="0" bldLvl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50" y="504190"/>
            <a:ext cx="11090275" cy="551053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474585" y="4138295"/>
            <a:ext cx="3945890" cy="5581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Cam nặng bằng 4 quả chanh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474585" y="4757420"/>
            <a:ext cx="3945890" cy="55816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Táo nặng bằng 3 quả chanh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474585" y="5456555"/>
            <a:ext cx="3945890" cy="5581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Quả bưởi nặng bằng 7 quả chanh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Củng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03642" y="1983056"/>
            <a:ext cx="4693090" cy="242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dò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2494791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Giải Bài 35: Ôn tập đo lường Toán 2 Kết nối tri thức với cuộc sống">
            <a:extLst>
              <a:ext uri="{FF2B5EF4-FFF2-40B4-BE49-F238E27FC236}">
                <a16:creationId xmlns:a16="http://schemas.microsoft.com/office/drawing/2014/main" id="{35A3394D-BA45-410D-B90B-C872AADF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40" y="648334"/>
            <a:ext cx="4180840" cy="50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E53FAF-E0F9-43C2-A8F8-6EBA001D07E6}"/>
              </a:ext>
            </a:extLst>
          </p:cNvPr>
          <p:cNvSpPr txBox="1"/>
          <p:nvPr/>
        </p:nvSpPr>
        <p:spPr>
          <a:xfrm>
            <a:off x="5307798" y="596600"/>
            <a:ext cx="565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2CD4F-62DD-4BA7-8A21-244BCE39A16A}"/>
              </a:ext>
            </a:extLst>
          </p:cNvPr>
          <p:cNvSpPr txBox="1"/>
          <p:nvPr/>
        </p:nvSpPr>
        <p:spPr>
          <a:xfrm>
            <a:off x="5567680" y="1305827"/>
            <a:ext cx="4947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A3EB82-93BD-47A3-B60C-2D65A61B741C}"/>
              </a:ext>
            </a:extLst>
          </p:cNvPr>
          <p:cNvSpPr txBox="1"/>
          <p:nvPr/>
        </p:nvSpPr>
        <p:spPr>
          <a:xfrm>
            <a:off x="5380789" y="1991773"/>
            <a:ext cx="565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55CB2B-AD69-4B38-9D4E-D5CE51D0B1B7}"/>
              </a:ext>
            </a:extLst>
          </p:cNvPr>
          <p:cNvSpPr txBox="1"/>
          <p:nvPr/>
        </p:nvSpPr>
        <p:spPr>
          <a:xfrm>
            <a:off x="5380789" y="2616164"/>
            <a:ext cx="3176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07AE49-CFE0-45A2-AC13-4D7DEBF7F401}"/>
              </a:ext>
            </a:extLst>
          </p:cNvPr>
          <p:cNvSpPr txBox="1"/>
          <p:nvPr/>
        </p:nvSpPr>
        <p:spPr>
          <a:xfrm>
            <a:off x="5380789" y="3302110"/>
            <a:ext cx="51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5F4844-5BE5-4140-AAE4-8691B5C7BF7D}"/>
              </a:ext>
            </a:extLst>
          </p:cNvPr>
          <p:cNvSpPr txBox="1"/>
          <p:nvPr/>
        </p:nvSpPr>
        <p:spPr>
          <a:xfrm>
            <a:off x="5380789" y="3926501"/>
            <a:ext cx="288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85F9C5-E43E-49FF-9B79-FB73BEE89EAC}"/>
              </a:ext>
            </a:extLst>
          </p:cNvPr>
          <p:cNvSpPr txBox="1"/>
          <p:nvPr/>
        </p:nvSpPr>
        <p:spPr>
          <a:xfrm>
            <a:off x="5380788" y="4612447"/>
            <a:ext cx="510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ai?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93D13D-58FF-4E5C-BDE3-333861783281}"/>
              </a:ext>
            </a:extLst>
          </p:cNvPr>
          <p:cNvSpPr txBox="1"/>
          <p:nvPr/>
        </p:nvSpPr>
        <p:spPr>
          <a:xfrm>
            <a:off x="5380788" y="5259785"/>
            <a:ext cx="3503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6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71638" y="88216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2141706"/>
            <a:ext cx="87249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71638" y="4222918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2738" y="187235"/>
            <a:ext cx="881380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Thứ </a:t>
            </a:r>
            <a:r>
              <a:rPr lang="en-US" altLang="en-US" sz="3000" b="1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sáu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ngày 2</a:t>
            </a:r>
            <a:r>
              <a:rPr lang="en-US" altLang="en-US" sz="3000" b="1" dirty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5</a:t>
            </a: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tháng 10 năm 202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4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   </a:t>
            </a: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385941" y="891336"/>
            <a:ext cx="5832475" cy="7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Toán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16416" y="1575306"/>
            <a:ext cx="6202000" cy="71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Ki-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lô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-gam</a:t>
            </a:r>
          </a:p>
        </p:txBody>
      </p:sp>
    </p:spTree>
    <p:extLst>
      <p:ext uri="{BB962C8B-B14F-4D97-AF65-F5344CB8AC3E}">
        <p14:creationId xmlns:p14="http://schemas.microsoft.com/office/powerpoint/2010/main" val="3875956478"/>
      </p:ext>
    </p:extLst>
  </p:cSld>
  <p:clrMapOvr>
    <a:masterClrMapping/>
  </p:clrMapOvr>
  <p:transition spd="slow">
    <p:blinds dir="vert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045" y="141605"/>
            <a:ext cx="2453640" cy="1051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785" y="1079500"/>
            <a:ext cx="6983730" cy="531685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0140" y="1301115"/>
            <a:ext cx="8424545" cy="3876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2070" y="878205"/>
            <a:ext cx="9980930" cy="4458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" y="74295"/>
            <a:ext cx="2575560" cy="10039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890" y="1077595"/>
            <a:ext cx="9175750" cy="57035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399530" y="366141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9210" y="42291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99530" y="480758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480810" y="5375275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470650" y="5994400"/>
            <a:ext cx="598805" cy="48704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6" grpId="0" bldLvl="0" animBg="1"/>
      <p:bldP spid="16" grpId="1" animBg="1"/>
      <p:bldP spid="18" grpId="0" bldLvl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F00B71-6C8C-44EA-8E1A-B6BBE22E67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02"/>
          <a:stretch/>
        </p:blipFill>
        <p:spPr>
          <a:xfrm>
            <a:off x="482454" y="852381"/>
            <a:ext cx="11227091" cy="37014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8E45F1-2396-4FDB-A9BF-A76262E871A6}"/>
              </a:ext>
            </a:extLst>
          </p:cNvPr>
          <p:cNvSpPr txBox="1"/>
          <p:nvPr/>
        </p:nvSpPr>
        <p:spPr>
          <a:xfrm>
            <a:off x="962526" y="4629752"/>
            <a:ext cx="10992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Bao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203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0" y="0"/>
            <a:ext cx="9740900" cy="50215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5110480"/>
            <a:ext cx="8850630" cy="9829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18846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7695" y="56165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37090" y="5578475"/>
            <a:ext cx="395605" cy="4768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4530" y="6210935"/>
            <a:ext cx="5158740" cy="510540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7393940" y="6177280"/>
            <a:ext cx="4259580" cy="5067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Hộp C nặng nhất, hộp A nhẹ nhất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003" y="3429000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3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37" y="2812731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747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365330" y="5722383"/>
            <a:ext cx="180754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5" y="289079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347882" y="5747067"/>
            <a:ext cx="156842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98929B2-2155-7072-E6BE-A873BEDD764B}"/>
              </a:ext>
            </a:extLst>
          </p:cNvPr>
          <p:cNvSpPr/>
          <p:nvPr/>
        </p:nvSpPr>
        <p:spPr>
          <a:xfrm>
            <a:off x="31297" y="-84082"/>
            <a:ext cx="11336139" cy="1936830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1:Con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mèo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</p:txBody>
      </p:sp>
      <p:pic>
        <p:nvPicPr>
          <p:cNvPr id="1028" name="Picture 4" descr="Con mèo nặng bao nhiêu ki-lô-gam?">
            <a:extLst>
              <a:ext uri="{FF2B5EF4-FFF2-40B4-BE49-F238E27FC236}">
                <a16:creationId xmlns:a16="http://schemas.microsoft.com/office/drawing/2014/main" id="{96BDCD7B-2CC9-4C62-A737-1E96BD1D0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12" y="1591505"/>
            <a:ext cx="3594754" cy="24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47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37" y="2812731"/>
            <a:ext cx="2934336" cy="29343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747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7365330" y="5722383"/>
            <a:ext cx="180754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10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5" y="289079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1347882" y="5747067"/>
            <a:ext cx="236747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kg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98929B2-2155-7072-E6BE-A873BEDD764B}"/>
              </a:ext>
            </a:extLst>
          </p:cNvPr>
          <p:cNvSpPr/>
          <p:nvPr/>
        </p:nvSpPr>
        <p:spPr>
          <a:xfrm>
            <a:off x="31297" y="-84082"/>
            <a:ext cx="11336139" cy="1936830"/>
          </a:xfrm>
          <a:prstGeom prst="cloudCallou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1:</a:t>
            </a:r>
            <a:r>
              <a:rPr lang="en-US" sz="3600" b="1" dirty="0">
                <a:solidFill>
                  <a:prstClr val="black"/>
                </a:solidFill>
                <a:latin typeface="Arial"/>
              </a:rPr>
              <a:t>Bao </a:t>
            </a:r>
            <a:r>
              <a:rPr lang="en-US" sz="3600" b="1" dirty="0" err="1">
                <a:solidFill>
                  <a:prstClr val="black"/>
                </a:solidFill>
                <a:latin typeface="Arial"/>
              </a:rPr>
              <a:t>gạo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-gam?</a:t>
            </a:r>
          </a:p>
        </p:txBody>
      </p:sp>
      <p:pic>
        <p:nvPicPr>
          <p:cNvPr id="2050" name="Picture 2" descr="Bao gạo trong hình dưới đây nặng mấy ki-lô-gam?">
            <a:extLst>
              <a:ext uri="{FF2B5EF4-FFF2-40B4-BE49-F238E27FC236}">
                <a16:creationId xmlns:a16="http://schemas.microsoft.com/office/drawing/2014/main" id="{F88FD24E-739D-43DB-B1DE-D6B62601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727" y="1420581"/>
            <a:ext cx="4656072" cy="253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03642" y="1983056"/>
            <a:ext cx="4693090" cy="2423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dặn</a:t>
            </a: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dò</a:t>
            </a:r>
            <a:endParaRPr kumimoji="0" lang="en-US" altLang="zh-CN" sz="66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803" y="99278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97462" y="1739559"/>
            <a:ext cx="6068682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263140" cy="998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475" y="257810"/>
            <a:ext cx="7981950" cy="21132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3525" y="3195320"/>
            <a:ext cx="405701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12 kg + 23 kg = 35 kg</a:t>
            </a:r>
          </a:p>
          <a:p>
            <a:pPr algn="ctr"/>
            <a:r>
              <a:rPr lang="en-US" sz="3200"/>
              <a:t>42 kg - 30 kg = 12 kg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422140" y="3205480"/>
            <a:ext cx="3823970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45 kg + 20 kg = 65 kg</a:t>
            </a:r>
          </a:p>
          <a:p>
            <a:pPr algn="ctr"/>
            <a:r>
              <a:rPr lang="en-US" sz="3200"/>
              <a:t>13 kg - 9 kg = 4 kg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68030" y="3195320"/>
            <a:ext cx="3743325" cy="20783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9 kg + 7 kg = 16 kg</a:t>
            </a:r>
          </a:p>
          <a:p>
            <a:pPr algn="ctr"/>
            <a:r>
              <a:rPr lang="en-US" sz="3200"/>
              <a:t>60 kg - 40 kg = 20 kg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860" y="109220"/>
            <a:ext cx="9899015" cy="3651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0" y="4214495"/>
            <a:ext cx="4688840" cy="137096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8053070" y="4290695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495540" y="4899660"/>
            <a:ext cx="49657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bldLvl="0" animBg="1"/>
      <p:bldP spid="1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6845" y="265430"/>
            <a:ext cx="9508490" cy="2874645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941342" y="3782695"/>
            <a:ext cx="9256541" cy="2171065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giải</a:t>
            </a:r>
            <a:endParaRPr lang="en-US" sz="3600" dirty="0"/>
          </a:p>
          <a:p>
            <a:pPr algn="ctr"/>
            <a:r>
              <a:rPr lang="en-US" sz="3600" dirty="0" err="1"/>
              <a:t>Tổng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ki-</a:t>
            </a:r>
            <a:r>
              <a:rPr lang="en-US" sz="3600" dirty="0" err="1"/>
              <a:t>lô</a:t>
            </a:r>
            <a:r>
              <a:rPr lang="en-US" sz="3600" dirty="0"/>
              <a:t>-gam </a:t>
            </a:r>
            <a:r>
              <a:rPr lang="en-US" sz="3600" dirty="0" err="1"/>
              <a:t>thóc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hai</a:t>
            </a:r>
            <a:r>
              <a:rPr lang="en-US" sz="3600" dirty="0"/>
              <a:t> bao </a:t>
            </a:r>
            <a:r>
              <a:rPr lang="en-US" sz="3600" dirty="0" err="1"/>
              <a:t>thóc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:</a:t>
            </a:r>
          </a:p>
          <a:p>
            <a:pPr algn="ctr"/>
            <a:r>
              <a:rPr lang="en-US" sz="3600" dirty="0"/>
              <a:t>30 + 50 = 80 (kg)</a:t>
            </a:r>
          </a:p>
          <a:p>
            <a:pPr algn="ctr"/>
            <a:r>
              <a:rPr lang="en-US" sz="3600" dirty="0"/>
              <a:t>                               </a:t>
            </a:r>
            <a:r>
              <a:rPr lang="en-US" sz="3600" dirty="0" err="1"/>
              <a:t>Đáp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: 80 kg </a:t>
            </a:r>
            <a:r>
              <a:rPr lang="en-US" sz="3600" dirty="0" err="1"/>
              <a:t>thóc</a:t>
            </a:r>
            <a:r>
              <a:rPr lang="en-US" sz="3600"/>
              <a:t>.</a:t>
            </a:r>
            <a:endParaRPr lang="en-US" sz="3600" dirty="0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615" y="184150"/>
            <a:ext cx="10914380" cy="429514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10205" y="4827905"/>
            <a:ext cx="6552565" cy="131889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a. Rô-bốt B nặng: 32 + 2 = 34 (kg)</a:t>
            </a:r>
          </a:p>
          <a:p>
            <a:pPr algn="ctr"/>
            <a:r>
              <a:rPr lang="en-US" sz="3200"/>
              <a:t>b. Rô-bốt C nặng: 32 - 2 = 30 (kg)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6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0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25060" y="930910"/>
            <a:ext cx="2058670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6470" y="764540"/>
            <a:ext cx="1863725" cy="1878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15230" y="636905"/>
            <a:ext cx="1959610" cy="2067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.5</a:t>
            </a:r>
          </a:p>
        </p:txBody>
      </p:sp>
      <p:sp>
        <p:nvSpPr>
          <p:cNvPr id="31" name="B"/>
          <p:cNvSpPr/>
          <p:nvPr/>
        </p:nvSpPr>
        <p:spPr>
          <a:xfrm>
            <a:off x="433272" y="4404994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58995" y="914400"/>
            <a:ext cx="2812415" cy="1336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96970" y="1698625"/>
            <a:ext cx="783971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15:</a:t>
            </a: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Ki-lô-gam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566</Words>
  <Application>Microsoft Office PowerPoint</Application>
  <PresentationFormat>Widescreen</PresentationFormat>
  <Paragraphs>170</Paragraphs>
  <Slides>36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等线</vt:lpstr>
      <vt:lpstr>.VnBlack</vt:lpstr>
      <vt:lpstr>Arial</vt:lpstr>
      <vt:lpstr>Calibri</vt:lpstr>
      <vt:lpstr>Calibri Light</vt:lpstr>
      <vt:lpstr>HP001 4 hàng</vt:lpstr>
      <vt:lpstr>ITC Avant Garde Std Bk</vt:lpstr>
      <vt:lpstr>Times New Roman</vt:lpstr>
      <vt:lpstr>UTM Cookies</vt:lpstr>
      <vt:lpstr>Wingdings</vt:lpstr>
      <vt:lpstr>2_Office Theme</vt:lpstr>
      <vt:lpstr>1_Office Theme</vt:lpstr>
      <vt:lpstr>1_Office 主题​​</vt:lpstr>
      <vt:lpstr>4_Office 主题</vt:lpstr>
      <vt:lpstr>3_Office Theme</vt:lpstr>
      <vt:lpstr>8_Office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9</cp:revision>
  <dcterms:created xsi:type="dcterms:W3CDTF">2021-05-13T04:17:00Z</dcterms:created>
  <dcterms:modified xsi:type="dcterms:W3CDTF">2024-11-04T01:03:08Z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