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audio4.wav" ContentType="audio/wav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</p:sldMasterIdLst>
  <p:notesMasterIdLst>
    <p:notesMasterId r:id="rId18"/>
  </p:notesMasterIdLst>
  <p:sldIdLst>
    <p:sldId id="2900" r:id="rId3"/>
    <p:sldId id="2902" r:id="rId4"/>
    <p:sldId id="2923" r:id="rId5"/>
    <p:sldId id="2919" r:id="rId6"/>
    <p:sldId id="2933" r:id="rId7"/>
    <p:sldId id="2924" r:id="rId8"/>
    <p:sldId id="2925" r:id="rId9"/>
    <p:sldId id="2930" r:id="rId10"/>
    <p:sldId id="2932" r:id="rId11"/>
    <p:sldId id="2931" r:id="rId12"/>
    <p:sldId id="2934" r:id="rId13"/>
    <p:sldId id="2928" r:id="rId14"/>
    <p:sldId id="2929" r:id="rId15"/>
    <p:sldId id="2921" r:id="rId16"/>
    <p:sldId id="289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số để quay về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2FCF-448E-419E-82E4-12DAE3C8EF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8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2FCF-448E-419E-82E4-12DAE3C8EF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11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2FCF-448E-419E-82E4-12DAE3C8EF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95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2FCF-448E-419E-82E4-12DAE3C8EF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87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2FCF-448E-419E-82E4-12DAE3C8EF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81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2FCF-448E-419E-82E4-12DAE3C8EF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59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2FCF-448E-419E-82E4-12DAE3C8EF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6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2FCF-448E-419E-82E4-12DAE3C8EF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06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9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58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5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1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30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3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49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07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20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6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57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71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78A31-B58C-4F22-8C52-A961D950D02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D3A97-CF50-4079-9344-E4CA4E728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6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4" r:id="rId1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em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85058"/>
            <a:ext cx="12191999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14696" y="1580497"/>
            <a:ext cx="10650585" cy="134982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36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Chào mừng quý thầy cô về dự giờ, thăm lớp</a:t>
            </a: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996" y="1"/>
            <a:ext cx="2030004" cy="188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buom" descr="A insect on the ground&#10;&#10;Description generated with high confidenc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0510">
            <a:off x="157042" y="1110853"/>
            <a:ext cx="15716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6"/>
          <p:cNvSpPr txBox="1">
            <a:spLocks/>
          </p:cNvSpPr>
          <p:nvPr/>
        </p:nvSpPr>
        <p:spPr>
          <a:xfrm>
            <a:off x="2174875" y="439738"/>
            <a:ext cx="7597775" cy="95885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2200" b="1" ker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PHÒNG GIÁO DỤC VÀ ĐÀO TẠO HUYỆN AN LÃO </a:t>
            </a:r>
            <a:br>
              <a:rPr lang="en-US" sz="2200" b="1" ker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2200" b="1" ker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TRƯỜNG TIỂU HỌC THỊ TRẤN</a:t>
            </a:r>
          </a:p>
        </p:txBody>
      </p:sp>
      <p:sp>
        <p:nvSpPr>
          <p:cNvPr id="16" name="Title 16"/>
          <p:cNvSpPr txBox="1">
            <a:spLocks/>
          </p:cNvSpPr>
          <p:nvPr/>
        </p:nvSpPr>
        <p:spPr>
          <a:xfrm>
            <a:off x="2362965" y="4454690"/>
            <a:ext cx="7675073" cy="693886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 eaLnBrk="1" hangingPunct="1">
              <a:defRPr/>
            </a:pPr>
            <a:r>
              <a:rPr lang="en-US" sz="2800" b="1" ker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Người thực hiện : Phan Thị Thanh Thủy</a:t>
            </a:r>
          </a:p>
        </p:txBody>
      </p:sp>
      <p:pic>
        <p:nvPicPr>
          <p:cNvPr id="11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BD84CBEF-7A99-426D-B7A1-A1BD95071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1" y="-36342"/>
            <a:ext cx="1453657" cy="145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6"/>
          <p:cNvSpPr txBox="1">
            <a:spLocks/>
          </p:cNvSpPr>
          <p:nvPr/>
        </p:nvSpPr>
        <p:spPr>
          <a:xfrm>
            <a:off x="3375658" y="3314326"/>
            <a:ext cx="5649686" cy="991538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 eaLnBrk="1" hangingPunct="1">
              <a:spcBef>
                <a:spcPts val="600"/>
              </a:spcBef>
              <a:defRPr/>
            </a:pPr>
            <a:r>
              <a:rPr lang="en-US" sz="24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MÔN: TIẾNG VIỆT LỚP 2</a:t>
            </a:r>
          </a:p>
          <a:p>
            <a:pPr algn="ctr">
              <a:spcBef>
                <a:spcPts val="6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GIỮA HỌC KÌ I (Tiết 9)</a:t>
            </a:r>
          </a:p>
        </p:txBody>
      </p:sp>
    </p:spTree>
    <p:extLst>
      <p:ext uri="{BB962C8B-B14F-4D97-AF65-F5344CB8AC3E}">
        <p14:creationId xmlns:p14="http://schemas.microsoft.com/office/powerpoint/2010/main" val="376762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83011" y="494084"/>
            <a:ext cx="10450287" cy="707886"/>
          </a:xfrm>
          <a:prstGeom prst="rect">
            <a:avLst/>
          </a:prstGeom>
          <a:solidFill>
            <a:srgbClr val="FFE0B3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400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Câu 5: Người cha muốn khuyên các con điều gì?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1868" y="1905000"/>
            <a:ext cx="10538133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400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 Người cha muốn khuyên các con phải biết đoàn kết, yêu thương nhau.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1868" y="1905000"/>
            <a:ext cx="10538133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400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 Người cha muốn khuyên các con phải biết đoàn kết, yêu thương nhau.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173" y="3407229"/>
            <a:ext cx="6335486" cy="332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11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33866" y="26413"/>
            <a:ext cx="12225866" cy="707886"/>
          </a:xfrm>
          <a:prstGeom prst="rect">
            <a:avLst/>
          </a:prstGeom>
          <a:solidFill>
            <a:srgbClr val="FFE0B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g. Tìm từ ngữ ở cột A phù hợp với nghĩa của nó ở cột B.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90863" y="3664626"/>
            <a:ext cx="6894308" cy="914400"/>
          </a:xfrm>
          <a:prstGeom prst="roundRect">
            <a:avLst/>
          </a:prstGeom>
          <a:solidFill>
            <a:srgbClr val="FFB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êm ấm, không có xích mích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90863" y="4898570"/>
            <a:ext cx="6894308" cy="1248418"/>
          </a:xfrm>
          <a:prstGeom prst="roundRect">
            <a:avLst/>
          </a:prstGeom>
          <a:solidFill>
            <a:srgbClr val="FFB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có tình cảm gắn bó tha thiết, quan tâm, chăm sóc hết lòng.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94514" y="2456360"/>
            <a:ext cx="6894308" cy="914400"/>
          </a:xfrm>
          <a:prstGeom prst="roundRect">
            <a:avLst/>
          </a:prstGeom>
          <a:solidFill>
            <a:srgbClr val="FFB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buồn và lo nghĩ, không yên lòng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1794" y="2627810"/>
            <a:ext cx="2819400" cy="914400"/>
          </a:xfrm>
          <a:prstGeom prst="roundRect">
            <a:avLst/>
          </a:prstGeom>
          <a:solidFill>
            <a:srgbClr val="B9E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hoà thuận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91794" y="3923210"/>
            <a:ext cx="2819400" cy="914400"/>
          </a:xfrm>
          <a:prstGeom prst="roundRect">
            <a:avLst/>
          </a:prstGeom>
          <a:solidFill>
            <a:srgbClr val="B9E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 thương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91794" y="5232588"/>
            <a:ext cx="2819400" cy="914400"/>
          </a:xfrm>
          <a:prstGeom prst="roundRect">
            <a:avLst/>
          </a:prstGeom>
          <a:solidFill>
            <a:srgbClr val="B9E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buồn phiền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0201" y="1447480"/>
            <a:ext cx="959413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27388" y="1447480"/>
            <a:ext cx="959413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915222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33866" y="26413"/>
            <a:ext cx="12225866" cy="707886"/>
          </a:xfrm>
          <a:prstGeom prst="rect">
            <a:avLst/>
          </a:prstGeom>
          <a:solidFill>
            <a:srgbClr val="FFE0B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g. Tìm từ ngữ ở cột A phù hợp với nghĩa của nó ở cột B.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90863" y="3664626"/>
            <a:ext cx="6894308" cy="914400"/>
          </a:xfrm>
          <a:prstGeom prst="roundRect">
            <a:avLst/>
          </a:prstGeom>
          <a:solidFill>
            <a:srgbClr val="FFB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êm ấm, không có xích mích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90863" y="4898570"/>
            <a:ext cx="6894308" cy="1248418"/>
          </a:xfrm>
          <a:prstGeom prst="roundRect">
            <a:avLst/>
          </a:prstGeom>
          <a:solidFill>
            <a:srgbClr val="FFB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có tình cảm gắn bó tha thiết, quan tâm, chăm sóc hết lòng.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94514" y="2456360"/>
            <a:ext cx="6894308" cy="914400"/>
          </a:xfrm>
          <a:prstGeom prst="roundRect">
            <a:avLst/>
          </a:prstGeom>
          <a:solidFill>
            <a:srgbClr val="FFB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buồn và lo nghĩ, không yên lòng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1794" y="2627810"/>
            <a:ext cx="2819400" cy="914400"/>
          </a:xfrm>
          <a:prstGeom prst="roundRect">
            <a:avLst/>
          </a:prstGeom>
          <a:solidFill>
            <a:srgbClr val="B9E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hoà thuận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91794" y="3923210"/>
            <a:ext cx="2819400" cy="914400"/>
          </a:xfrm>
          <a:prstGeom prst="roundRect">
            <a:avLst/>
          </a:prstGeom>
          <a:solidFill>
            <a:srgbClr val="B9E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 thương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91794" y="5232588"/>
            <a:ext cx="2819400" cy="914400"/>
          </a:xfrm>
          <a:prstGeom prst="roundRect">
            <a:avLst/>
          </a:prstGeom>
          <a:solidFill>
            <a:srgbClr val="B9E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buồn phiền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0201" y="1447480"/>
            <a:ext cx="959413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27388" y="1447480"/>
            <a:ext cx="959413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418523" y="3107822"/>
            <a:ext cx="1665011" cy="9798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8" idx="1"/>
          </p:cNvCxnSpPr>
          <p:nvPr/>
        </p:nvCxnSpPr>
        <p:spPr>
          <a:xfrm>
            <a:off x="3411194" y="4413297"/>
            <a:ext cx="1679669" cy="11094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418523" y="2913560"/>
            <a:ext cx="1672340" cy="28549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3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85FFC6-C654-4844-86FE-4BCB0FE92433}"/>
              </a:ext>
            </a:extLst>
          </p:cNvPr>
          <p:cNvSpPr/>
          <p:nvPr/>
        </p:nvSpPr>
        <p:spPr>
          <a:xfrm>
            <a:off x="471150" y="34045"/>
            <a:ext cx="11187450" cy="71830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h.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4000" b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hợp.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DC9CF-820C-48E7-8CE9-78503EF37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50" y="992459"/>
            <a:ext cx="11271083" cy="570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951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960833" y="1431697"/>
            <a:ext cx="7972567" cy="11037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223" y="1279298"/>
            <a:ext cx="8220058" cy="4442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" name="组合 147">
            <a:extLst>
              <a:ext uri="{FF2B5EF4-FFF2-40B4-BE49-F238E27FC236}">
                <a16:creationId xmlns:a16="http://schemas.microsoft.com/office/drawing/2014/main" id="{5AAB55F0-51E5-4475-AF5E-A8477476D7AF}"/>
              </a:ext>
            </a:extLst>
          </p:cNvPr>
          <p:cNvGrpSpPr/>
          <p:nvPr/>
        </p:nvGrpSpPr>
        <p:grpSpPr>
          <a:xfrm>
            <a:off x="668756" y="160103"/>
            <a:ext cx="11996230" cy="5114925"/>
            <a:chOff x="1148543" y="1697449"/>
            <a:chExt cx="6299077" cy="2854215"/>
          </a:xfrm>
        </p:grpSpPr>
        <p:pic>
          <p:nvPicPr>
            <p:cNvPr id="7" name="图片 1">
              <a:extLst>
                <a:ext uri="{FF2B5EF4-FFF2-40B4-BE49-F238E27FC236}">
                  <a16:creationId xmlns:a16="http://schemas.microsoft.com/office/drawing/2014/main" id="{BA94BDF9-E0B5-44FB-B2FF-813D25FDA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69219" y="1697449"/>
              <a:ext cx="5778401" cy="2854215"/>
            </a:xfrm>
            <a:prstGeom prst="rect">
              <a:avLst/>
            </a:prstGeom>
          </p:spPr>
        </p:pic>
        <p:sp>
          <p:nvSpPr>
            <p:cNvPr id="8" name="文本框 141">
              <a:extLst>
                <a:ext uri="{FF2B5EF4-FFF2-40B4-BE49-F238E27FC236}">
                  <a16:creationId xmlns:a16="http://schemas.microsoft.com/office/drawing/2014/main" id="{B77C357C-B540-4866-AE22-893744A0F9F9}"/>
                </a:ext>
              </a:extLst>
            </p:cNvPr>
            <p:cNvSpPr txBox="1"/>
            <p:nvPr/>
          </p:nvSpPr>
          <p:spPr>
            <a:xfrm>
              <a:off x="1148543" y="2583179"/>
              <a:ext cx="5591030" cy="8071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>
                  <a:solidFill>
                    <a:srgbClr val="FFFF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ÔN TẬP GIỮA HỌC KÌ I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>
                  <a:solidFill>
                    <a:srgbClr val="FFFF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TIẾT 9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816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00619" y="-86044"/>
            <a:ext cx="6250552" cy="838638"/>
            <a:chOff x="319761" y="653788"/>
            <a:chExt cx="5788031" cy="838638"/>
          </a:xfrm>
        </p:grpSpPr>
        <p:grpSp>
          <p:nvGrpSpPr>
            <p:cNvPr id="9" name="Group 8"/>
            <p:cNvGrpSpPr/>
            <p:nvPr/>
          </p:nvGrpSpPr>
          <p:grpSpPr>
            <a:xfrm>
              <a:off x="319761" y="760906"/>
              <a:ext cx="952726" cy="731520"/>
              <a:chOff x="3106475" y="1475990"/>
              <a:chExt cx="1558961" cy="1188720"/>
            </a:xfrm>
          </p:grpSpPr>
          <p:sp>
            <p:nvSpPr>
              <p:cNvPr id="11" name="Google Shape;418;p36"/>
              <p:cNvSpPr/>
              <p:nvPr/>
            </p:nvSpPr>
            <p:spPr>
              <a:xfrm>
                <a:off x="3106475" y="1475990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360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Google Shape;423;p36"/>
              <p:cNvSpPr txBox="1">
                <a:spLocks/>
              </p:cNvSpPr>
              <p:nvPr/>
            </p:nvSpPr>
            <p:spPr>
              <a:xfrm>
                <a:off x="3217066" y="1628482"/>
                <a:ext cx="1448370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3600" b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itchFamily="34" charset="0"/>
                    <a:cs typeface="Times New Roman" panose="02020603050405020304" pitchFamily="18" charset="0"/>
                  </a:rPr>
                  <a:t>13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179925" y="653788"/>
              <a:ext cx="4927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Đọc câu chuyện sau: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801579" y="387032"/>
            <a:ext cx="8733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4740A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CÂU CHUYỆN BÓ ĐŨA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7444" y="744834"/>
            <a:ext cx="1158975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 Ngày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xưa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ở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đình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kia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hai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Lúc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nhỏ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rất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hoà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thuận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lớn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lên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vợ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chồng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Tuy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mỗi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nhà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nhưng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vẫn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hay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chạm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50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4939" y="1498305"/>
            <a:ext cx="89264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Thấy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con không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thương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nhau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cha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rất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buồn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phiền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hôm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đặt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bó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đũa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túi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tiền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lên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mặt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rồi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gọi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lại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bảo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- Ai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bẻ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gãy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bó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đũa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này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thì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cha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thưởng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túi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tiền</a:t>
            </a:r>
            <a:r>
              <a:rPr lang="en-US" sz="250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969" y="1536890"/>
            <a:ext cx="2950029" cy="1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79164" y="3008411"/>
            <a:ext cx="894225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Bốn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lần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lượt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bẻ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bó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đũa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Ai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cũng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cố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hết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sức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mà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sao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bẻ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gãy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cha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bèn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cởi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bó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đũa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rồi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thong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thả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bẻ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gãy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từng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chiếc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dễ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dàng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Thấy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vậy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nói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-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cha,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lấy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từng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chiếc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mà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bẻ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thì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khó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gì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250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971" y="2902958"/>
            <a:ext cx="2950029" cy="129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969" y="4199717"/>
            <a:ext cx="2950031" cy="128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56580" y="4937289"/>
            <a:ext cx="88632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Người 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cha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liền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bảo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-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Đúng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Như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thế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đều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thấy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rằng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chia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lẻ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thì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yếu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hợp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lại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thì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mạnh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Vậy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phải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biết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thương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đùm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bọc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lẫn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nhau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đoàn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kết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thì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mới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sức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mạnh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(Theo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Ngụ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ngôn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Việt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Nam)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969" y="5481332"/>
            <a:ext cx="2950029" cy="136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Google Shape;418;p36"/>
          <p:cNvSpPr/>
          <p:nvPr/>
        </p:nvSpPr>
        <p:spPr>
          <a:xfrm>
            <a:off x="101503" y="802085"/>
            <a:ext cx="529868" cy="3753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just"/>
            <a:endParaRPr sz="240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Google Shape;423;p36"/>
          <p:cNvSpPr txBox="1">
            <a:spLocks/>
          </p:cNvSpPr>
          <p:nvPr/>
        </p:nvSpPr>
        <p:spPr>
          <a:xfrm>
            <a:off x="137187" y="806386"/>
            <a:ext cx="955872" cy="349286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" sz="2400" b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Google Shape;418;p36"/>
          <p:cNvSpPr/>
          <p:nvPr/>
        </p:nvSpPr>
        <p:spPr>
          <a:xfrm>
            <a:off x="68848" y="1563676"/>
            <a:ext cx="563330" cy="3753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just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endParaRPr sz="240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423;p36"/>
          <p:cNvSpPr txBox="1">
            <a:spLocks/>
          </p:cNvSpPr>
          <p:nvPr/>
        </p:nvSpPr>
        <p:spPr>
          <a:xfrm>
            <a:off x="104532" y="1567977"/>
            <a:ext cx="955872" cy="349286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" sz="2400" b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7" name="Google Shape;418;p36"/>
          <p:cNvSpPr/>
          <p:nvPr/>
        </p:nvSpPr>
        <p:spPr>
          <a:xfrm>
            <a:off x="68843" y="3063492"/>
            <a:ext cx="529868" cy="3753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just"/>
            <a:endParaRPr sz="240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423;p36"/>
          <p:cNvSpPr txBox="1">
            <a:spLocks/>
          </p:cNvSpPr>
          <p:nvPr/>
        </p:nvSpPr>
        <p:spPr>
          <a:xfrm>
            <a:off x="104527" y="3067793"/>
            <a:ext cx="955872" cy="349286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" sz="2400" b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Google Shape;418;p36"/>
          <p:cNvSpPr/>
          <p:nvPr/>
        </p:nvSpPr>
        <p:spPr>
          <a:xfrm>
            <a:off x="90621" y="4993893"/>
            <a:ext cx="540751" cy="3753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just"/>
            <a:endParaRPr sz="240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Google Shape;423;p36"/>
          <p:cNvSpPr txBox="1">
            <a:spLocks/>
          </p:cNvSpPr>
          <p:nvPr/>
        </p:nvSpPr>
        <p:spPr>
          <a:xfrm>
            <a:off x="67734" y="4961191"/>
            <a:ext cx="1027345" cy="375403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" sz="2400" b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1332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94AB4E69-4DCA-4FE3-B4C4-897D4F1CD93D}"/>
              </a:ext>
            </a:extLst>
          </p:cNvPr>
          <p:cNvSpPr/>
          <p:nvPr/>
        </p:nvSpPr>
        <p:spPr>
          <a:xfrm>
            <a:off x="645887" y="1735174"/>
            <a:ext cx="10831285" cy="4306025"/>
          </a:xfrm>
          <a:prstGeom prst="wedgeRectCallout">
            <a:avLst>
              <a:gd name="adj1" fmla="val -19338"/>
              <a:gd name="adj2" fmla="val 4989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endParaRPr lang="en-US" sz="36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i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  <a:r>
              <a:rPr lang="en-US" sz="36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i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lớn lên, tình cảm giữa anh và em như thế nào?</a:t>
            </a:r>
            <a:endParaRPr lang="en-US" sz="3600" b="1" i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i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Người cha nghĩ ra cách gì để khuyên bảo các con?</a:t>
            </a:r>
            <a:endParaRPr lang="en-US" sz="3600" b="1" i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i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Vì sao bốn người con không bẻ gãy được bó đũa?</a:t>
            </a:r>
          </a:p>
          <a:p>
            <a:pPr algn="just">
              <a:lnSpc>
                <a:spcPct val="150000"/>
              </a:lnSpc>
            </a:pPr>
            <a:r>
              <a:rPr lang="en-US" sz="3600" b="1" i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d. Người cha bẻ gãy bó đũa bằng cách nào?</a:t>
            </a:r>
          </a:p>
          <a:p>
            <a:pPr algn="just">
              <a:lnSpc>
                <a:spcPct val="150000"/>
              </a:lnSpc>
            </a:pPr>
            <a:r>
              <a:rPr lang="en-US" sz="3600" b="1" i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e. Người cha muốn khuyên các con điều gì?</a:t>
            </a:r>
          </a:p>
          <a:p>
            <a:pPr algn="just"/>
            <a:endParaRPr lang="en-US" sz="360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Explosion 2 26"/>
          <p:cNvSpPr/>
          <p:nvPr/>
        </p:nvSpPr>
        <p:spPr>
          <a:xfrm>
            <a:off x="9230682" y="4663868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365459" y="387895"/>
            <a:ext cx="5101895" cy="94797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"/>
          <p:cNvSpPr txBox="1">
            <a:spLocks/>
          </p:cNvSpPr>
          <p:nvPr/>
        </p:nvSpPr>
        <p:spPr>
          <a:xfrm>
            <a:off x="2602133" y="574347"/>
            <a:ext cx="6628549" cy="1324636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ĐÔI ( 4 phút )</a:t>
            </a:r>
          </a:p>
        </p:txBody>
      </p:sp>
    </p:spTree>
    <p:extLst>
      <p:ext uri="{BB962C8B-B14F-4D97-AF65-F5344CB8AC3E}">
        <p14:creationId xmlns:p14="http://schemas.microsoft.com/office/powerpoint/2010/main" val="264874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722489" y="880533"/>
            <a:ext cx="11221155" cy="5136445"/>
          </a:xfrm>
          <a:prstGeom prst="rect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9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</a:p>
          <a:p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20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7971" y="1076161"/>
            <a:ext cx="11974286" cy="707886"/>
          </a:xfrm>
          <a:prstGeom prst="rect">
            <a:avLst/>
          </a:prstGeom>
          <a:solidFill>
            <a:srgbClr val="FFE0B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Câu 1: Khi lớn lên, tình cảm giữa anh và em như thế nào?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8343" y="3925670"/>
            <a:ext cx="3441019" cy="707886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A.hoà thuận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83929" y="3912849"/>
            <a:ext cx="3710242" cy="707886"/>
          </a:xfrm>
          <a:prstGeom prst="rect">
            <a:avLst/>
          </a:prstGeom>
          <a:solidFill>
            <a:srgbClr val="FFDE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B.không thay đổi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39315" y="3925670"/>
            <a:ext cx="4132942" cy="707886"/>
          </a:xfrm>
          <a:prstGeom prst="rect">
            <a:avLst/>
          </a:prstGeom>
          <a:solidFill>
            <a:srgbClr val="C9FFC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C.không hoà thuận</a:t>
            </a:r>
          </a:p>
        </p:txBody>
      </p:sp>
      <p:pic>
        <p:nvPicPr>
          <p:cNvPr id="13" name="Picture 9" descr="Happy funny cartoon children bedroom sticker - TenSticker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12" r="83302" b="-4756"/>
          <a:stretch/>
        </p:blipFill>
        <p:spPr bwMode="auto">
          <a:xfrm>
            <a:off x="1888643" y="2944595"/>
            <a:ext cx="636191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Happy funny cartoon children bedroom sticker - TenSticker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1" r="66921" b="51756"/>
          <a:stretch/>
        </p:blipFill>
        <p:spPr bwMode="auto">
          <a:xfrm>
            <a:off x="5557127" y="2944593"/>
            <a:ext cx="636191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Happy funny cartoon children bedroom sticker - TenSticker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2" t="1756" r="14730" b="50000"/>
          <a:stretch/>
        </p:blipFill>
        <p:spPr bwMode="auto">
          <a:xfrm>
            <a:off x="9478387" y="2944595"/>
            <a:ext cx="636191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1" y="3181996"/>
            <a:ext cx="725543" cy="7115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205256"/>
            <a:ext cx="734142" cy="7075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90" y="3185986"/>
            <a:ext cx="734142" cy="7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8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2804" y="278907"/>
            <a:ext cx="11960339" cy="707886"/>
          </a:xfrm>
          <a:prstGeom prst="rect">
            <a:avLst/>
          </a:prstGeom>
          <a:solidFill>
            <a:srgbClr val="FFE0B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Câu 2: Người cha nghĩ ra cách gì để khuyên bảo các con?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10051" y="1547417"/>
            <a:ext cx="9345289" cy="707886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A. Thử thách các con vật tay.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0051" y="2716943"/>
            <a:ext cx="9345289" cy="707886"/>
          </a:xfrm>
          <a:prstGeom prst="rect">
            <a:avLst/>
          </a:prstGeom>
          <a:solidFill>
            <a:srgbClr val="FFDECD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B. Thử thách các con bằng việc bẻ bó đũa.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10049" y="3930974"/>
            <a:ext cx="9345291" cy="707886"/>
          </a:xfrm>
          <a:prstGeom prst="rect">
            <a:avLst/>
          </a:prstGeom>
          <a:solidFill>
            <a:srgbClr val="C9FFC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C. Chia tài sản cho các con.</a:t>
            </a:r>
          </a:p>
        </p:txBody>
      </p:sp>
      <p:pic>
        <p:nvPicPr>
          <p:cNvPr id="13" name="Picture 9" descr="Happy funny cartoon children bedroom sticker - TenSticker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12" r="83302" b="-4756"/>
          <a:stretch/>
        </p:blipFill>
        <p:spPr bwMode="auto">
          <a:xfrm>
            <a:off x="929517" y="1357941"/>
            <a:ext cx="636191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Happy funny cartoon children bedroom sticker - TenSticker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1" r="66921" b="51756"/>
          <a:stretch/>
        </p:blipFill>
        <p:spPr bwMode="auto">
          <a:xfrm>
            <a:off x="929516" y="2555366"/>
            <a:ext cx="636191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Happy funny cartoon children bedroom sticker - TenSticker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2" t="1756" r="14730" b="50000"/>
          <a:stretch/>
        </p:blipFill>
        <p:spPr bwMode="auto">
          <a:xfrm>
            <a:off x="928287" y="3657785"/>
            <a:ext cx="636191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41" y="2643796"/>
            <a:ext cx="725543" cy="7115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40" y="3900342"/>
            <a:ext cx="734142" cy="7075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341" y="1486155"/>
            <a:ext cx="734142" cy="70759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30" y="4702150"/>
            <a:ext cx="4855028" cy="218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37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10051" y="1547417"/>
            <a:ext cx="9345289" cy="707886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A. Vì họ chưa cố hết sức.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0051" y="2716943"/>
            <a:ext cx="9345289" cy="707886"/>
          </a:xfrm>
          <a:prstGeom prst="rect">
            <a:avLst/>
          </a:prstGeom>
          <a:solidFill>
            <a:srgbClr val="FFDECD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B. Vì họ cầm cả bó đũa để bẻ.</a:t>
            </a:r>
          </a:p>
        </p:txBody>
      </p:sp>
      <p:pic>
        <p:nvPicPr>
          <p:cNvPr id="13" name="Picture 9" descr="Happy funny cartoon children bedroom sticker - TenSticker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12" r="83302" b="-4756"/>
          <a:stretch/>
        </p:blipFill>
        <p:spPr bwMode="auto">
          <a:xfrm>
            <a:off x="929517" y="1357941"/>
            <a:ext cx="636191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Happy funny cartoon children bedroom sticker - TenSticker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1" r="66921" b="51756"/>
          <a:stretch/>
        </p:blipFill>
        <p:spPr bwMode="auto">
          <a:xfrm>
            <a:off x="929516" y="2555366"/>
            <a:ext cx="636191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41" y="2643796"/>
            <a:ext cx="725543" cy="7115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341" y="1486155"/>
            <a:ext cx="734142" cy="70759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95944" y="391885"/>
            <a:ext cx="11778342" cy="707886"/>
          </a:xfrm>
          <a:prstGeom prst="rect">
            <a:avLst/>
          </a:prstGeom>
          <a:solidFill>
            <a:srgbClr val="FFE0B3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400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Câu 3: Vì sao bốn người con không bẻ gãy được bó đũa?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71" y="3531976"/>
            <a:ext cx="5040085" cy="327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30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72125" y="1516993"/>
            <a:ext cx="10450287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A. Người cha cởi bó đũa ra và bẻ từng chiếc một.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0706" y="2733538"/>
            <a:ext cx="9345291" cy="707886"/>
          </a:xfrm>
          <a:prstGeom prst="rect">
            <a:avLst/>
          </a:prstGeom>
          <a:solidFill>
            <a:srgbClr val="C9FFC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B. Người cha cầm cả bó đũa để bẻ.</a:t>
            </a:r>
          </a:p>
        </p:txBody>
      </p:sp>
      <p:pic>
        <p:nvPicPr>
          <p:cNvPr id="14" name="Picture 9" descr="Happy funny cartoon children bedroom sticker - TenSticker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1" r="66921" b="51756"/>
          <a:stretch/>
        </p:blipFill>
        <p:spPr bwMode="auto">
          <a:xfrm>
            <a:off x="135934" y="1388930"/>
            <a:ext cx="636191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Happy funny cartoon children bedroom sticker - TenSticker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2" t="1756" r="14730" b="50000"/>
          <a:stretch/>
        </p:blipFill>
        <p:spPr bwMode="auto">
          <a:xfrm>
            <a:off x="198944" y="2460349"/>
            <a:ext cx="636191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412" y="1513296"/>
            <a:ext cx="725543" cy="7115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597" y="2702906"/>
            <a:ext cx="734142" cy="70759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72125" y="374341"/>
            <a:ext cx="10450287" cy="707886"/>
          </a:xfrm>
          <a:prstGeom prst="rect">
            <a:avLst/>
          </a:prstGeom>
          <a:solidFill>
            <a:srgbClr val="FFE0B3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400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Câu 4: Người cha bẻ gãy bó đũa bằng cách nào?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171" y="3714614"/>
            <a:ext cx="5225143" cy="303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9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2119</TotalTime>
  <Words>783</Words>
  <Application>Microsoft Office PowerPoint</Application>
  <PresentationFormat>Widescreen</PresentationFormat>
  <Paragraphs>89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微软雅黑</vt:lpstr>
      <vt:lpstr>Arial</vt:lpstr>
      <vt:lpstr>Calibri</vt:lpstr>
      <vt:lpstr>Times New Roman</vt:lpstr>
      <vt:lpstr>自定义设计方案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79</cp:revision>
  <dcterms:created xsi:type="dcterms:W3CDTF">2021-07-09T06:30:31Z</dcterms:created>
  <dcterms:modified xsi:type="dcterms:W3CDTF">2024-11-07T15:42:50Z</dcterms:modified>
</cp:coreProperties>
</file>