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99" r:id="rId2"/>
    <p:sldId id="272" r:id="rId3"/>
    <p:sldId id="261" r:id="rId4"/>
    <p:sldId id="257" r:id="rId5"/>
    <p:sldId id="259" r:id="rId6"/>
    <p:sldId id="266" r:id="rId7"/>
    <p:sldId id="298" r:id="rId8"/>
    <p:sldId id="262" r:id="rId9"/>
    <p:sldId id="265" r:id="rId10"/>
    <p:sldId id="286" r:id="rId11"/>
    <p:sldId id="282" r:id="rId12"/>
    <p:sldId id="283" r:id="rId13"/>
    <p:sldId id="284" r:id="rId14"/>
    <p:sldId id="285" r:id="rId15"/>
    <p:sldId id="276" r:id="rId16"/>
    <p:sldId id="290" r:id="rId17"/>
    <p:sldId id="292" r:id="rId18"/>
    <p:sldId id="293" r:id="rId19"/>
    <p:sldId id="294" r:id="rId20"/>
    <p:sldId id="295" r:id="rId21"/>
    <p:sldId id="296"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31" d="100"/>
          <a:sy n="31" d="100"/>
        </p:scale>
        <p:origin x="84"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22/11/2021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luongtran8495@gmail.com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22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2307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02145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3784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92945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52212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87404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00673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3467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391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6400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0509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22/11/2021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4269058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4.xml"/><Relationship Id="rId3" Type="http://schemas.openxmlformats.org/officeDocument/2006/relationships/slide" Target="slide3.xml"/><Relationship Id="rId7" Type="http://schemas.openxmlformats.org/officeDocument/2006/relationships/slide" Target="slide1.xml"/><Relationship Id="rId12"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slide" Target="slide12.xml"/><Relationship Id="rId15" Type="http://schemas.openxmlformats.org/officeDocument/2006/relationships/image" Target="../media/image25.gif"/><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13.xm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0.png"/><Relationship Id="rId10" Type="http://schemas.openxmlformats.org/officeDocument/2006/relationships/image" Target="../media/image29.gif"/><Relationship Id="rId4" Type="http://schemas.openxmlformats.org/officeDocument/2006/relationships/image" Target="../media/image19.png"/><Relationship Id="rId9" Type="http://schemas.openxmlformats.org/officeDocument/2006/relationships/image" Target="../media/image28.gif"/><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2.png"/><Relationship Id="rId10" Type="http://schemas.openxmlformats.org/officeDocument/2006/relationships/image" Target="../media/image29.gif"/><Relationship Id="rId4" Type="http://schemas.openxmlformats.org/officeDocument/2006/relationships/image" Target="../media/image21.png"/><Relationship Id="rId9" Type="http://schemas.openxmlformats.org/officeDocument/2006/relationships/image" Target="../media/image28.gif"/><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gif"/><Relationship Id="rId5" Type="http://schemas.openxmlformats.org/officeDocument/2006/relationships/image" Target="../media/image24.png"/><Relationship Id="rId15" Type="http://schemas.microsoft.com/office/2007/relationships/hdphoto" Target="../media/hdphoto3.wdp"/><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gif"/><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0" name="Rectangle 19"/>
          <p:cNvSpPr/>
          <p:nvPr/>
        </p:nvSpPr>
        <p:spPr>
          <a:xfrm>
            <a:off x="2594812" y="990789"/>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smtClea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4382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69610" y="1166177"/>
            <a:ext cx="2284659" cy="55299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Vận dụng</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826" y="2661317"/>
            <a:ext cx="4196684" cy="4196684"/>
          </a:xfrm>
          <a:prstGeom prst="rect">
            <a:avLst/>
          </a:prstGeom>
        </p:spPr>
      </p:pic>
      <p:sp>
        <p:nvSpPr>
          <p:cNvPr id="7" name="Rounded Rectangle 6"/>
          <p:cNvSpPr/>
          <p:nvPr/>
        </p:nvSpPr>
        <p:spPr>
          <a:xfrm>
            <a:off x="3069610" y="1790046"/>
            <a:ext cx="3892213" cy="5729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Em làm phóng viên nhí </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2" name="Oval Callout 11"/>
          <p:cNvSpPr/>
          <p:nvPr/>
        </p:nvSpPr>
        <p:spPr>
          <a:xfrm>
            <a:off x="6150591" y="3271020"/>
            <a:ext cx="4339989" cy="2119847"/>
          </a:xfrm>
          <a:prstGeom prst="wedgeEllipseCallout">
            <a:avLst>
              <a:gd name="adj1" fmla="val -62336"/>
              <a:gd name="adj2" fmla="val -303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Hỏi – đáp về gia đình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677" y="931120"/>
            <a:ext cx="857987" cy="969414"/>
          </a:xfrm>
          <a:prstGeom prst="rect">
            <a:avLst/>
          </a:prstGeom>
        </p:spPr>
      </p:pic>
    </p:spTree>
    <p:extLst>
      <p:ext uri="{BB962C8B-B14F-4D97-AF65-F5344CB8AC3E}">
        <p14:creationId xmlns:p14="http://schemas.microsoft.com/office/powerpoint/2010/main" val="19764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1524001" y="4356641"/>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161" y="3647271"/>
            <a:ext cx="1476884" cy="1307705"/>
          </a:xfrm>
          <a:prstGeom prst="rect">
            <a:avLst/>
          </a:prstGeom>
        </p:spPr>
      </p:pic>
      <p:pic>
        <p:nvPicPr>
          <p:cNvPr id="9" name="Picture 8">
            <a:hlinkClick r:id="rId5"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518" y="3207655"/>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128" y="3521947"/>
            <a:ext cx="1476884" cy="1307705"/>
          </a:xfrm>
          <a:prstGeom prst="rect">
            <a:avLst/>
          </a:prstGeom>
        </p:spPr>
      </p:pic>
      <p:pic>
        <p:nvPicPr>
          <p:cNvPr id="11" name="Picture 10">
            <a:hlinkClick r:id="rId9" action="ppaction://hlinksldjump"/>
            <a:extLst>
              <a:ext uri="{FF2B5EF4-FFF2-40B4-BE49-F238E27FC236}">
                <a16:creationId xmlns:a16="http://schemas.microsoft.com/office/drawing/2014/main" xmlns=""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0197" y="3083129"/>
            <a:ext cx="1545470" cy="1037934"/>
          </a:xfrm>
          <a:prstGeom prst="rect">
            <a:avLst/>
          </a:prstGeom>
        </p:spPr>
      </p:pic>
      <p:pic>
        <p:nvPicPr>
          <p:cNvPr id="12" name="Picture 11">
            <a:hlinkClick r:id="rId11"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0080" y="3463894"/>
            <a:ext cx="1476884" cy="1307705"/>
          </a:xfrm>
          <a:prstGeom prst="rect">
            <a:avLst/>
          </a:prstGeom>
        </p:spPr>
      </p:pic>
      <p:pic>
        <p:nvPicPr>
          <p:cNvPr id="13" name="Picture 12">
            <a:hlinkClick r:id="rId13" action="ppaction://hlinksldjump"/>
            <a:extLst>
              <a:ext uri="{FF2B5EF4-FFF2-40B4-BE49-F238E27FC236}">
                <a16:creationId xmlns:a16="http://schemas.microsoft.com/office/drawing/2014/main" xmlns=""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5787" y="3079811"/>
            <a:ext cx="1545470" cy="1037934"/>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9550" y="5190825"/>
            <a:ext cx="4571999" cy="251114"/>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2" y="5190825"/>
            <a:ext cx="4571999" cy="251114"/>
          </a:xfrm>
          <a:prstGeom prst="rect">
            <a:avLst/>
          </a:prstGeom>
        </p:spPr>
      </p:pic>
      <p:sp>
        <p:nvSpPr>
          <p:cNvPr id="42" name="Flowchart: Summing Junction 41">
            <a:hlinkClick r:id="rId5" action="ppaction://hlinksldjump"/>
            <a:extLst>
              <a:ext uri="{FF2B5EF4-FFF2-40B4-BE49-F238E27FC236}">
                <a16:creationId xmlns:a16="http://schemas.microsoft.com/office/drawing/2014/main" xmlns="" id="{E51D645D-F5EB-48AD-9720-05E0BE57DF46}"/>
              </a:ext>
            </a:extLst>
          </p:cNvPr>
          <p:cNvSpPr/>
          <p:nvPr/>
        </p:nvSpPr>
        <p:spPr>
          <a:xfrm>
            <a:off x="10073018" y="5443447"/>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xmlns="" id="{6FE0A47F-DE0D-4AFB-A019-3B65ECEF2308}"/>
              </a:ext>
            </a:extLst>
          </p:cNvPr>
          <p:cNvSpPr/>
          <p:nvPr/>
        </p:nvSpPr>
        <p:spPr>
          <a:xfrm>
            <a:off x="5202245" y="1566313"/>
            <a:ext cx="4499012"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
        <p:nvSpPr>
          <p:cNvPr id="14" name="Rounded Rectangle 13"/>
          <p:cNvSpPr/>
          <p:nvPr/>
        </p:nvSpPr>
        <p:spPr>
          <a:xfrm>
            <a:off x="2179094" y="545169"/>
            <a:ext cx="2284659" cy="5529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chemeClr val="tx1"/>
                </a:solidFill>
              </a:rPr>
              <a:t>Củng cố</a:t>
            </a:r>
            <a:endParaRPr lang="en-US" sz="1400" b="1">
              <a:ln w="0"/>
              <a:solidFill>
                <a:schemeClr val="tx1"/>
              </a:solidFill>
              <a:effectLst>
                <a:outerShdw blurRad="38100" dist="19050" dir="2700000" algn="tl" rotWithShape="0">
                  <a:schemeClr val="dk1">
                    <a:alpha val="40000"/>
                  </a:schemeClr>
                </a:outerShdw>
              </a:effectLst>
            </a:endParaRPr>
          </a:p>
        </p:txBody>
      </p:sp>
      <p:sp>
        <p:nvSpPr>
          <p:cNvPr id="15" name="Striped Right Arrow 14"/>
          <p:cNvSpPr/>
          <p:nvPr/>
        </p:nvSpPr>
        <p:spPr>
          <a:xfrm>
            <a:off x="1524001" y="491554"/>
            <a:ext cx="655092" cy="559559"/>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FE0A47F-DE0D-4AFB-A019-3B65ECEF2308}"/>
              </a:ext>
            </a:extLst>
          </p:cNvPr>
          <p:cNvSpPr/>
          <p:nvPr/>
        </p:nvSpPr>
        <p:spPr>
          <a:xfrm>
            <a:off x="1388640" y="1568758"/>
            <a:ext cx="4380931"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chơi học tập</a:t>
            </a:r>
          </a:p>
        </p:txBody>
      </p:sp>
    </p:spTree>
    <p:extLst>
      <p:ext uri="{BB962C8B-B14F-4D97-AF65-F5344CB8AC3E}">
        <p14:creationId xmlns:p14="http://schemas.microsoft.com/office/powerpoint/2010/main" val="38334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35"/>
                                        </p:tgtEl>
                                        <p:attrNameLst>
                                          <p:attrName>style.color</p:attrName>
                                        </p:attrNameLst>
                                      </p:cBhvr>
                                      <p:by>
                                        <p:hsl h="7200000" s="0" l="0"/>
                                      </p:by>
                                    </p:animClr>
                                    <p:animClr clrSpc="hsl" dir="cw">
                                      <p:cBhvr>
                                        <p:cTn id="7" dur="500" fill="hold"/>
                                        <p:tgtEl>
                                          <p:spTgt spid="35"/>
                                        </p:tgtEl>
                                        <p:attrNameLst>
                                          <p:attrName>fillcolor</p:attrName>
                                        </p:attrNameLst>
                                      </p:cBhvr>
                                      <p:by>
                                        <p:hsl h="7200000" s="0" l="0"/>
                                      </p:by>
                                    </p:animClr>
                                    <p:animClr clrSpc="hsl" dir="cw">
                                      <p:cBhvr>
                                        <p:cTn id="8" dur="500" fill="hold"/>
                                        <p:tgtEl>
                                          <p:spTgt spid="35"/>
                                        </p:tgtEl>
                                        <p:attrNameLst>
                                          <p:attrName>stroke.color</p:attrName>
                                        </p:attrNameLst>
                                      </p:cBhvr>
                                      <p:by>
                                        <p:hsl h="7200000" s="0" l="0"/>
                                      </p:by>
                                    </p:animClr>
                                    <p:set>
                                      <p:cBhvr>
                                        <p:cTn id="9" dur="500" fill="hold"/>
                                        <p:tgtEl>
                                          <p:spTgt spid="35"/>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88889E-6 -2.96296E-6 L -3.88889E-6 -0.07222 " pathEditMode="relative" rAng="0" ptsTypes="AA">
                                      <p:cBhvr>
                                        <p:cTn id="11" dur="250" accel="50000" decel="50000" autoRev="1" fill="hold">
                                          <p:stCondLst>
                                            <p:cond delay="0"/>
                                          </p:stCondLst>
                                        </p:cTn>
                                        <p:tgtEl>
                                          <p:spTgt spid="35"/>
                                        </p:tgtEl>
                                        <p:attrNameLst>
                                          <p:attrName>ppt_x</p:attrName>
                                          <p:attrName>ppt_y</p:attrName>
                                        </p:attrNameLst>
                                      </p:cBhvr>
                                      <p:rCtr x="0" y="-3611"/>
                                    </p:animMotion>
                                    <p:animRot by="1500000">
                                      <p:cBhvr>
                                        <p:cTn id="12" dur="125" fill="hold">
                                          <p:stCondLst>
                                            <p:cond delay="0"/>
                                          </p:stCondLst>
                                        </p:cTn>
                                        <p:tgtEl>
                                          <p:spTgt spid="35"/>
                                        </p:tgtEl>
                                        <p:attrNameLst>
                                          <p:attrName>r</p:attrName>
                                        </p:attrNameLst>
                                      </p:cBhvr>
                                    </p:animRot>
                                    <p:animRot by="-1500000">
                                      <p:cBhvr>
                                        <p:cTn id="13" dur="125" fill="hold">
                                          <p:stCondLst>
                                            <p:cond delay="125"/>
                                          </p:stCondLst>
                                        </p:cTn>
                                        <p:tgtEl>
                                          <p:spTgt spid="35"/>
                                        </p:tgtEl>
                                        <p:attrNameLst>
                                          <p:attrName>r</p:attrName>
                                        </p:attrNameLst>
                                      </p:cBhvr>
                                    </p:animRot>
                                    <p:animRot by="-1500000">
                                      <p:cBhvr>
                                        <p:cTn id="14" dur="125" fill="hold">
                                          <p:stCondLst>
                                            <p:cond delay="250"/>
                                          </p:stCondLst>
                                        </p:cTn>
                                        <p:tgtEl>
                                          <p:spTgt spid="35"/>
                                        </p:tgtEl>
                                        <p:attrNameLst>
                                          <p:attrName>r</p:attrName>
                                        </p:attrNameLst>
                                      </p:cBhvr>
                                    </p:animRot>
                                    <p:animRot by="1500000">
                                      <p:cBhvr>
                                        <p:cTn id="15" dur="125" fill="hold">
                                          <p:stCondLst>
                                            <p:cond delay="375"/>
                                          </p:stCondLst>
                                        </p:cTn>
                                        <p:tgtEl>
                                          <p:spTgt spid="35"/>
                                        </p:tgtEl>
                                        <p:attrNameLst>
                                          <p:attrName>r</p:attrName>
                                        </p:attrNameLst>
                                      </p:cBhvr>
                                    </p:animRot>
                                  </p:childTnLst>
                                </p:cTn>
                              </p:par>
                              <p:par>
                                <p:cTn id="16" presetID="21" presetClass="emph" presetSubtype="0" repeatCount="indefinite" fill="hold" grpId="0" nodeType="withEffect">
                                  <p:stCondLst>
                                    <p:cond delay="0"/>
                                  </p:stCondLst>
                                  <p:iterate type="lt">
                                    <p:tmPct val="0"/>
                                  </p:iterate>
                                  <p:childTnLst>
                                    <p:animClr clrSpc="hsl" dir="cw">
                                      <p:cBhvr override="childStyle">
                                        <p:cTn id="17" dur="500" fill="hold"/>
                                        <p:tgtEl>
                                          <p:spTgt spid="16"/>
                                        </p:tgtEl>
                                        <p:attrNameLst>
                                          <p:attrName>style.color</p:attrName>
                                        </p:attrNameLst>
                                      </p:cBhvr>
                                      <p:by>
                                        <p:hsl h="7200000" s="0" l="0"/>
                                      </p:by>
                                    </p:animClr>
                                    <p:animClr clrSpc="hsl" dir="cw">
                                      <p:cBhvr>
                                        <p:cTn id="18" dur="500" fill="hold"/>
                                        <p:tgtEl>
                                          <p:spTgt spid="16"/>
                                        </p:tgtEl>
                                        <p:attrNameLst>
                                          <p:attrName>fillcolor</p:attrName>
                                        </p:attrNameLst>
                                      </p:cBhvr>
                                      <p:by>
                                        <p:hsl h="7200000" s="0" l="0"/>
                                      </p:by>
                                    </p:animClr>
                                    <p:animClr clrSpc="hsl" dir="cw">
                                      <p:cBhvr>
                                        <p:cTn id="19" dur="500" fill="hold"/>
                                        <p:tgtEl>
                                          <p:spTgt spid="16"/>
                                        </p:tgtEl>
                                        <p:attrNameLst>
                                          <p:attrName>stroke.color</p:attrName>
                                        </p:attrNameLst>
                                      </p:cBhvr>
                                      <p:by>
                                        <p:hsl h="7200000" s="0" l="0"/>
                                      </p:by>
                                    </p:animClr>
                                    <p:set>
                                      <p:cBhvr>
                                        <p:cTn id="20" dur="500" fill="hold"/>
                                        <p:tgtEl>
                                          <p:spTgt spid="16"/>
                                        </p:tgtEl>
                                        <p:attrNameLst>
                                          <p:attrName>fill.type</p:attrName>
                                        </p:attrNameLst>
                                      </p:cBhvr>
                                      <p:to>
                                        <p:strVal val="solid"/>
                                      </p:to>
                                    </p:set>
                                  </p:childTnLst>
                                </p:cTn>
                              </p:par>
                              <p:par>
                                <p:cTn id="21" presetID="34" presetClass="emph" presetSubtype="0" repeatCount="indefinite" fill="hold" grpId="1" nodeType="withEffect">
                                  <p:stCondLst>
                                    <p:cond delay="0"/>
                                  </p:stCondLst>
                                  <p:iterate type="lt">
                                    <p:tmPct val="10000"/>
                                  </p:iterate>
                                  <p:childTnLst>
                                    <p:animMotion origin="layout" path="M -2.77778E-6 4.07407E-6 L -2.77778E-6 -0.07223 " pathEditMode="relative" rAng="0" ptsTypes="AA">
                                      <p:cBhvr>
                                        <p:cTn id="22" dur="250" accel="50000" decel="50000" autoRev="1" fill="hold">
                                          <p:stCondLst>
                                            <p:cond delay="0"/>
                                          </p:stCondLst>
                                        </p:cTn>
                                        <p:tgtEl>
                                          <p:spTgt spid="16"/>
                                        </p:tgtEl>
                                        <p:attrNameLst>
                                          <p:attrName>ppt_x</p:attrName>
                                          <p:attrName>ppt_y</p:attrName>
                                        </p:attrNameLst>
                                      </p:cBhvr>
                                      <p:rCtr x="0" y="-3611"/>
                                    </p:animMotion>
                                    <p:animRot by="1500000">
                                      <p:cBhvr>
                                        <p:cTn id="23" dur="125" fill="hold">
                                          <p:stCondLst>
                                            <p:cond delay="0"/>
                                          </p:stCondLst>
                                        </p:cTn>
                                        <p:tgtEl>
                                          <p:spTgt spid="16"/>
                                        </p:tgtEl>
                                        <p:attrNameLst>
                                          <p:attrName>r</p:attrName>
                                        </p:attrNameLst>
                                      </p:cBhvr>
                                    </p:animRot>
                                    <p:animRot by="-1500000">
                                      <p:cBhvr>
                                        <p:cTn id="24" dur="125" fill="hold">
                                          <p:stCondLst>
                                            <p:cond delay="125"/>
                                          </p:stCondLst>
                                        </p:cTn>
                                        <p:tgtEl>
                                          <p:spTgt spid="16"/>
                                        </p:tgtEl>
                                        <p:attrNameLst>
                                          <p:attrName>r</p:attrName>
                                        </p:attrNameLst>
                                      </p:cBhvr>
                                    </p:animRot>
                                    <p:animRot by="-1500000">
                                      <p:cBhvr>
                                        <p:cTn id="25" dur="125" fill="hold">
                                          <p:stCondLst>
                                            <p:cond delay="250"/>
                                          </p:stCondLst>
                                        </p:cTn>
                                        <p:tgtEl>
                                          <p:spTgt spid="16"/>
                                        </p:tgtEl>
                                        <p:attrNameLst>
                                          <p:attrName>r</p:attrName>
                                        </p:attrNameLst>
                                      </p:cBhvr>
                                    </p:animRot>
                                    <p:animRot by="1500000">
                                      <p:cBhvr>
                                        <p:cTn id="2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5" grpId="0"/>
      <p:bldP spid="35"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8184492" y="3350215"/>
            <a:ext cx="1806205" cy="11812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3 cái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794360" y="1022822"/>
            <a:ext cx="7217228"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Câu 1: Bài học hôm nay có tên là gì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Các thế hệ trong gia đình.</a:t>
            </a:r>
            <a:endParaRPr lang="en-US" sz="2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3046" y="472671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165" y="4750663"/>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5860" y="2631842"/>
            <a:ext cx="1168880" cy="1948135"/>
          </a:xfrm>
          <a:prstGeom prst="rect">
            <a:avLst/>
          </a:prstGeom>
        </p:spPr>
      </p:pic>
    </p:spTree>
    <p:extLst>
      <p:ext uri="{BB962C8B-B14F-4D97-AF65-F5344CB8AC3E}">
        <p14:creationId xmlns:p14="http://schemas.microsoft.com/office/powerpoint/2010/main" val="1166761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581279" y="3623464"/>
            <a:ext cx="2490623" cy="116997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chì</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905001" y="1064078"/>
            <a:ext cx="7834951"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2: Gia đình bạn Hoa có bao nhiêu người và bao nhiêu thế hệ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6 người, 3 thế hệ</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1781" y="2969611"/>
            <a:ext cx="1290076" cy="1645662"/>
          </a:xfrm>
          <a:prstGeom prst="rect">
            <a:avLst/>
          </a:prstGeom>
        </p:spPr>
      </p:pic>
    </p:spTree>
    <p:extLst>
      <p:ext uri="{BB962C8B-B14F-4D97-AF65-F5344CB8AC3E}">
        <p14:creationId xmlns:p14="http://schemas.microsoft.com/office/powerpoint/2010/main" val="35768257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963336" y="3614055"/>
            <a:ext cx="1946311"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mực</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905000" y="578982"/>
            <a:ext cx="7217228" cy="1295400"/>
          </a:xfrm>
          <a:prstGeom prst="foldedCorner">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3 : Lời chốt của Mặt trời là gì ?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098736"/>
            <a:ext cx="6948621" cy="1461685"/>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 </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571" y="2778918"/>
            <a:ext cx="1221131" cy="2035220"/>
          </a:xfrm>
          <a:prstGeom prst="rect">
            <a:avLst/>
          </a:prstGeom>
        </p:spPr>
      </p:pic>
      <p:pic>
        <p:nvPicPr>
          <p:cNvPr id="18" name="Picture 17"/>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80341" y="2098736"/>
            <a:ext cx="5238987" cy="1443583"/>
          </a:xfrm>
          <a:prstGeom prst="rect">
            <a:avLst/>
          </a:prstGeom>
          <a:noFill/>
        </p:spPr>
      </p:pic>
    </p:spTree>
    <p:extLst>
      <p:ext uri="{BB962C8B-B14F-4D97-AF65-F5344CB8AC3E}">
        <p14:creationId xmlns:p14="http://schemas.microsoft.com/office/powerpoint/2010/main" val="26128940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ounded Rectangle 4"/>
          <p:cNvSpPr/>
          <p:nvPr/>
        </p:nvSpPr>
        <p:spPr>
          <a:xfrm>
            <a:off x="1524000" y="-1"/>
            <a:ext cx="9144000" cy="316628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a:solidFill>
                <a:srgbClr val="002060"/>
              </a:solidFill>
            </a:endParaRPr>
          </a:p>
        </p:txBody>
      </p:sp>
      <p:sp>
        <p:nvSpPr>
          <p:cNvPr id="7" name="Rounded Rectangle 6"/>
          <p:cNvSpPr/>
          <p:nvPr/>
        </p:nvSpPr>
        <p:spPr>
          <a:xfrm>
            <a:off x="3895299" y="1178039"/>
            <a:ext cx="3729251" cy="1175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1"/>
                </a:solidFill>
              </a:rPr>
              <a:t>Nhắc nhở, dặn dò</a:t>
            </a:r>
            <a:endParaRPr lang="en-US" sz="3200">
              <a:ln w="0"/>
              <a:solidFill>
                <a:schemeClr val="tx1"/>
              </a:solidFill>
              <a:effectLst>
                <a:outerShdw blurRad="38100" dist="19050" dir="2700000" algn="tl" rotWithShape="0">
                  <a:schemeClr val="dk1">
                    <a:alpha val="40000"/>
                  </a:schemeClr>
                </a:outerShdw>
              </a:effectLst>
            </a:endParaRPr>
          </a:p>
        </p:txBody>
      </p:sp>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Tree>
    <p:extLst>
      <p:ext uri="{BB962C8B-B14F-4D97-AF65-F5344CB8AC3E}">
        <p14:creationId xmlns:p14="http://schemas.microsoft.com/office/powerpoint/2010/main" val="2294977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6 -Học hát BA NGỌN NẾN LUNG LINH ( có lời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84539"/>
            <a:ext cx="9144000" cy="5139485"/>
          </a:xfrm>
          <a:prstGeom prst="rect">
            <a:avLst/>
          </a:prstGeom>
        </p:spPr>
      </p:pic>
      <p:sp>
        <p:nvSpPr>
          <p:cNvPr id="4"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Tree>
    <p:extLst>
      <p:ext uri="{BB962C8B-B14F-4D97-AF65-F5344CB8AC3E}">
        <p14:creationId xmlns:p14="http://schemas.microsoft.com/office/powerpoint/2010/main" val="42568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9"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2" name="TextBox 11"/>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3" name="TextBox 12"/>
          <p:cNvSpPr txBox="1"/>
          <p:nvPr/>
        </p:nvSpPr>
        <p:spPr>
          <a:xfrm>
            <a:off x="2524824" y="1257001"/>
            <a:ext cx="803926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1. Kể những việc làm thể hiện sự quan tâm, chăm sóc giữa các thế hệ.</a:t>
            </a:r>
          </a:p>
        </p:txBody>
      </p:sp>
      <p:sp>
        <p:nvSpPr>
          <p:cNvPr id="14" name="Rectangle: Rounded Corners 7"/>
          <p:cNvSpPr/>
          <p:nvPr/>
        </p:nvSpPr>
        <p:spPr>
          <a:xfrm>
            <a:off x="1747830" y="2911810"/>
            <a:ext cx="2055347" cy="14960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Mẹ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vai</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cho</a:t>
            </a:r>
            <a:r>
              <a:rPr lang="en-US" sz="2400">
                <a:latin typeface="Arial" panose="020B0604020202020204" pitchFamily="34" charset="0"/>
                <a:cs typeface="Arial" panose="020B0604020202020204" pitchFamily="34" charset="0"/>
              </a:rPr>
              <a:t> bà đỡ nhức mỏi.</a:t>
            </a:r>
            <a:endParaRPr lang="en-US" sz="2400" dirty="0">
              <a:latin typeface="Arial" panose="020B0604020202020204" pitchFamily="34" charset="0"/>
              <a:cs typeface="Arial" panose="020B0604020202020204" pitchFamily="34" charset="0"/>
            </a:endParaRPr>
          </a:p>
        </p:txBody>
      </p:sp>
      <p:sp>
        <p:nvSpPr>
          <p:cNvPr id="15" name="Rectangle: Rounded Corners 8"/>
          <p:cNvSpPr/>
          <p:nvPr/>
        </p:nvSpPr>
        <p:spPr>
          <a:xfrm>
            <a:off x="4857000" y="4234750"/>
            <a:ext cx="2757904" cy="10059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err="1">
                <a:latin typeface="Arial" panose="020B0604020202020204" pitchFamily="34" charset="0"/>
                <a:cs typeface="Arial" panose="020B0604020202020204" pitchFamily="34" charset="0"/>
              </a:rPr>
              <a:t>Ông</a:t>
            </a:r>
            <a:r>
              <a:rPr lang="en-US" sz="2400">
                <a:latin typeface="Arial" panose="020B0604020202020204" pitchFamily="34" charset="0"/>
                <a:cs typeface="Arial" panose="020B0604020202020204" pitchFamily="34" charset="0"/>
              </a:rPr>
              <a:t> dạy </a:t>
            </a:r>
            <a:r>
              <a:rPr lang="en-US" sz="2400" err="1">
                <a:latin typeface="Arial" panose="020B0604020202020204" pitchFamily="34" charset="0"/>
                <a:cs typeface="Arial" panose="020B0604020202020204" pitchFamily="34" charset="0"/>
              </a:rPr>
              <a:t>cháu</a:t>
            </a:r>
            <a:r>
              <a:rPr lang="en-US" sz="2400">
                <a:latin typeface="Arial" panose="020B0604020202020204" pitchFamily="34" charset="0"/>
                <a:cs typeface="Arial" panose="020B0604020202020204" pitchFamily="34" charset="0"/>
              </a:rPr>
              <a:t> gái </a:t>
            </a:r>
            <a:r>
              <a:rPr lang="en-US" sz="2400" dirty="0" err="1">
                <a:latin typeface="Arial" panose="020B0604020202020204" pitchFamily="34" charset="0"/>
                <a:cs typeface="Arial" panose="020B0604020202020204" pitchFamily="34" charset="0"/>
              </a:rPr>
              <a:t>gấp</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máy</a:t>
            </a:r>
            <a:r>
              <a:rPr lang="en-US" sz="2400">
                <a:latin typeface="Arial" panose="020B0604020202020204" pitchFamily="34" charset="0"/>
                <a:cs typeface="Arial" panose="020B0604020202020204" pitchFamily="34" charset="0"/>
              </a:rPr>
              <a:t> bay.</a:t>
            </a:r>
            <a:endParaRPr lang="en-US" sz="2400" dirty="0">
              <a:latin typeface="Arial" panose="020B0604020202020204" pitchFamily="34" charset="0"/>
              <a:cs typeface="Arial" panose="020B0604020202020204" pitchFamily="34" charset="0"/>
            </a:endParaRPr>
          </a:p>
        </p:txBody>
      </p:sp>
      <p:sp>
        <p:nvSpPr>
          <p:cNvPr id="16" name="Rectangle: Rounded Corners 11"/>
          <p:cNvSpPr/>
          <p:nvPr/>
        </p:nvSpPr>
        <p:spPr>
          <a:xfrm>
            <a:off x="5402235" y="1757466"/>
            <a:ext cx="3239828" cy="93593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Con trai mang  hộp khăn giấy ra giúp bố.</a:t>
            </a:r>
            <a:endParaRPr lang="en-US" sz="2400" dirty="0">
              <a:latin typeface="Arial" panose="020B0604020202020204" pitchFamily="34" charset="0"/>
              <a:cs typeface="Arial" panose="020B0604020202020204" pitchFamily="34" charset="0"/>
            </a:endParaRPr>
          </a:p>
        </p:txBody>
      </p:sp>
      <p:sp>
        <p:nvSpPr>
          <p:cNvPr id="17" name="Rectangle: Rounded Corners 11"/>
          <p:cNvSpPr/>
          <p:nvPr/>
        </p:nvSpPr>
        <p:spPr>
          <a:xfrm>
            <a:off x="7961741" y="4234750"/>
            <a:ext cx="2107691" cy="151344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Bố mang hoa quả ra mời cả nhà.</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1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4" name="TextBox 13"/>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17" name="TextBox 16"/>
          <p:cNvSpPr txBox="1"/>
          <p:nvPr/>
        </p:nvSpPr>
        <p:spPr>
          <a:xfrm>
            <a:off x="2583418" y="1341154"/>
            <a:ext cx="7831434"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2. Tại sao mọi người trong gia đình cần yêu thương, chia sẻ với nhau ?</a:t>
            </a:r>
          </a:p>
        </p:txBody>
      </p:sp>
      <p:sp>
        <p:nvSpPr>
          <p:cNvPr id="18" name="TextBox 17"/>
          <p:cNvSpPr txBox="1"/>
          <p:nvPr/>
        </p:nvSpPr>
        <p:spPr>
          <a:xfrm>
            <a:off x="2417481" y="1274832"/>
            <a:ext cx="7651951"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a:solidFill>
                  <a:srgbClr val="000000"/>
                </a:solidFill>
                <a:latin typeface="Open Sans"/>
              </a:rPr>
              <a:t>Mọi người trong gia đình cần chia sẻ, quan tâm, chăm sóc, yêu thương nhau vì có như vậy gia đình mới luôn hạnh phúc, ấm no và tràn ngập tiếng cười.</a:t>
            </a:r>
            <a:endParaRPr lang="en-US" sz="2400"/>
          </a:p>
        </p:txBody>
      </p:sp>
    </p:spTree>
    <p:extLst>
      <p:ext uri="{BB962C8B-B14F-4D97-AF65-F5344CB8AC3E}">
        <p14:creationId xmlns:p14="http://schemas.microsoft.com/office/powerpoint/2010/main" val="39684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657017"/>
            <a:ext cx="1092629" cy="1031073"/>
          </a:xfrm>
          <a:prstGeom prst="rect">
            <a:avLst/>
          </a:prstGeom>
        </p:spPr>
      </p:pic>
      <p:sp>
        <p:nvSpPr>
          <p:cNvPr id="10" name="TextBox 9"/>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68" y="2056069"/>
            <a:ext cx="6908595" cy="4801933"/>
          </a:xfrm>
          <a:prstGeom prst="rect">
            <a:avLst/>
          </a:prstGeom>
        </p:spPr>
      </p:pic>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9" name="Rectangle: Rounded Corners 5"/>
          <p:cNvSpPr/>
          <p:nvPr/>
        </p:nvSpPr>
        <p:spPr>
          <a:xfrm>
            <a:off x="1809434" y="6049142"/>
            <a:ext cx="8597686" cy="8088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err="1">
                <a:solidFill>
                  <a:schemeClr val="tx1"/>
                </a:solidFill>
                <a:latin typeface="Arial" panose="020B0604020202020204" pitchFamily="34" charset="0"/>
                <a:cs typeface="Arial" panose="020B0604020202020204" pitchFamily="34" charset="0"/>
              </a:rPr>
              <a:t>Em</a:t>
            </a:r>
            <a:r>
              <a:rPr lang="en-US" sz="2400">
                <a:solidFill>
                  <a:schemeClr val="tx1"/>
                </a:solidFill>
                <a:latin typeface="Arial" panose="020B0604020202020204" pitchFamily="34" charset="0"/>
                <a:cs typeface="Arial" panose="020B0604020202020204" pitchFamily="34" charset="0"/>
              </a:rPr>
              <a:t> sẽ chạy </a:t>
            </a:r>
            <a:r>
              <a:rPr lang="en-US" sz="2400" dirty="0">
                <a:solidFill>
                  <a:schemeClr val="tx1"/>
                </a:solidFill>
                <a:latin typeface="Arial" panose="020B0604020202020204" pitchFamily="34" charset="0"/>
                <a:cs typeface="Arial" panose="020B0604020202020204" pitchFamily="34" charset="0"/>
              </a:rPr>
              <a:t>ra </a:t>
            </a:r>
            <a:r>
              <a:rPr lang="en-US" sz="2400" dirty="0" err="1">
                <a:solidFill>
                  <a:schemeClr val="tx1"/>
                </a:solidFill>
                <a:latin typeface="Arial" panose="020B0604020202020204" pitchFamily="34" charset="0"/>
                <a:cs typeface="Arial" panose="020B0604020202020204" pitchFamily="34" charset="0"/>
              </a:rPr>
              <a:t>xách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giúp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mẹ</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hỏi</a:t>
            </a:r>
            <a:r>
              <a:rPr lang="en-US" sz="2400">
                <a:solidFill>
                  <a:schemeClr val="tx1"/>
                </a:solidFill>
                <a:latin typeface="Arial" panose="020B0604020202020204" pitchFamily="34" charset="0"/>
                <a:cs typeface="Arial" panose="020B0604020202020204" pitchFamily="34" charset="0"/>
              </a:rPr>
              <a:t> xem mẹ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mệt</a:t>
            </a:r>
            <a:r>
              <a:rPr lang="en-US" sz="2400">
                <a:solidFill>
                  <a:schemeClr val="tx1"/>
                </a:solidFill>
                <a:latin typeface="Arial" panose="020B0604020202020204" pitchFamily="34" charset="0"/>
                <a:cs typeface="Arial" panose="020B0604020202020204" pitchFamily="34" charset="0"/>
              </a:rPr>
              <a:t> không</a:t>
            </a:r>
            <a:endParaRPr lang="en-US" sz="2400"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1694161" y="5448975"/>
            <a:ext cx="882576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Em sẽ nói với mẹ: “Con chào mẹ. Mẹ đi làm có mệt không ạ? </a:t>
            </a:r>
          </a:p>
          <a:p>
            <a:r>
              <a:rPr lang="en-US" sz="2400">
                <a:solidFill>
                  <a:srgbClr val="000000"/>
                </a:solidFill>
                <a:latin typeface="Arial" panose="020B0604020202020204" pitchFamily="34" charset="0"/>
                <a:cs typeface="Arial" panose="020B0604020202020204" pitchFamily="34" charset="0"/>
              </a:rPr>
              <a:t>Mẹ để con giúp mẹ cầm đồ vào nhà nhé!.” Sau đó, em sẽ cầm đồ vào nhà giúp mẹ.</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6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9" grpId="1"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ả Nhà Thương Nhau Nhạc Thiếu Nhi Vui Nhộn Cho Bé Múa Hát Sôi Độ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678975"/>
            <a:ext cx="9111689" cy="5121324"/>
          </a:xfrm>
          <a:prstGeom prst="rect">
            <a:avLst/>
          </a:prstGeom>
        </p:spPr>
      </p:pic>
    </p:spTree>
    <p:extLst>
      <p:ext uri="{BB962C8B-B14F-4D97-AF65-F5344CB8AC3E}">
        <p14:creationId xmlns:p14="http://schemas.microsoft.com/office/powerpoint/2010/main" val="3352158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918" y="2056068"/>
            <a:ext cx="6911452" cy="4801932"/>
          </a:xfrm>
          <a:prstGeom prst="rect">
            <a:avLst/>
          </a:prstGeom>
        </p:spPr>
      </p:pic>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9" name="Rectangle: Rounded Corners 5"/>
          <p:cNvSpPr/>
          <p:nvPr/>
        </p:nvSpPr>
        <p:spPr>
          <a:xfrm>
            <a:off x="2070314" y="5802492"/>
            <a:ext cx="8336806" cy="105550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ông</a:t>
            </a:r>
            <a:r>
              <a:rPr lang="en-US" sz="24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653640"/>
            <a:ext cx="1092629" cy="1031073"/>
          </a:xfrm>
          <a:prstGeom prst="rect">
            <a:avLst/>
          </a:prstGeom>
        </p:spPr>
      </p:pic>
      <p:sp>
        <p:nvSpPr>
          <p:cNvPr id="13" name="TextBox 12"/>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4" name="TextBox 13"/>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sp>
        <p:nvSpPr>
          <p:cNvPr id="15" name="Rectangle: Rounded Corners 5"/>
          <p:cNvSpPr/>
          <p:nvPr/>
        </p:nvSpPr>
        <p:spPr>
          <a:xfrm>
            <a:off x="1705747" y="4898110"/>
            <a:ext cx="8984343" cy="161437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vi-VN" sz="2400">
                <a:solidFill>
                  <a:srgbClr val="000000"/>
                </a:solidFill>
              </a:rPr>
              <a:t>Em sẽ nói với ông: “Vâng ạ, để cháu đọc báo cho ông nghe ạ”. Rồi em đi qua chỗ bạn và nói: “Hôm nay tớ không đi chơi được đâu, tớ ở nhà với ông. Hẹn cậu hôm khác nhé</a:t>
            </a:r>
            <a:r>
              <a:rPr lang="en-US" sz="2400">
                <a:solidFill>
                  <a:srgbClr val="000000"/>
                </a:solidFill>
              </a:rPr>
              <a:t>!</a:t>
            </a:r>
            <a:r>
              <a:rPr lang="vi-VN" sz="2400">
                <a:solidFill>
                  <a:srgbClr val="000000"/>
                </a:solidFill>
              </a:rPr>
              <a:t>”. </a:t>
            </a:r>
            <a:endParaRPr lang="en-US" sz="2400">
              <a:solidFill>
                <a:srgbClr val="000000"/>
              </a:solidFill>
            </a:endParaRPr>
          </a:p>
          <a:p>
            <a:r>
              <a:rPr lang="vi-VN" sz="2400">
                <a:solidFill>
                  <a:srgbClr val="000000"/>
                </a:solidFill>
              </a:rPr>
              <a:t>Sau đó, em tới chỗ ông cầm lấy tờ báo và đọc cho ông nghe.</a:t>
            </a:r>
            <a:endParaRPr lang="en-US" sz="2400"/>
          </a:p>
        </p:txBody>
      </p:sp>
    </p:spTree>
    <p:extLst>
      <p:ext uri="{BB962C8B-B14F-4D97-AF65-F5344CB8AC3E}">
        <p14:creationId xmlns:p14="http://schemas.microsoft.com/office/powerpoint/2010/main" val="8388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87782" y="1143024"/>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vận dụng</a:t>
            </a:r>
          </a:p>
        </p:txBody>
      </p:sp>
      <p:sp>
        <p:nvSpPr>
          <p:cNvPr id="11" name="TextBox 10"/>
          <p:cNvSpPr txBox="1"/>
          <p:nvPr/>
        </p:nvSpPr>
        <p:spPr>
          <a:xfrm>
            <a:off x="2687783" y="1643687"/>
            <a:ext cx="7790491"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Kể những việc em đã làm thể hiện sự quan tâm, chăm sóc đối với các thành viên trong gia đình mình.</a:t>
            </a:r>
            <a:endParaRPr lang="en-US" sz="24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176" y="795788"/>
            <a:ext cx="1031606" cy="1101252"/>
          </a:xfrm>
          <a:prstGeom prst="rect">
            <a:avLst/>
          </a:prstGeom>
        </p:spPr>
      </p:pic>
      <p:sp>
        <p:nvSpPr>
          <p:cNvPr id="9" name="TextBox 8"/>
          <p:cNvSpPr txBox="1"/>
          <p:nvPr/>
        </p:nvSpPr>
        <p:spPr>
          <a:xfrm>
            <a:off x="2687782" y="5804245"/>
            <a:ext cx="710676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2. Em thích việc làm nào nhất ? Vì sao ?</a:t>
            </a:r>
            <a:endParaRPr lang="en-US" sz="240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12" name="Rectangle 11"/>
          <p:cNvSpPr/>
          <p:nvPr/>
        </p:nvSpPr>
        <p:spPr>
          <a:xfrm>
            <a:off x="2824701" y="3171720"/>
            <a:ext cx="7516652" cy="19354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Tx/>
              <a:buChar char="-"/>
            </a:pP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mẹ</a:t>
            </a:r>
            <a:r>
              <a:rPr lang="en-US" sz="2400">
                <a:latin typeface="Arial" panose="020B0604020202020204" pitchFamily="34" charset="0"/>
                <a:cs typeface="Arial" panose="020B0604020202020204" pitchFamily="34" charset="0"/>
              </a:rPr>
              <a:t> quét nhà, nhặt rau, rửa bát</a:t>
            </a:r>
          </a:p>
          <a:p>
            <a:pPr marL="285750" indent="-285750" algn="just">
              <a:buFontTx/>
              <a:buChar char="-"/>
            </a:pP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ùng mọi người dọn dẹp nhà cửa</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Chơi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Nói chuyện với bà</a:t>
            </a:r>
          </a:p>
          <a:p>
            <a:pPr marL="285750" indent="-285750" algn="just">
              <a:buFontTx/>
              <a:buChar char="-"/>
            </a:pPr>
            <a:r>
              <a:rPr lang="en-US" sz="2400">
                <a:latin typeface="Arial" panose="020B0604020202020204" pitchFamily="34" charset="0"/>
                <a:cs typeface="Arial" panose="020B0604020202020204" pitchFamily="34" charset="0"/>
              </a:rPr>
              <a:t>Đọc sách cho ông, cùng ông tưới cây</a:t>
            </a:r>
          </a:p>
          <a:p>
            <a:pPr marL="285750" indent="-285750" algn="just">
              <a:buFontTx/>
              <a:buChar char="-"/>
            </a:pPr>
            <a:r>
              <a:rPr lang="en-US" sz="2400">
                <a:latin typeface="Arial" panose="020B0604020202020204" pitchFamily="34" charset="0"/>
                <a:cs typeface="Arial" panose="020B0604020202020204" pitchFamily="34" charset="0"/>
              </a:rPr>
              <a:t>G</a:t>
            </a:r>
            <a:r>
              <a:rPr lang="vi-VN" sz="2400"/>
              <a:t>ấp và cất quần áo cho mọi người trong nhà.</a:t>
            </a:r>
            <a:endParaRPr lang="en-US" sz="2400">
              <a:latin typeface="Arial" panose="020B0604020202020204" pitchFamily="34" charset="0"/>
              <a:cs typeface="Arial" panose="020B0604020202020204" pitchFamily="34" charset="0"/>
            </a:endParaRPr>
          </a:p>
          <a:p>
            <a:pPr marL="285750" indent="-285750" algn="just">
              <a:buFontTx/>
              <a:buChar char="-"/>
            </a:pPr>
            <a:r>
              <a:rPr lang="vi-VN" sz="2400">
                <a:latin typeface="Arial" panose="020B0604020202020204" pitchFamily="34" charset="0"/>
                <a:cs typeface="Arial" panose="020B0604020202020204" pitchFamily="34" charset="0"/>
              </a:rPr>
              <a:t>Trước khi đi ngủ, em sẽ chúc ngủ ngon.</a:t>
            </a:r>
            <a:endParaRPr lang="en-US" sz="240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47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Tổng kết</a:t>
            </a:r>
            <a:endParaRPr lang="en-US" sz="3200" b="1">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60137"/>
            <a:ext cx="9144000" cy="4597863"/>
          </a:xfrm>
          <a:prstGeom prst="rect">
            <a:avLst/>
          </a:prstGeom>
        </p:spPr>
      </p:pic>
      <p:sp>
        <p:nvSpPr>
          <p:cNvPr id="8"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2)</a:t>
            </a:r>
          </a:p>
        </p:txBody>
      </p:sp>
      <p:sp>
        <p:nvSpPr>
          <p:cNvPr id="10" name="Rounded Rectangle 9"/>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Củng cố - Dặn dò</a:t>
            </a:r>
            <a:endParaRPr lang="en-US" sz="32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462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82" y="0"/>
            <a:ext cx="11325137" cy="6858000"/>
          </a:xfrm>
          <a:prstGeom prst="rect">
            <a:avLst/>
          </a:prstGeom>
        </p:spPr>
      </p:pic>
      <p:sp>
        <p:nvSpPr>
          <p:cNvPr id="5" name="Rectangle 2"/>
          <p:cNvSpPr txBox="1">
            <a:spLocks noChangeArrowheads="1"/>
          </p:cNvSpPr>
          <p:nvPr/>
        </p:nvSpPr>
        <p:spPr bwMode="auto">
          <a:xfrm>
            <a:off x="4225016" y="137943"/>
            <a:ext cx="3848668" cy="696308"/>
          </a:xfrm>
          <a:prstGeom prst="rect">
            <a:avLst/>
          </a:prstGeom>
          <a:noFill/>
          <a:ln w="9525">
            <a:noFill/>
            <a:miter lim="800000"/>
            <a:headEnd/>
            <a:tailEnd/>
          </a:ln>
          <a:effectLst/>
        </p:spPr>
        <p:txBody>
          <a:bodyPr anchor="ctr"/>
          <a:lstStyle/>
          <a:p>
            <a:pPr eaLnBrk="1" hangingPunct="1">
              <a:defRPr/>
            </a:pPr>
            <a:r>
              <a:rPr lang="en-US" sz="3200" b="1">
                <a:solidFill>
                  <a:srgbClr val="C00000"/>
                </a:solidFill>
                <a:cs typeface="Times New Roman" panose="02020603050405020304" pitchFamily="18" charset="0"/>
              </a:rPr>
              <a:t>Chủ đề 1 : Gia đình</a:t>
            </a:r>
            <a:endParaRPr lang="en-US" sz="2800" b="1">
              <a:solidFill>
                <a:srgbClr val="C00000"/>
              </a:solidFill>
              <a:cs typeface="Times New Roman" panose="02020603050405020304" pitchFamily="18" charset="0"/>
            </a:endParaRPr>
          </a:p>
        </p:txBody>
      </p:sp>
    </p:spTree>
    <p:extLst>
      <p:ext uri="{BB962C8B-B14F-4D97-AF65-F5344CB8AC3E}">
        <p14:creationId xmlns:p14="http://schemas.microsoft.com/office/powerpoint/2010/main" val="38896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64" y="3126344"/>
            <a:ext cx="5248136" cy="3035620"/>
          </a:xfrm>
          <a:prstGeom prst="rect">
            <a:avLst/>
          </a:prstGeom>
        </p:spPr>
      </p:pic>
      <p:sp>
        <p:nvSpPr>
          <p:cNvPr id="6"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74" y="768883"/>
            <a:ext cx="893207" cy="954107"/>
          </a:xfrm>
          <a:prstGeom prst="rect">
            <a:avLst/>
          </a:prstGeom>
        </p:spPr>
      </p:pic>
      <p:sp>
        <p:nvSpPr>
          <p:cNvPr id="10" name="TextBox 9"/>
          <p:cNvSpPr txBox="1"/>
          <p:nvPr/>
        </p:nvSpPr>
        <p:spPr>
          <a:xfrm>
            <a:off x="2568140" y="888702"/>
            <a:ext cx="728598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5">
                    <a:lumMod val="75000"/>
                  </a:schemeClr>
                </a:solidFill>
                <a:latin typeface="Arial" panose="020B0604020202020204" pitchFamily="34" charset="0"/>
                <a:cs typeface="Arial" panose="020B0604020202020204" pitchFamily="34" charset="0"/>
              </a:rPr>
              <a:t>Hoạt động mở đầu </a:t>
            </a:r>
          </a:p>
        </p:txBody>
      </p:sp>
      <p:sp>
        <p:nvSpPr>
          <p:cNvPr id="8" name="TextBox 7"/>
          <p:cNvSpPr txBox="1"/>
          <p:nvPr/>
        </p:nvSpPr>
        <p:spPr>
          <a:xfrm>
            <a:off x="2606571" y="1452725"/>
            <a:ext cx="79510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về các thành viên trong gia đình em.</a:t>
            </a:r>
          </a:p>
        </p:txBody>
      </p:sp>
      <p:sp>
        <p:nvSpPr>
          <p:cNvPr id="11" name="Rectangle: Rounded Corners 5"/>
          <p:cNvSpPr/>
          <p:nvPr/>
        </p:nvSpPr>
        <p:spPr>
          <a:xfrm>
            <a:off x="2568139" y="1914390"/>
            <a:ext cx="7013330" cy="482895"/>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-Gia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đình</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em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có</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mấy</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Gồm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những</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ai?</a:t>
            </a:r>
          </a:p>
        </p:txBody>
      </p:sp>
      <p:sp>
        <p:nvSpPr>
          <p:cNvPr id="12" name="Rectangle: Rounded Corners 6"/>
          <p:cNvSpPr/>
          <p:nvPr/>
        </p:nvSpPr>
        <p:spPr>
          <a:xfrm>
            <a:off x="2634581" y="2400857"/>
            <a:ext cx="6617545" cy="458092"/>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-Công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việc</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của</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mỗi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là</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gì</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4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bldLvl="0"/>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91329" y="1355018"/>
            <a:ext cx="7985353" cy="5502983"/>
          </a:xfrm>
          <a:prstGeom prst="rect">
            <a:avLst/>
          </a:prstGeom>
        </p:spPr>
      </p:pic>
      <p:sp>
        <p:nvSpPr>
          <p:cNvPr id="5" name="TextBox 4"/>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9"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
        <p:nvSpPr>
          <p:cNvPr id="11" name="TextBox 10"/>
          <p:cNvSpPr txBox="1"/>
          <p:nvPr/>
        </p:nvSpPr>
        <p:spPr>
          <a:xfrm>
            <a:off x="2191328" y="1304542"/>
            <a:ext cx="847667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Em hãy nêu các thành viên trong gia đình Hoa từ người nhiều tuổi đến ít tuổi. </a:t>
            </a:r>
          </a:p>
        </p:txBody>
      </p:sp>
      <p:sp>
        <p:nvSpPr>
          <p:cNvPr id="12" name="Rectangle 11"/>
          <p:cNvSpPr/>
          <p:nvPr/>
        </p:nvSpPr>
        <p:spPr>
          <a:xfrm>
            <a:off x="3372010" y="2349470"/>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Mẹ</a:t>
            </a:r>
            <a:endParaRPr lang="en-US" sz="2800" dirty="0"/>
          </a:p>
        </p:txBody>
      </p:sp>
      <p:sp>
        <p:nvSpPr>
          <p:cNvPr id="13" name="Rectangle 12"/>
          <p:cNvSpPr/>
          <p:nvPr/>
        </p:nvSpPr>
        <p:spPr>
          <a:xfrm>
            <a:off x="5370411" y="2006742"/>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Bố</a:t>
            </a:r>
            <a:endParaRPr lang="en-US" sz="2800" dirty="0"/>
          </a:p>
        </p:txBody>
      </p:sp>
      <p:sp>
        <p:nvSpPr>
          <p:cNvPr id="14" name="Rectangle 13"/>
          <p:cNvSpPr/>
          <p:nvPr/>
        </p:nvSpPr>
        <p:spPr>
          <a:xfrm>
            <a:off x="7786610" y="2583052"/>
            <a:ext cx="1309511"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Ông</a:t>
            </a:r>
            <a:r>
              <a:rPr lang="en-US" sz="2800" dirty="0"/>
              <a:t> </a:t>
            </a:r>
            <a:r>
              <a:rPr lang="en-US" sz="2800" dirty="0" err="1"/>
              <a:t>bà</a:t>
            </a:r>
            <a:endParaRPr lang="en-US" sz="2800" dirty="0"/>
          </a:p>
        </p:txBody>
      </p:sp>
      <p:sp>
        <p:nvSpPr>
          <p:cNvPr id="15" name="Rectangle 14"/>
          <p:cNvSpPr/>
          <p:nvPr/>
        </p:nvSpPr>
        <p:spPr>
          <a:xfrm>
            <a:off x="6493460" y="3215038"/>
            <a:ext cx="1174046"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Hoa</a:t>
            </a:r>
            <a:endParaRPr lang="en-US" sz="2800" dirty="0"/>
          </a:p>
        </p:txBody>
      </p:sp>
      <p:sp>
        <p:nvSpPr>
          <p:cNvPr id="16" name="Rectangle 15"/>
          <p:cNvSpPr/>
          <p:nvPr/>
        </p:nvSpPr>
        <p:spPr>
          <a:xfrm>
            <a:off x="4246811" y="3590323"/>
            <a:ext cx="1437923"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Em</a:t>
            </a:r>
            <a:r>
              <a:rPr lang="en-US" sz="2800" dirty="0"/>
              <a:t> </a:t>
            </a:r>
            <a:r>
              <a:rPr lang="en-US" sz="2800" dirty="0" err="1"/>
              <a:t>trai</a:t>
            </a:r>
            <a:endParaRPr lang="en-US" sz="2800" dirty="0"/>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0" name="Rounded Rectangle 19"/>
          <p:cNvSpPr/>
          <p:nvPr/>
        </p:nvSpPr>
        <p:spPr>
          <a:xfrm>
            <a:off x="7080591" y="3592812"/>
            <a:ext cx="3309256"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Những ai trong sơ đồ ngang hàng nhau ?</a:t>
            </a:r>
          </a:p>
        </p:txBody>
      </p:sp>
      <p:sp>
        <p:nvSpPr>
          <p:cNvPr id="21" name="Rounded Rectangle 20"/>
          <p:cNvSpPr/>
          <p:nvPr/>
        </p:nvSpPr>
        <p:spPr>
          <a:xfrm>
            <a:off x="7080589" y="4782964"/>
            <a:ext cx="3309259" cy="13639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Chỉ và nói các thành viên cùng thế hệ trong gia đình Hoa.</a:t>
            </a:r>
          </a:p>
        </p:txBody>
      </p:sp>
      <p:sp>
        <p:nvSpPr>
          <p:cNvPr id="22" name="Rounded Rectangle 21"/>
          <p:cNvSpPr/>
          <p:nvPr/>
        </p:nvSpPr>
        <p:spPr>
          <a:xfrm>
            <a:off x="7080588" y="2428333"/>
            <a:ext cx="3309258"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Gia đình Hoa có mấy thế hệ ?</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20696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childTnLst>
                                    <p:animClr clrSpc="rgb" dir="cw">
                                      <p:cBhvr override="childStyle">
                                        <p:cTn id="11" dur="2000" fill="hold"/>
                                        <p:tgtEl>
                                          <p:spTgt spid="16"/>
                                        </p:tgtEl>
                                        <p:attrNameLst>
                                          <p:attrName>style.color</p:attrName>
                                        </p:attrNameLst>
                                      </p:cBhvr>
                                      <p:to>
                                        <a:srgbClr val="C00000"/>
                                      </p:to>
                                    </p:animClr>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6" grpId="0" animBg="1"/>
      <p:bldP spid="16" grpId="1"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1" name="Rounded Rectangle 20"/>
          <p:cNvSpPr/>
          <p:nvPr/>
        </p:nvSpPr>
        <p:spPr>
          <a:xfrm>
            <a:off x="6951045" y="3576935"/>
            <a:ext cx="4540469" cy="1953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defRPr/>
            </a:pPr>
            <a:r>
              <a:rPr lang="en-US" sz="2400">
                <a:solidFill>
                  <a:prstClr val="black"/>
                </a:solidFill>
                <a:latin typeface="Arial" panose="020B0604020202020204" pitchFamily="34" charset="0"/>
                <a:cs typeface="Arial" panose="020B0604020202020204" pitchFamily="34" charset="0"/>
              </a:rPr>
              <a:t>    Gia đình Hoa có 3 thế hệ: </a:t>
            </a:r>
          </a:p>
          <a:p>
            <a:pPr defTabSz="685800">
              <a:defRPr/>
            </a:pPr>
            <a:r>
              <a:rPr lang="en-US" sz="2400">
                <a:solidFill>
                  <a:prstClr val="black"/>
                </a:solidFill>
                <a:latin typeface="Arial" panose="020B0604020202020204" pitchFamily="34" charset="0"/>
                <a:cs typeface="Arial" panose="020B0604020202020204" pitchFamily="34" charset="0"/>
              </a:rPr>
              <a:t>Thế hệ thứ nhất: ông và bà</a:t>
            </a:r>
          </a:p>
          <a:p>
            <a:pPr defTabSz="685800">
              <a:defRPr/>
            </a:pPr>
            <a:r>
              <a:rPr lang="en-US" sz="2400">
                <a:solidFill>
                  <a:prstClr val="black"/>
                </a:solidFill>
                <a:latin typeface="Arial" panose="020B0604020202020204" pitchFamily="34" charset="0"/>
                <a:cs typeface="Arial" panose="020B0604020202020204" pitchFamily="34" charset="0"/>
              </a:rPr>
              <a:t>Thế hệ thứ hai: bố và mẹ</a:t>
            </a:r>
          </a:p>
          <a:p>
            <a:pPr defTabSz="685800">
              <a:defRPr/>
            </a:pPr>
            <a:r>
              <a:rPr lang="en-US" sz="2400">
                <a:solidFill>
                  <a:prstClr val="black"/>
                </a:solidFill>
                <a:latin typeface="Arial" panose="020B0604020202020204" pitchFamily="34" charset="0"/>
                <a:cs typeface="Arial" panose="020B0604020202020204" pitchFamily="34" charset="0"/>
              </a:rPr>
              <a:t>Thế hệ thứ ba: Hoa và em trai</a:t>
            </a:r>
            <a:endParaRPr lang="en-US" sz="24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8136729" y="2703272"/>
            <a:ext cx="1497355" cy="572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Kết luận</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13386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479" y="802783"/>
            <a:ext cx="955343" cy="901521"/>
          </a:xfrm>
          <a:prstGeom prst="rect">
            <a:avLst/>
          </a:prstGeom>
        </p:spPr>
      </p:pic>
      <p:sp>
        <p:nvSpPr>
          <p:cNvPr id="10" name="TextBox 9"/>
          <p:cNvSpPr txBox="1"/>
          <p:nvPr/>
        </p:nvSpPr>
        <p:spPr>
          <a:xfrm>
            <a:off x="2601951" y="1054119"/>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028969" y="1676089"/>
            <a:ext cx="851382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Hãy vẽ, dán ảnh hoặc viết tên từng thành viên trong gia đình em vào sơ đồ gợi ý dưới đây.</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2191328" y="5801269"/>
            <a:ext cx="783143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Giới thiệu sơ đồ các thế hệ trong gia đình em.</a:t>
            </a:r>
          </a:p>
        </p:txBody>
      </p:sp>
      <p:sp>
        <p:nvSpPr>
          <p:cNvPr id="13"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14" name="Picture 13" descr="Chart, bubble ch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94" y="2666552"/>
            <a:ext cx="6539702" cy="2951059"/>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7781" y="2286343"/>
            <a:ext cx="7877713" cy="2373519"/>
          </a:xfrm>
          <a:prstGeom prst="rect">
            <a:avLst/>
          </a:prstGeom>
          <a:noFill/>
        </p:spPr>
      </p:pic>
      <p:sp>
        <p:nvSpPr>
          <p:cNvPr id="5" name="Rounded Rectangle 4"/>
          <p:cNvSpPr/>
          <p:nvPr/>
        </p:nvSpPr>
        <p:spPr>
          <a:xfrm>
            <a:off x="3686459" y="1283505"/>
            <a:ext cx="2862021" cy="5672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rPr>
              <a:t>Kết luận</a:t>
            </a:r>
            <a:endParaRPr lang="en-US" sz="1400" b="1">
              <a:ln w="0"/>
              <a:solidFill>
                <a:schemeClr val="tx1"/>
              </a:solidFill>
              <a:effectLst>
                <a:outerShdw blurRad="38100" dist="19050" dir="2700000" algn="tl" rotWithShape="0">
                  <a:schemeClr val="dk1">
                    <a:alpha val="40000"/>
                  </a:schemeClr>
                </a:outerShdw>
              </a:effectLst>
            </a:endParaRPr>
          </a:p>
        </p:txBody>
      </p:sp>
      <p:sp>
        <p:nvSpPr>
          <p:cNvPr id="7" name="Rectangle 2"/>
          <p:cNvSpPr txBox="1">
            <a:spLocks noChangeArrowheads="1"/>
          </p:cNvSpPr>
          <p:nvPr/>
        </p:nvSpPr>
        <p:spPr bwMode="auto">
          <a:xfrm>
            <a:off x="1524000" y="0"/>
            <a:ext cx="9166090" cy="847898"/>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Thứ … ngày … tháng … năm …</a:t>
            </a: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spTree>
    <p:extLst>
      <p:ext uri="{BB962C8B-B14F-4D97-AF65-F5344CB8AC3E}">
        <p14:creationId xmlns:p14="http://schemas.microsoft.com/office/powerpoint/2010/main" val="50631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1477</TotalTime>
  <Words>776</Words>
  <Application>Microsoft Office PowerPoint</Application>
  <PresentationFormat>Widescreen</PresentationFormat>
  <Paragraphs>121</Paragraphs>
  <Slides>22</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宋体</vt:lpstr>
      <vt:lpstr>Arial</vt:lpstr>
      <vt:lpstr>Arial-Rounded</vt:lpstr>
      <vt:lpstr>Calibri</vt:lpstr>
      <vt:lpstr>Calibri Light</vt:lpstr>
      <vt:lpstr>Open Sans</vt:lpstr>
      <vt:lpstr>Tahoma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USER</cp:lastModifiedBy>
  <cp:revision>341</cp:revision>
  <dcterms:created xsi:type="dcterms:W3CDTF">2021-06-08T07:37:38Z</dcterms:created>
  <dcterms:modified xsi:type="dcterms:W3CDTF">2021-11-22T06:31:33Z</dcterms:modified>
</cp:coreProperties>
</file>