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4" r:id="rId3"/>
  </p:sldMasterIdLst>
  <p:notesMasterIdLst>
    <p:notesMasterId r:id="rId30"/>
  </p:notesMasterIdLst>
  <p:sldIdLst>
    <p:sldId id="321" r:id="rId4"/>
    <p:sldId id="264" r:id="rId5"/>
    <p:sldId id="324" r:id="rId6"/>
    <p:sldId id="327" r:id="rId7"/>
    <p:sldId id="339" r:id="rId8"/>
    <p:sldId id="340" r:id="rId9"/>
    <p:sldId id="341" r:id="rId10"/>
    <p:sldId id="330" r:id="rId11"/>
    <p:sldId id="331" r:id="rId12"/>
    <p:sldId id="344" r:id="rId13"/>
    <p:sldId id="282" r:id="rId14"/>
    <p:sldId id="311" r:id="rId15"/>
    <p:sldId id="312" r:id="rId16"/>
    <p:sldId id="314" r:id="rId17"/>
    <p:sldId id="315" r:id="rId18"/>
    <p:sldId id="316" r:id="rId19"/>
    <p:sldId id="332" r:id="rId20"/>
    <p:sldId id="333" r:id="rId21"/>
    <p:sldId id="343" r:id="rId22"/>
    <p:sldId id="345" r:id="rId23"/>
    <p:sldId id="336" r:id="rId24"/>
    <p:sldId id="342" r:id="rId25"/>
    <p:sldId id="325" r:id="rId26"/>
    <p:sldId id="337" r:id="rId27"/>
    <p:sldId id="338" r:id="rId28"/>
    <p:sldId id="32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initials="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AF92"/>
    <a:srgbClr val="62CEB4"/>
    <a:srgbClr val="79D5BF"/>
    <a:srgbClr val="4BB2FF"/>
    <a:srgbClr val="0192FF"/>
    <a:srgbClr val="63CD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35" autoAdjust="0"/>
    <p:restoredTop sz="94660"/>
  </p:normalViewPr>
  <p:slideViewPr>
    <p:cSldViewPr snapToGrid="0">
      <p:cViewPr varScale="1">
        <p:scale>
          <a:sx n="69" d="100"/>
          <a:sy n="69" d="100"/>
        </p:scale>
        <p:origin x="75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495353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mtClean="0"/>
              <a:t>luongtran8495@gmail.com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C4C689-0797-4A8F-B2C6-5687E1566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1471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D33800-9EF5-458B-9C8B-85636545FB54}" type="slidenum">
              <a:rPr lang="zh-CN" altLang="en-US" smtClean="0"/>
              <a:t>2</a:t>
            </a:fld>
            <a:endParaRPr lang="zh-CN" altLang="en-US"/>
          </a:p>
        </p:txBody>
      </p:sp>
    </p:spTree>
    <p:extLst>
      <p:ext uri="{BB962C8B-B14F-4D97-AF65-F5344CB8AC3E}">
        <p14:creationId xmlns:p14="http://schemas.microsoft.com/office/powerpoint/2010/main" val="68900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B2AA4F-B828-4D7C-AFD3-893933DAFCB4}" type="slidenum">
              <a:rPr lang="en-US" smtClean="0"/>
              <a:t>3</a:t>
            </a:fld>
            <a:endParaRPr lang="en-US"/>
          </a:p>
        </p:txBody>
      </p:sp>
    </p:spTree>
    <p:extLst>
      <p:ext uri="{BB962C8B-B14F-4D97-AF65-F5344CB8AC3E}">
        <p14:creationId xmlns:p14="http://schemas.microsoft.com/office/powerpoint/2010/main" val="1553854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4DADCA-9B9E-4963-A957-D2FD6D7D638D}"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2024/11/8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2024/11/8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2024/11/8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2024/11/8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2274D81-BE9C-4C9D-8371-8BC208C7A872}" type="datetimeFigureOut">
              <a:rPr lang="zh-CN" altLang="en-US" smtClean="0"/>
              <a:t>2024/11/8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4DADCA-9B9E-4963-A957-D2FD6D7D638D}"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3"/>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5"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第一部分  点击此处输入您的标题</a:t>
            </a:r>
          </a:p>
        </p:txBody>
      </p:sp>
      <p:sp>
        <p:nvSpPr>
          <p:cNvPr id="3" name="日期占位符 2"/>
          <p:cNvSpPr>
            <a:spLocks noGrp="1"/>
          </p:cNvSpPr>
          <p:nvPr>
            <p:ph type="dt" sz="half" idx="10"/>
          </p:nvPr>
        </p:nvSpPr>
        <p:spPr/>
        <p:txBody>
          <a:bodyPr/>
          <a:lstStyle/>
          <a:p>
            <a:fld id="{32274D81-BE9C-4C9D-8371-8BC208C7A872}" type="datetimeFigureOut">
              <a:rPr lang="zh-CN" altLang="en-US" smtClean="0"/>
              <a:t>2024/11/8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t>‹#›</a:t>
            </a:fld>
            <a:endParaRPr lang="zh-CN" altLang="en-US"/>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 name="TextBox 10"/>
          <p:cNvSpPr txBox="1"/>
          <p:nvPr userDrawn="1"/>
        </p:nvSpPr>
        <p:spPr>
          <a:xfrm>
            <a:off x="11300685" y="6248767"/>
            <a:ext cx="485140" cy="420370"/>
          </a:xfrm>
          <a:prstGeom prst="rect">
            <a:avLst/>
          </a:prstGeom>
          <a:noFill/>
        </p:spPr>
        <p:txBody>
          <a:bodyPr wrap="none" rtlCol="0">
            <a:spAutoFit/>
          </a:bodyPr>
          <a:lstStyle/>
          <a:p>
            <a:fld id="{15E71900-10A2-4CC6-8A82-1659C4480C15}" type="slidenum">
              <a:rPr lang="zh-CN" altLang="en-US" sz="2135" smtClean="0">
                <a:solidFill>
                  <a:schemeClr val="tx1">
                    <a:lumMod val="65000"/>
                    <a:lumOff val="35000"/>
                  </a:schemeClr>
                </a:solidFill>
              </a:rPr>
              <a:t>‹#›</a:t>
            </a:fld>
            <a:endParaRPr lang="zh-CN" altLang="en-US" sz="2135" dirty="0">
              <a:solidFill>
                <a:schemeClr val="tx1">
                  <a:lumMod val="65000"/>
                  <a:lumOff val="35000"/>
                </a:scheme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t>2024/11/8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2024/11/8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2024/11/8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2024/11/8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2024/11/8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4DADCA-9B9E-4963-A957-D2FD6D7D638D}"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4DADCA-9B9E-4963-A957-D2FD6D7D638D}" type="datetimeFigureOut">
              <a:rPr lang="en-US" smtClean="0"/>
              <a:t>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4DADCA-9B9E-4963-A957-D2FD6D7D638D}" type="datetimeFigureOut">
              <a:rPr lang="en-US" smtClean="0"/>
              <a:t>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DADCA-9B9E-4963-A957-D2FD6D7D638D}" type="datetimeFigureOut">
              <a:rPr lang="en-US" smtClean="0"/>
              <a:t>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DADCA-9B9E-4963-A957-D2FD6D7D638D}" type="datetimeFigureOut">
              <a:rPr lang="en-US" smtClean="0"/>
              <a:t>11/8/2024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355ED-D271-4885-A6A3-3712DE21233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2274D81-BE9C-4C9D-8371-8BC208C7A872}" type="datetimeFigureOut">
              <a:rPr lang="zh-CN" altLang="en-US" smtClean="0"/>
              <a:t>2024/11/8</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ED5F6FF-76A1-4CE1-A727-BAA53E4938F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42.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42.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42.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42.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audio" Target="../media/audio2.wav"/><Relationship Id="rId7" Type="http://schemas.openxmlformats.org/officeDocument/2006/relationships/image" Target="../media/image42.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47.jp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4.jp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49.png"/><Relationship Id="rId7" Type="http://schemas.openxmlformats.org/officeDocument/2006/relationships/image" Target="../media/image53.jpg"/><Relationship Id="rId2"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6.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g"/><Relationship Id="rId3" Type="http://schemas.openxmlformats.org/officeDocument/2006/relationships/image" Target="../media/image12.jpg"/><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20.jpg"/><Relationship Id="rId5" Type="http://schemas.openxmlformats.org/officeDocument/2006/relationships/image" Target="../media/image14.jpeg"/><Relationship Id="rId10" Type="http://schemas.openxmlformats.org/officeDocument/2006/relationships/image" Target="../media/image19.jpg"/><Relationship Id="rId4" Type="http://schemas.openxmlformats.org/officeDocument/2006/relationships/image" Target="../media/image13.jpeg"/><Relationship Id="rId9" Type="http://schemas.openxmlformats.org/officeDocument/2006/relationships/image" Target="../media/image18.gif"/><Relationship Id="rId14" Type="http://schemas.openxmlformats.org/officeDocument/2006/relationships/image" Target="../media/image23.jpe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p:cNvPicPr>
            <a:picLocks noChangeAspect="1"/>
          </p:cNvPicPr>
          <p:nvPr/>
        </p:nvPicPr>
        <p:blipFill>
          <a:blip r:embed="rId3"/>
          <a:stretch>
            <a:fillRect/>
          </a:stretch>
        </p:blipFill>
        <p:spPr>
          <a:xfrm>
            <a:off x="-17444" y="3178647"/>
            <a:ext cx="12209444" cy="3679353"/>
          </a:xfrm>
          <a:prstGeom prst="rect">
            <a:avLst/>
          </a:prstGeom>
        </p:spPr>
      </p:pic>
      <p:pic>
        <p:nvPicPr>
          <p:cNvPr id="3" name="1"/>
          <p:cNvPicPr>
            <a:picLocks noChangeAspect="1"/>
          </p:cNvPicPr>
          <p:nvPr/>
        </p:nvPicPr>
        <p:blipFill>
          <a:blip r:embed="rId4" cstate="screen"/>
          <a:stretch>
            <a:fillRect/>
          </a:stretch>
        </p:blipFill>
        <p:spPr>
          <a:xfrm>
            <a:off x="29477" y="2437339"/>
            <a:ext cx="4906376" cy="3980824"/>
          </a:xfrm>
          <a:prstGeom prst="rect">
            <a:avLst/>
          </a:prstGeom>
        </p:spPr>
      </p:pic>
      <p:pic>
        <p:nvPicPr>
          <p:cNvPr id="4" name="19"/>
          <p:cNvPicPr>
            <a:picLocks noChangeAspect="1"/>
          </p:cNvPicPr>
          <p:nvPr/>
        </p:nvPicPr>
        <p:blipFill>
          <a:blip r:embed="rId5" cstate="screen"/>
          <a:stretch>
            <a:fillRect/>
          </a:stretch>
        </p:blipFill>
        <p:spPr>
          <a:xfrm flipH="1">
            <a:off x="8465491" y="4080941"/>
            <a:ext cx="3773430" cy="2705180"/>
          </a:xfrm>
          <a:prstGeom prst="rect">
            <a:avLst/>
          </a:prstGeom>
        </p:spPr>
      </p:pic>
      <p:pic>
        <p:nvPicPr>
          <p:cNvPr id="5" name="55"/>
          <p:cNvPicPr>
            <a:picLocks noChangeAspect="1"/>
          </p:cNvPicPr>
          <p:nvPr/>
        </p:nvPicPr>
        <p:blipFill rotWithShape="1">
          <a:blip r:embed="rId6" cstate="screen"/>
          <a:srcRect/>
          <a:stretch>
            <a:fillRect/>
          </a:stretch>
        </p:blipFill>
        <p:spPr>
          <a:xfrm>
            <a:off x="764244" y="40632"/>
            <a:ext cx="9803219" cy="3630303"/>
          </a:xfrm>
          <a:prstGeom prst="rect">
            <a:avLst/>
          </a:prstGeom>
        </p:spPr>
      </p:pic>
      <p:pic>
        <p:nvPicPr>
          <p:cNvPr id="19" name="69"/>
          <p:cNvPicPr>
            <a:picLocks noChangeAspect="1"/>
          </p:cNvPicPr>
          <p:nvPr/>
        </p:nvPicPr>
        <p:blipFill>
          <a:blip r:embed="rId7" cstate="screen"/>
          <a:stretch>
            <a:fillRect/>
          </a:stretch>
        </p:blipFill>
        <p:spPr>
          <a:xfrm>
            <a:off x="8588453" y="450638"/>
            <a:ext cx="3603548" cy="1986702"/>
          </a:xfrm>
          <a:prstGeom prst="rect">
            <a:avLst/>
          </a:prstGeom>
        </p:spPr>
      </p:pic>
      <p:sp>
        <p:nvSpPr>
          <p:cNvPr id="6" name="Rectangle 5"/>
          <p:cNvSpPr/>
          <p:nvPr/>
        </p:nvSpPr>
        <p:spPr>
          <a:xfrm>
            <a:off x="3039007" y="1274227"/>
            <a:ext cx="6096541"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Chào</a:t>
            </a:r>
            <a:r>
              <a:rPr kumimoji="0" lang="en-US" altLang="zh-CN" sz="40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 </a:t>
            </a:r>
            <a:r>
              <a:rPr kumimoji="0" lang="en-US" altLang="zh-CN" sz="40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mừng</a:t>
            </a:r>
            <a:r>
              <a:rPr kumimoji="0" lang="en-US" altLang="zh-CN" sz="40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 </a:t>
            </a:r>
            <a:r>
              <a:rPr kumimoji="0" lang="en-US" altLang="zh-CN" sz="40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các</a:t>
            </a:r>
            <a:r>
              <a:rPr kumimoji="0" lang="en-US" altLang="zh-CN" sz="40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 </a:t>
            </a:r>
            <a:r>
              <a:rPr kumimoji="0" lang="en-US" altLang="zh-CN" sz="40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em</a:t>
            </a:r>
            <a:r>
              <a:rPr kumimoji="0" lang="en-US" altLang="zh-CN" sz="40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 </a:t>
            </a:r>
            <a:r>
              <a:rPr kumimoji="0" lang="en-US" altLang="zh-CN" sz="40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đến</a:t>
            </a:r>
            <a:r>
              <a:rPr kumimoji="0" lang="en-US" altLang="zh-CN" sz="40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 </a:t>
            </a:r>
            <a:r>
              <a:rPr kumimoji="0" lang="en-US" altLang="zh-CN" sz="40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với</a:t>
            </a:r>
            <a:r>
              <a:rPr kumimoji="0" lang="en-US" altLang="zh-CN" sz="40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tiết</a:t>
            </a:r>
            <a:r>
              <a:rPr kumimoji="0" lang="en-US" altLang="zh-CN" sz="40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rPr>
              <a:t> </a:t>
            </a:r>
            <a:r>
              <a:rPr lang="en-US" altLang="zh-CN" sz="4000" b="1" i="1" kern="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ea typeface="等线" panose="02010600030101010101" pitchFamily="2" charset="-122"/>
                <a:cs typeface="Times New Roman" panose="02020603050405020304" pitchFamily="18" charset="0"/>
                <a:sym typeface="+mn-lt"/>
              </a:rPr>
              <a:t>Tự</a:t>
            </a:r>
            <a:r>
              <a:rPr lang="en-US" altLang="zh-CN" sz="4000" b="1" i="1" kern="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ea typeface="等线" panose="02010600030101010101" pitchFamily="2" charset="-122"/>
                <a:cs typeface="Times New Roman" panose="02020603050405020304" pitchFamily="18" charset="0"/>
                <a:sym typeface="+mn-lt"/>
              </a:rPr>
              <a:t> </a:t>
            </a:r>
            <a:r>
              <a:rPr lang="en-US" altLang="zh-CN" sz="4000" b="1" i="1" kern="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ea typeface="等线" panose="02010600030101010101" pitchFamily="2" charset="-122"/>
                <a:cs typeface="Times New Roman" panose="02020603050405020304" pitchFamily="18" charset="0"/>
                <a:sym typeface="+mn-lt"/>
              </a:rPr>
              <a:t>nhiên</a:t>
            </a:r>
            <a:r>
              <a:rPr lang="en-US" altLang="zh-CN" sz="4000" b="1" i="1" kern="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ea typeface="等线" panose="02010600030101010101" pitchFamily="2" charset="-122"/>
                <a:cs typeface="Times New Roman" panose="02020603050405020304" pitchFamily="18" charset="0"/>
                <a:sym typeface="+mn-lt"/>
              </a:rPr>
              <a:t> </a:t>
            </a:r>
            <a:r>
              <a:rPr lang="en-US" altLang="zh-CN" sz="4000" b="1" i="1" kern="0" smtClean="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ea typeface="等线" panose="02010600030101010101" pitchFamily="2" charset="-122"/>
                <a:cs typeface="Times New Roman" panose="02020603050405020304" pitchFamily="18" charset="0"/>
                <a:sym typeface="+mn-lt"/>
              </a:rPr>
              <a:t>và Xã </a:t>
            </a:r>
            <a:r>
              <a:rPr lang="en-US" altLang="zh-CN" sz="4000" b="1" i="1" kern="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ea typeface="等线" panose="02010600030101010101" pitchFamily="2" charset="-122"/>
                <a:cs typeface="Times New Roman" panose="02020603050405020304" pitchFamily="18" charset="0"/>
                <a:sym typeface="+mn-lt"/>
              </a:rPr>
              <a:t>hội</a:t>
            </a:r>
            <a:endParaRPr kumimoji="0" lang="en-US" altLang="zh-CN" sz="40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ea typeface="等线" panose="02010600030101010101" pitchFamily="2" charset="-122"/>
              <a:cs typeface="Times New Roman" panose="02020603050405020304" pitchFamily="18" charset="0"/>
              <a:sym typeface="+mn-lt"/>
            </a:endParaRPr>
          </a:p>
        </p:txBody>
      </p:sp>
      <p:pic>
        <p:nvPicPr>
          <p:cNvPr id="20" name="Picture 19"/>
          <p:cNvPicPr>
            <a:picLocks noChangeAspect="1"/>
          </p:cNvPicPr>
          <p:nvPr/>
        </p:nvPicPr>
        <p:blipFill>
          <a:blip r:embed="rId8"/>
          <a:stretch>
            <a:fillRect/>
          </a:stretch>
        </p:blipFill>
        <p:spPr>
          <a:xfrm>
            <a:off x="4935853" y="3850009"/>
            <a:ext cx="1696959" cy="2385090"/>
          </a:xfrm>
          <a:prstGeom prst="rect">
            <a:avLst/>
          </a:prstGeom>
        </p:spPr>
      </p:pic>
    </p:spTree>
    <p:extLst>
      <p:ext uri="{BB962C8B-B14F-4D97-AF65-F5344CB8AC3E}">
        <p14:creationId xmlns:p14="http://schemas.microsoft.com/office/powerpoint/2010/main" val="219348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250"/>
                                        <p:tgtEl>
                                          <p:spTgt spid="5"/>
                                        </p:tgtEl>
                                      </p:cBhvr>
                                    </p:animEffect>
                                    <p:anim calcmode="lin" valueType="num">
                                      <p:cBhvr>
                                        <p:cTn id="24" dur="1250" fill="hold"/>
                                        <p:tgtEl>
                                          <p:spTgt spid="5"/>
                                        </p:tgtEl>
                                        <p:attrNameLst>
                                          <p:attrName>ppt_x</p:attrName>
                                        </p:attrNameLst>
                                      </p:cBhvr>
                                      <p:tavLst>
                                        <p:tav tm="0">
                                          <p:val>
                                            <p:strVal val="#ppt_x"/>
                                          </p:val>
                                        </p:tav>
                                        <p:tav tm="100000">
                                          <p:val>
                                            <p:strVal val="#ppt_x"/>
                                          </p:val>
                                        </p:tav>
                                      </p:tavLst>
                                    </p:anim>
                                    <p:anim calcmode="lin" valueType="num">
                                      <p:cBhvr>
                                        <p:cTn id="25" dur="125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22" presetClass="entr" presetSubtype="8"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heel(1)">
                                      <p:cBhvr>
                                        <p:cTn id="32" dur="2000"/>
                                        <p:tgtEl>
                                          <p:spTgt spid="6"/>
                                        </p:tgtEl>
                                      </p:cBhvr>
                                    </p:animEffect>
                                  </p:childTnLst>
                                </p:cTn>
                              </p:par>
                              <p:par>
                                <p:cTn id="33" presetID="16" presetClass="entr" presetSubtype="21"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5370"/>
            <a:ext cx="12192000" cy="830997"/>
          </a:xfrm>
          <a:prstGeom prst="rect">
            <a:avLst/>
          </a:prstGeom>
          <a:ln w="28575">
            <a:solidFill>
              <a:srgbClr val="37AF9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lgn="just">
              <a:buFont typeface="Arial" panose="020B0604020202020204" pitchFamily="34" charset="0"/>
              <a:buChar char="•"/>
            </a:pPr>
            <a:r>
              <a:rPr lang="en-US" altLang="zh-CN" sz="2400" smtClean="0">
                <a:solidFill>
                  <a:schemeClr val="tx1"/>
                </a:solidFill>
                <a:latin typeface="Arial" panose="020B0604020202020204" pitchFamily="34" charset="0"/>
                <a:ea typeface="Microsoft YaHei" panose="020B0503020204020204" charset="-122"/>
                <a:cs typeface="Arial" panose="020B0604020202020204" pitchFamily="34" charset="0"/>
                <a:sym typeface="Microsoft YaHei" panose="020B0503020204020204" charset="-122"/>
              </a:rPr>
              <a:t>Xem video: Đời sống của người dân gặp nhiều khó khăn khi không có những hàng hóa cần thiết do thiên tai xảy ra. </a:t>
            </a:r>
            <a:endParaRPr lang="en-US" altLang="zh-CN" sz="2400" dirty="0">
              <a:solidFill>
                <a:schemeClr val="tx1"/>
              </a:solidFill>
              <a:latin typeface="Arial" panose="020B0604020202020204" pitchFamily="34" charset="0"/>
              <a:ea typeface="Microsoft YaHei" panose="020B0503020204020204" charset="-122"/>
              <a:cs typeface="Arial" panose="020B0604020202020204" pitchFamily="34" charset="0"/>
              <a:sym typeface="Microsoft YaHei" panose="020B0503020204020204" charset="-122"/>
            </a:endParaRPr>
          </a:p>
        </p:txBody>
      </p:sp>
      <p:pic>
        <p:nvPicPr>
          <p:cNvPr id="7" name="TNXH Video Bài 11 Người dân miền Trung mất sinh kế vì thiên ta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36142" y="846367"/>
            <a:ext cx="9119715" cy="5129840"/>
          </a:xfrm>
          <a:prstGeom prst="rect">
            <a:avLst/>
          </a:prstGeom>
        </p:spPr>
      </p:pic>
      <p:sp>
        <p:nvSpPr>
          <p:cNvPr id="8" name="TextBox 7"/>
          <p:cNvSpPr txBox="1"/>
          <p:nvPr/>
        </p:nvSpPr>
        <p:spPr>
          <a:xfrm>
            <a:off x="-1" y="6027003"/>
            <a:ext cx="12192000" cy="830997"/>
          </a:xfrm>
          <a:prstGeom prst="rect">
            <a:avLst/>
          </a:prstGeom>
          <a:ln w="28575">
            <a:solidFill>
              <a:srgbClr val="37AF9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lgn="just">
              <a:buFont typeface="Arial" panose="020B0604020202020204" pitchFamily="34" charset="0"/>
              <a:buChar char="•"/>
            </a:pPr>
            <a:r>
              <a:rPr lang="en-US" altLang="zh-CN" sz="2400" smtClean="0">
                <a:solidFill>
                  <a:schemeClr val="tx1"/>
                </a:solidFill>
                <a:latin typeface="Arial" panose="020B0604020202020204" pitchFamily="34" charset="0"/>
                <a:ea typeface="Microsoft YaHei" panose="020B0503020204020204" charset="-122"/>
                <a:cs typeface="Arial" panose="020B0604020202020204" pitchFamily="34" charset="0"/>
                <a:sym typeface="Microsoft YaHei" panose="020B0503020204020204" charset="-122"/>
              </a:rPr>
              <a:t>Chúng ta có thể mang những đồ dùng, hàng hóa còn giá trị sử dụng mà gia đình mình không cần nữa để ủng hộ những người gặp khó khăn thiếu thốn, nhất là vùng bị nạn.</a:t>
            </a:r>
            <a:endParaRPr lang="en-US" altLang="zh-CN" sz="2400" dirty="0">
              <a:solidFill>
                <a:schemeClr val="tx1"/>
              </a:solidFill>
              <a:latin typeface="Arial" panose="020B0604020202020204" pitchFamily="34" charset="0"/>
              <a:ea typeface="Microsoft YaHei" panose="020B0503020204020204" charset="-122"/>
              <a:cs typeface="Arial" panose="020B0604020202020204" pitchFamily="34" charset="0"/>
              <a:sym typeface="Microsoft YaHei" panose="020B0503020204020204" charset="-122"/>
            </a:endParaRPr>
          </a:p>
        </p:txBody>
      </p:sp>
    </p:spTree>
    <p:extLst>
      <p:ext uri="{BB962C8B-B14F-4D97-AF65-F5344CB8AC3E}">
        <p14:creationId xmlns:p14="http://schemas.microsoft.com/office/powerpoint/2010/main" val="194794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7"/>
                </p:tgtEl>
              </p:cMediaNode>
            </p:video>
          </p:childTnLst>
        </p:cTn>
      </p:par>
    </p:tnLst>
    <p:bldLst>
      <p:bldP spid="5" grpId="0" animBg="1"/>
      <p:bldP spid="5" grpId="1" animBg="1"/>
      <p:bldP spid="8" grpId="0" animBg="1"/>
      <p:bldP spid="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34" r="8321"/>
          <a:stretch/>
        </p:blipFill>
        <p:spPr bwMode="auto">
          <a:xfrm>
            <a:off x="0" y="182019"/>
            <a:ext cx="12192000" cy="6675981"/>
          </a:xfrm>
          <a:prstGeom prst="rect">
            <a:avLst/>
          </a:prstGeom>
          <a:noFill/>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3889" y="584294"/>
            <a:ext cx="7422560" cy="1630934"/>
          </a:xfrm>
          <a:prstGeom prst="rect">
            <a:avLst/>
          </a:prstGeom>
        </p:spPr>
      </p:pic>
      <p:sp>
        <p:nvSpPr>
          <p:cNvPr id="7" name="TextBox 6"/>
          <p:cNvSpPr txBox="1"/>
          <p:nvPr/>
        </p:nvSpPr>
        <p:spPr>
          <a:xfrm>
            <a:off x="705803" y="3091988"/>
            <a:ext cx="10495181" cy="1200329"/>
          </a:xfrm>
          <a:prstGeom prst="rect">
            <a:avLst/>
          </a:prstGeom>
          <a:noFill/>
        </p:spPr>
        <p:txBody>
          <a:bodyPr wrap="none" rtlCol="0">
            <a:spAutoFit/>
          </a:bodyPr>
          <a:lstStyle/>
          <a:p>
            <a:pPr algn="ctr"/>
            <a:r>
              <a:rPr lang="en-US" altLang="zh-CN" sz="7200" b="1" smtClean="0">
                <a:ln w="9525">
                  <a:noFill/>
                </a:ln>
                <a:solidFill>
                  <a:srgbClr val="FF0000"/>
                </a:solidFill>
                <a:effectLst>
                  <a:outerShdw blurRad="50800" dist="38100" dir="5400000" algn="t" rotWithShape="0">
                    <a:prstClr val="black">
                      <a:alpha val="40000"/>
                    </a:prstClr>
                  </a:outerShdw>
                </a:effectLst>
                <a:latin typeface="+mj-lt"/>
                <a:ea typeface="方正卡通简体" panose="03000509000000000000" pitchFamily="65" charset="-122"/>
              </a:rPr>
              <a:t>Đố vui: Đoán tên đồ vật</a:t>
            </a:r>
            <a:endParaRPr lang="zh-CN" altLang="en-US" sz="7200" b="1" dirty="0">
              <a:ln w="9525">
                <a:noFill/>
              </a:ln>
              <a:solidFill>
                <a:srgbClr val="FF0000"/>
              </a:solidFill>
              <a:effectLst>
                <a:outerShdw blurRad="50800" dist="38100" dir="5400000" algn="t" rotWithShape="0">
                  <a:prstClr val="black">
                    <a:alpha val="40000"/>
                  </a:prstClr>
                </a:outerShdw>
              </a:effectLst>
              <a:latin typeface="+mj-lt"/>
              <a:ea typeface="方正卡通简体" panose="03000509000000000000" pitchFamily="65"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23" presetClass="entr" presetSubtype="36" fill="hold" grpId="0" nodeType="withEffect">
                                  <p:stCondLst>
                                    <p:cond delay="4700"/>
                                  </p:stCondLst>
                                  <p:iterate type="lt">
                                    <p:tmPct val="10000"/>
                                  </p:iterate>
                                  <p:childTnLst>
                                    <p:set>
                                      <p:cBhvr>
                                        <p:cTn id="20" dur="1" fill="hold">
                                          <p:stCondLst>
                                            <p:cond delay="0"/>
                                          </p:stCondLst>
                                        </p:cTn>
                                        <p:tgtEl>
                                          <p:spTgt spid="7"/>
                                        </p:tgtEl>
                                        <p:attrNameLst>
                                          <p:attrName>style.visibility</p:attrName>
                                        </p:attrNameLst>
                                      </p:cBhvr>
                                      <p:to>
                                        <p:strVal val="visible"/>
                                      </p:to>
                                    </p:set>
                                    <p:anim calcmode="lin" valueType="num">
                                      <p:cBhvr>
                                        <p:cTn id="21" dur="750" fill="hold"/>
                                        <p:tgtEl>
                                          <p:spTgt spid="7"/>
                                        </p:tgtEl>
                                        <p:attrNameLst>
                                          <p:attrName>ppt_w</p:attrName>
                                        </p:attrNameLst>
                                      </p:cBhvr>
                                      <p:tavLst>
                                        <p:tav tm="0">
                                          <p:val>
                                            <p:strVal val="(6*min(max(#ppt_w*#ppt_h,.3),1)-7.4)/-.7*#ppt_w"/>
                                          </p:val>
                                        </p:tav>
                                        <p:tav tm="100000">
                                          <p:val>
                                            <p:strVal val="#ppt_w"/>
                                          </p:val>
                                        </p:tav>
                                      </p:tavLst>
                                    </p:anim>
                                    <p:anim calcmode="lin" valueType="num">
                                      <p:cBhvr>
                                        <p:cTn id="22" dur="750" fill="hold"/>
                                        <p:tgtEl>
                                          <p:spTgt spid="7"/>
                                        </p:tgtEl>
                                        <p:attrNameLst>
                                          <p:attrName>ppt_h</p:attrName>
                                        </p:attrNameLst>
                                      </p:cBhvr>
                                      <p:tavLst>
                                        <p:tav tm="0">
                                          <p:val>
                                            <p:strVal val="(6*min(max(#ppt_w*#ppt_h,.3),1)-7.4)/-.7*#ppt_h"/>
                                          </p:val>
                                        </p:tav>
                                        <p:tav tm="100000">
                                          <p:val>
                                            <p:strVal val="#ppt_h"/>
                                          </p:val>
                                        </p:tav>
                                      </p:tavLst>
                                    </p:anim>
                                    <p:anim calcmode="lin" valueType="num">
                                      <p:cBhvr>
                                        <p:cTn id="23" dur="750" fill="hold"/>
                                        <p:tgtEl>
                                          <p:spTgt spid="7"/>
                                        </p:tgtEl>
                                        <p:attrNameLst>
                                          <p:attrName>ppt_x</p:attrName>
                                        </p:attrNameLst>
                                      </p:cBhvr>
                                      <p:tavLst>
                                        <p:tav tm="0">
                                          <p:val>
                                            <p:fltVal val="0.5"/>
                                          </p:val>
                                        </p:tav>
                                        <p:tav tm="100000">
                                          <p:val>
                                            <p:strVal val="#ppt_x"/>
                                          </p:val>
                                        </p:tav>
                                      </p:tavLst>
                                    </p:anim>
                                    <p:anim calcmode="lin" valueType="num">
                                      <p:cBhvr>
                                        <p:cTn id="24" dur="750" fill="hold"/>
                                        <p:tgtEl>
                                          <p:spTgt spid="7"/>
                                        </p:tgtEl>
                                        <p:attrNameLst>
                                          <p:attrName>ppt_y</p:attrName>
                                        </p:attrNameLst>
                                      </p:cBhvr>
                                      <p:tavLst>
                                        <p:tav tm="0">
                                          <p:val>
                                            <p:strVal val="1+(6*min(max(#ppt_w*#ppt_h,.3),1)-7.4)/-.7*#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 presetClass="emph" presetSubtype="2" fill="hold" grpId="1" nodeType="clickEffect">
                                  <p:stCondLst>
                                    <p:cond delay="0"/>
                                  </p:stCondLst>
                                  <p:iterate type="lt">
                                    <p:tmPct val="0"/>
                                  </p:iterate>
                                  <p:childTnLst>
                                    <p:animClr clrSpc="rgb" dir="cw">
                                      <p:cBhvr override="childStyle">
                                        <p:cTn id="28" dur="2000" fill="hold"/>
                                        <p:tgtEl>
                                          <p:spTgt spid="7"/>
                                        </p:tgtEl>
                                        <p:attrNameLst>
                                          <p:attrName>style.color</p:attrName>
                                        </p:attrNameLst>
                                      </p:cBhvr>
                                      <p:to>
                                        <a:srgbClr val="0192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4" name="Rectangle 4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5" name="Rectangle 44"/>
          <p:cNvSpPr/>
          <p:nvPr/>
        </p:nvSpPr>
        <p:spPr>
          <a:xfrm>
            <a:off x="876773" y="420856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ĐÚNG</a:t>
            </a:r>
          </a:p>
        </p:txBody>
      </p:sp>
      <p:sp>
        <p:nvSpPr>
          <p:cNvPr id="48" name="Rectangle 47"/>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sp>
        <p:nvSpPr>
          <p:cNvPr id="49" name="Rectangle 48"/>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sp>
        <p:nvSpPr>
          <p:cNvPr id="50" name="Rectangle 49"/>
          <p:cNvSpPr/>
          <p:nvPr/>
        </p:nvSpPr>
        <p:spPr>
          <a:xfrm>
            <a:off x="6492967" y="42111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pic>
        <p:nvPicPr>
          <p:cNvPr id="5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82723" y="39106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03367" y="389968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85945" y="1108232"/>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CÂU HỎI: </a:t>
            </a:r>
          </a:p>
        </p:txBody>
      </p:sp>
      <p:pic>
        <p:nvPicPr>
          <p:cNvPr id="16"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D7BFB20-D3F3-4C0D-8266-474A273D7641}"/>
              </a:ext>
            </a:extLst>
          </p:cNvPr>
          <p:cNvPicPr>
            <a:picLocks noChangeAspect="1"/>
          </p:cNvPicPr>
          <p:nvPr/>
        </p:nvPicPr>
        <p:blipFill>
          <a:blip r:embed="rId4"/>
          <a:stretch>
            <a:fillRect/>
          </a:stretch>
        </p:blipFill>
        <p:spPr>
          <a:xfrm>
            <a:off x="0" y="-16054"/>
            <a:ext cx="12219146" cy="6874053"/>
          </a:xfrm>
          <a:prstGeom prst="rect">
            <a:avLst/>
          </a:prstGeom>
        </p:spPr>
      </p:pic>
      <p:sp>
        <p:nvSpPr>
          <p:cNvPr id="17" name="Rectangle 16">
            <a:extLst>
              <a:ext uri="{FF2B5EF4-FFF2-40B4-BE49-F238E27FC236}">
                <a16:creationId xmlns:a16="http://schemas.microsoft.com/office/drawing/2014/main" id="{B23CFC40-C093-45AC-9A87-8C99F59F6011}"/>
              </a:ext>
            </a:extLst>
          </p:cNvPr>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026FCCD8-85F3-4780-AFB2-40E34FDFF77D}"/>
              </a:ext>
            </a:extLst>
          </p:cNvPr>
          <p:cNvSpPr/>
          <p:nvPr/>
        </p:nvSpPr>
        <p:spPr>
          <a:xfrm>
            <a:off x="876773" y="420856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a:solidFill>
                  <a:schemeClr val="bg1"/>
                </a:solidFill>
                <a:latin typeface="Arial" panose="020B0604020202020204" pitchFamily="34" charset="0"/>
                <a:cs typeface="Arial" panose="020B0604020202020204" pitchFamily="34" charset="0"/>
              </a:rPr>
              <a:t>Hạt gạo</a:t>
            </a:r>
          </a:p>
        </p:txBody>
      </p:sp>
      <p:sp>
        <p:nvSpPr>
          <p:cNvPr id="19" name="Rectangle 18">
            <a:extLst>
              <a:ext uri="{FF2B5EF4-FFF2-40B4-BE49-F238E27FC236}">
                <a16:creationId xmlns:a16="http://schemas.microsoft.com/office/drawing/2014/main" id="{62C41BEA-1B54-46DF-AE28-CB40E85703F1}"/>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a:solidFill>
                  <a:schemeClr val="bg1"/>
                </a:solidFill>
                <a:latin typeface="Arial" panose="020B0604020202020204" pitchFamily="34" charset="0"/>
                <a:cs typeface="Arial" panose="020B0604020202020204" pitchFamily="34" charset="0"/>
              </a:rPr>
              <a:t>Hạt vừng</a:t>
            </a:r>
          </a:p>
        </p:txBody>
      </p:sp>
      <p:sp>
        <p:nvSpPr>
          <p:cNvPr id="20" name="Rectangle 19">
            <a:extLst>
              <a:ext uri="{FF2B5EF4-FFF2-40B4-BE49-F238E27FC236}">
                <a16:creationId xmlns:a16="http://schemas.microsoft.com/office/drawing/2014/main" id="{6AECCFD8-3D8A-4240-9B6A-A27831E9CF3F}"/>
              </a:ext>
            </a:extLst>
          </p:cNvPr>
          <p:cNvSpPr/>
          <p:nvPr/>
        </p:nvSpPr>
        <p:spPr>
          <a:xfrm>
            <a:off x="6492967" y="516778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a:solidFill>
                  <a:schemeClr val="bg1"/>
                </a:solidFill>
                <a:latin typeface="Arial" panose="020B0604020202020204" pitchFamily="34" charset="0"/>
                <a:cs typeface="Arial" panose="020B0604020202020204" pitchFamily="34" charset="0"/>
              </a:rPr>
              <a:t>Hạt đỗ</a:t>
            </a:r>
          </a:p>
        </p:txBody>
      </p:sp>
      <p:sp>
        <p:nvSpPr>
          <p:cNvPr id="21" name="Rectangle 20">
            <a:extLst>
              <a:ext uri="{FF2B5EF4-FFF2-40B4-BE49-F238E27FC236}">
                <a16:creationId xmlns:a16="http://schemas.microsoft.com/office/drawing/2014/main" id="{F93E881C-733C-4B44-B18E-4486D06175BA}"/>
              </a:ext>
            </a:extLst>
          </p:cNvPr>
          <p:cNvSpPr/>
          <p:nvPr/>
        </p:nvSpPr>
        <p:spPr>
          <a:xfrm>
            <a:off x="6492967" y="42111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a:solidFill>
                  <a:schemeClr val="bg1"/>
                </a:solidFill>
                <a:latin typeface="Arial" panose="020B0604020202020204" pitchFamily="34" charset="0"/>
                <a:cs typeface="Arial" panose="020B0604020202020204" pitchFamily="34" charset="0"/>
              </a:rPr>
              <a:t>Hạt sen</a:t>
            </a:r>
          </a:p>
        </p:txBody>
      </p:sp>
      <p:pic>
        <p:nvPicPr>
          <p:cNvPr id="22" name="Picture 6" descr="Káº¿t quáº£ hÃ¬nh áº£nh cho right wrong tick icon">
            <a:extLst>
              <a:ext uri="{FF2B5EF4-FFF2-40B4-BE49-F238E27FC236}">
                <a16:creationId xmlns:a16="http://schemas.microsoft.com/office/drawing/2014/main" id="{69DE240A-1A40-4011-AE87-55D67616F26B}"/>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82723" y="39106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a:extLst>
              <a:ext uri="{FF2B5EF4-FFF2-40B4-BE49-F238E27FC236}">
                <a16:creationId xmlns:a16="http://schemas.microsoft.com/office/drawing/2014/main" id="{D33D69AE-78E0-4CC2-AE32-A145B494547E}"/>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id="{81674EE6-B41E-4BF7-A0E8-41B2957B0906}"/>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a:extLst>
              <a:ext uri="{FF2B5EF4-FFF2-40B4-BE49-F238E27FC236}">
                <a16:creationId xmlns:a16="http://schemas.microsoft.com/office/drawing/2014/main" id="{8621AC3C-DAD7-46A4-8830-AAD210BF818E}"/>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903367" y="3899687"/>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342C2CF7-9579-4DAE-AB9C-C6D713122D9F}"/>
              </a:ext>
            </a:extLst>
          </p:cNvPr>
          <p:cNvSpPr txBox="1"/>
          <p:nvPr/>
        </p:nvSpPr>
        <p:spPr>
          <a:xfrm>
            <a:off x="938357" y="417234"/>
            <a:ext cx="10238740" cy="3170099"/>
          </a:xfrm>
          <a:prstGeom prst="rect">
            <a:avLst/>
          </a:prstGeom>
          <a:noFill/>
        </p:spPr>
        <p:txBody>
          <a:bodyPr wrap="square" rtlCol="0">
            <a:spAutoFit/>
          </a:bodyPr>
          <a:lstStyle/>
          <a:p>
            <a:pPr lvl="3"/>
            <a:r>
              <a:rPr lang="en-US" sz="4000" b="1" smtClean="0">
                <a:solidFill>
                  <a:schemeClr val="bg1"/>
                </a:solidFill>
                <a:latin typeface="Arial" panose="020B0604020202020204" pitchFamily="34" charset="0"/>
                <a:cs typeface="Arial" panose="020B0604020202020204" pitchFamily="34" charset="0"/>
              </a:rPr>
              <a:t>		Nhỏ </a:t>
            </a:r>
            <a:r>
              <a:rPr lang="en-US" sz="4000" b="1" dirty="0">
                <a:solidFill>
                  <a:schemeClr val="bg1"/>
                </a:solidFill>
                <a:latin typeface="Arial" panose="020B0604020202020204" pitchFamily="34" charset="0"/>
                <a:cs typeface="Arial" panose="020B0604020202020204" pitchFamily="34" charset="0"/>
              </a:rPr>
              <a:t>hơn hạt thóc</a:t>
            </a:r>
          </a:p>
          <a:p>
            <a:pPr lvl="3"/>
            <a:r>
              <a:rPr lang="en-US" sz="4000" b="1" smtClean="0">
                <a:solidFill>
                  <a:schemeClr val="bg1"/>
                </a:solidFill>
                <a:latin typeface="Arial" panose="020B0604020202020204" pitchFamily="34" charset="0"/>
                <a:cs typeface="Arial" panose="020B0604020202020204" pitchFamily="34" charset="0"/>
              </a:rPr>
              <a:t>		Trong </a:t>
            </a:r>
            <a:r>
              <a:rPr lang="en-US" sz="4000" b="1" dirty="0">
                <a:solidFill>
                  <a:schemeClr val="bg1"/>
                </a:solidFill>
                <a:latin typeface="Arial" panose="020B0604020202020204" pitchFamily="34" charset="0"/>
                <a:cs typeface="Arial" panose="020B0604020202020204" pitchFamily="34" charset="0"/>
              </a:rPr>
              <a:t>ngọc trắng ngà</a:t>
            </a:r>
          </a:p>
          <a:p>
            <a:pPr lvl="3"/>
            <a:r>
              <a:rPr lang="en-US" sz="4000" b="1" smtClean="0">
                <a:solidFill>
                  <a:schemeClr val="bg1"/>
                </a:solidFill>
                <a:latin typeface="Arial" panose="020B0604020202020204" pitchFamily="34" charset="0"/>
                <a:cs typeface="Arial" panose="020B0604020202020204" pitchFamily="34" charset="0"/>
              </a:rPr>
              <a:t>		Khắp </a:t>
            </a:r>
            <a:r>
              <a:rPr lang="en-US" sz="4000" b="1" dirty="0">
                <a:solidFill>
                  <a:schemeClr val="bg1"/>
                </a:solidFill>
                <a:latin typeface="Arial" panose="020B0604020202020204" pitchFamily="34" charset="0"/>
                <a:cs typeface="Arial" panose="020B0604020202020204" pitchFamily="34" charset="0"/>
              </a:rPr>
              <a:t>muôn </a:t>
            </a:r>
            <a:r>
              <a:rPr lang="en-US" sz="4000" b="1">
                <a:solidFill>
                  <a:schemeClr val="bg1"/>
                </a:solidFill>
                <a:latin typeface="Arial" panose="020B0604020202020204" pitchFamily="34" charset="0"/>
                <a:cs typeface="Arial" panose="020B0604020202020204" pitchFamily="34" charset="0"/>
              </a:rPr>
              <a:t>vạn </a:t>
            </a:r>
            <a:r>
              <a:rPr lang="en-US" sz="4000" b="1" smtClean="0">
                <a:solidFill>
                  <a:schemeClr val="bg1"/>
                </a:solidFill>
                <a:latin typeface="Arial" panose="020B0604020202020204" pitchFamily="34" charset="0"/>
                <a:cs typeface="Arial" panose="020B0604020202020204" pitchFamily="34" charset="0"/>
              </a:rPr>
              <a:t>nhà</a:t>
            </a:r>
          </a:p>
          <a:p>
            <a:pPr lvl="3"/>
            <a:r>
              <a:rPr lang="en-US" sz="4000" b="1" smtClean="0">
                <a:solidFill>
                  <a:schemeClr val="bg1"/>
                </a:solidFill>
                <a:latin typeface="Arial" panose="020B0604020202020204" pitchFamily="34" charset="0"/>
                <a:cs typeface="Arial" panose="020B0604020202020204" pitchFamily="34" charset="0"/>
              </a:rPr>
              <a:t>		Ai </a:t>
            </a:r>
            <a:r>
              <a:rPr lang="en-US" sz="4000" b="1" dirty="0">
                <a:solidFill>
                  <a:schemeClr val="bg1"/>
                </a:solidFill>
                <a:latin typeface="Arial" panose="020B0604020202020204" pitchFamily="34" charset="0"/>
                <a:cs typeface="Arial" panose="020B0604020202020204" pitchFamily="34" charset="0"/>
              </a:rPr>
              <a:t>ai cũng có</a:t>
            </a:r>
          </a:p>
          <a:p>
            <a:pPr lvl="3"/>
            <a:r>
              <a:rPr lang="en-US" sz="4000" b="1" smtClean="0">
                <a:solidFill>
                  <a:schemeClr val="bg1"/>
                </a:solidFill>
                <a:latin typeface="Arial" panose="020B0604020202020204" pitchFamily="34" charset="0"/>
                <a:cs typeface="Arial" panose="020B0604020202020204" pitchFamily="34" charset="0"/>
              </a:rPr>
              <a:t>					- </a:t>
            </a:r>
            <a:r>
              <a:rPr lang="en-US" sz="4000" b="1" dirty="0">
                <a:solidFill>
                  <a:schemeClr val="bg1"/>
                </a:solidFill>
                <a:latin typeface="Arial" panose="020B0604020202020204" pitchFamily="34" charset="0"/>
                <a:cs typeface="Arial" panose="020B0604020202020204" pitchFamily="34" charset="0"/>
              </a:rPr>
              <a:t>Là hạt gì?</a:t>
            </a:r>
          </a:p>
        </p:txBody>
      </p:sp>
      <p:pic>
        <p:nvPicPr>
          <p:cNvPr id="28" name="Picture 2" descr="Káº¿t quáº£ hÃ¬nh áº£nh cho home icon">
            <a:hlinkClick r:id="rId8" action="ppaction://hlinksldjump"/>
            <a:extLst>
              <a:ext uri="{FF2B5EF4-FFF2-40B4-BE49-F238E27FC236}">
                <a16:creationId xmlns:a16="http://schemas.microsoft.com/office/drawing/2014/main" id="{A8297E6A-3436-4308-9FFD-EA8FF7922F5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18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8"/>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55"/>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0" restart="whenNotActive" fill="hold" evtFilter="cancelBubble" nodeType="interactiveSeq">
                <p:stCondLst>
                  <p:cond evt="onClick" delay="0">
                    <p:tgtEl>
                      <p:spTgt spid="50"/>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55"/>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55"/>
                                        </p:tgtEl>
                                      </p:cBhvr>
                                    </p:animEffect>
                                    <p:set>
                                      <p:cBhvr>
                                        <p:cTn id="3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2" restart="whenNotActive" fill="hold" evtFilter="cancelBubble" nodeType="interactiveSeq">
                <p:stCondLst>
                  <p:cond evt="onClick" delay="0">
                    <p:tgtEl>
                      <p:spTgt spid="49"/>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55"/>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55"/>
                                        </p:tgtEl>
                                      </p:cBhvr>
                                    </p:animEffect>
                                    <p:set>
                                      <p:cBhvr>
                                        <p:cTn id="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childTnLst>
              </p:cTn>
              <p:nextCondLst>
                <p:cond evt="onClick" delay="0">
                  <p:tgtEl>
                    <p:spTgt spid="45"/>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0"/>
                  </p:tgtEl>
                </p:cond>
              </p:nextCondLst>
            </p:seq>
            <p:seq concurrent="1" nextAc="seek">
              <p:cTn id="67" restart="whenNotActive" fill="hold" evtFilter="cancelBubble" nodeType="interactiveSeq">
                <p:stCondLst>
                  <p:cond evt="onClick" delay="0">
                    <p:tgtEl>
                      <p:spTgt spid="18"/>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 name="Rectangle 4"/>
          <p:cNvSpPr/>
          <p:nvPr/>
        </p:nvSpPr>
        <p:spPr>
          <a:xfrm>
            <a:off x="6671303" y="424274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ĐÚNG</a:t>
            </a: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sp>
        <p:nvSpPr>
          <p:cNvPr id="9" name="Rectangle 8"/>
          <p:cNvSpPr/>
          <p:nvPr/>
        </p:nvSpPr>
        <p:spPr>
          <a:xfrm>
            <a:off x="876773" y="42803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66529" y="39798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7897" y="393387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749170" y="613909"/>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38357" y="316195"/>
            <a:ext cx="183048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CÂU HỎI: </a:t>
            </a: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EBEF2FE2-1FE5-4733-AB4D-C2AABE8933F3}"/>
              </a:ext>
            </a:extLst>
          </p:cNvPr>
          <p:cNvPicPr>
            <a:picLocks noChangeAspect="1"/>
          </p:cNvPicPr>
          <p:nvPr/>
        </p:nvPicPr>
        <p:blipFill>
          <a:blip r:embed="rId4"/>
          <a:stretch>
            <a:fillRect/>
          </a:stretch>
        </p:blipFill>
        <p:spPr>
          <a:xfrm>
            <a:off x="0" y="-16054"/>
            <a:ext cx="12219146" cy="6874053"/>
          </a:xfrm>
          <a:prstGeom prst="rect">
            <a:avLst/>
          </a:prstGeom>
        </p:spPr>
      </p:pic>
      <p:sp>
        <p:nvSpPr>
          <p:cNvPr id="18" name="Rectangle 17">
            <a:extLst>
              <a:ext uri="{FF2B5EF4-FFF2-40B4-BE49-F238E27FC236}">
                <a16:creationId xmlns:a16="http://schemas.microsoft.com/office/drawing/2014/main" id="{8BBD0DBA-090A-463B-A8E0-1ABFBD7BBA03}"/>
              </a:ext>
            </a:extLst>
          </p:cNvPr>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4000" dirty="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FDB2BFF4-AD60-4590-AC24-720BC0C235CE}"/>
              </a:ext>
            </a:extLst>
          </p:cNvPr>
          <p:cNvSpPr/>
          <p:nvPr/>
        </p:nvSpPr>
        <p:spPr>
          <a:xfrm>
            <a:off x="6671303" y="424274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Cái quạt điện</a:t>
            </a:r>
          </a:p>
        </p:txBody>
      </p:sp>
      <p:sp>
        <p:nvSpPr>
          <p:cNvPr id="20" name="Rectangle 19">
            <a:extLst>
              <a:ext uri="{FF2B5EF4-FFF2-40B4-BE49-F238E27FC236}">
                <a16:creationId xmlns:a16="http://schemas.microsoft.com/office/drawing/2014/main" id="{6B73B19B-1B97-42B0-929F-75F4AF9B1AED}"/>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a:solidFill>
                  <a:schemeClr val="bg1"/>
                </a:solidFill>
                <a:latin typeface="Arial" panose="020B0604020202020204" pitchFamily="34" charset="0"/>
                <a:cs typeface="Arial" panose="020B0604020202020204" pitchFamily="34" charset="0"/>
              </a:rPr>
              <a:t>Cái </a:t>
            </a:r>
            <a:r>
              <a:rPr lang="en-US" sz="4000" b="1" smtClean="0">
                <a:solidFill>
                  <a:schemeClr val="bg1"/>
                </a:solidFill>
                <a:latin typeface="Arial" panose="020B0604020202020204" pitchFamily="34" charset="0"/>
                <a:cs typeface="Arial" panose="020B0604020202020204" pitchFamily="34" charset="0"/>
              </a:rPr>
              <a:t>ti vi</a:t>
            </a:r>
            <a:endParaRPr lang="en-US" sz="4000" b="1" dirty="0">
              <a:solidFill>
                <a:schemeClr val="bg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50F37E00-9237-4AEC-B905-EE26DF2E03C5}"/>
              </a:ext>
            </a:extLst>
          </p:cNvPr>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Cái điều hòa</a:t>
            </a:r>
          </a:p>
        </p:txBody>
      </p:sp>
      <p:sp>
        <p:nvSpPr>
          <p:cNvPr id="22" name="Rectangle 21">
            <a:extLst>
              <a:ext uri="{FF2B5EF4-FFF2-40B4-BE49-F238E27FC236}">
                <a16:creationId xmlns:a16="http://schemas.microsoft.com/office/drawing/2014/main" id="{85FD4DDC-DE90-41E9-8B2E-0FB49E853A9B}"/>
              </a:ext>
            </a:extLst>
          </p:cNvPr>
          <p:cNvSpPr/>
          <p:nvPr/>
        </p:nvSpPr>
        <p:spPr>
          <a:xfrm>
            <a:off x="876773" y="42803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Cái tủ lạnh</a:t>
            </a:r>
          </a:p>
        </p:txBody>
      </p:sp>
      <p:pic>
        <p:nvPicPr>
          <p:cNvPr id="23" name="Picture 6" descr="Káº¿t quáº£ hÃ¬nh áº£nh cho right wrong tick icon">
            <a:extLst>
              <a:ext uri="{FF2B5EF4-FFF2-40B4-BE49-F238E27FC236}">
                <a16:creationId xmlns:a16="http://schemas.microsoft.com/office/drawing/2014/main" id="{288BBC0B-FA23-4507-A3C5-77DD10838B81}"/>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66529" y="39798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id="{53588051-9C04-47F4-ACFA-D966AA40F62F}"/>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a:extLst>
              <a:ext uri="{FF2B5EF4-FFF2-40B4-BE49-F238E27FC236}">
                <a16:creationId xmlns:a16="http://schemas.microsoft.com/office/drawing/2014/main" id="{96436F74-CEAE-4409-BB6B-402BF06230F3}"/>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a:extLst>
              <a:ext uri="{FF2B5EF4-FFF2-40B4-BE49-F238E27FC236}">
                <a16:creationId xmlns:a16="http://schemas.microsoft.com/office/drawing/2014/main" id="{929AE8EE-3685-41E6-A571-3275C0AE233A}"/>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7897" y="393387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4039A52A-8E19-4CF2-98F7-B42FCB730D96}"/>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749170" y="613909"/>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2A50AA0C-1EFD-4224-B1E6-92894E8C46F9}"/>
              </a:ext>
            </a:extLst>
          </p:cNvPr>
          <p:cNvSpPr txBox="1"/>
          <p:nvPr/>
        </p:nvSpPr>
        <p:spPr>
          <a:xfrm>
            <a:off x="938530" y="316230"/>
            <a:ext cx="10417175" cy="3785652"/>
          </a:xfrm>
          <a:prstGeom prst="rect">
            <a:avLst/>
          </a:prstGeom>
          <a:noFill/>
        </p:spPr>
        <p:txBody>
          <a:bodyPr wrap="square" rtlCol="0">
            <a:spAutoFit/>
          </a:bodyPr>
          <a:lstStyle/>
          <a:p>
            <a:pPr lvl="2"/>
            <a:r>
              <a:rPr lang="en-US" sz="4000" b="1" smtClean="0">
                <a:solidFill>
                  <a:schemeClr val="bg1"/>
                </a:solidFill>
                <a:latin typeface="Arial" panose="020B0604020202020204" pitchFamily="34" charset="0"/>
                <a:cs typeface="Arial" panose="020B0604020202020204" pitchFamily="34" charset="0"/>
              </a:rPr>
              <a:t>		Có </a:t>
            </a:r>
            <a:r>
              <a:rPr lang="en-US" sz="4000" b="1" dirty="0">
                <a:solidFill>
                  <a:schemeClr val="bg1"/>
                </a:solidFill>
                <a:latin typeface="Arial" panose="020B0604020202020204" pitchFamily="34" charset="0"/>
                <a:cs typeface="Arial" panose="020B0604020202020204" pitchFamily="34" charset="0"/>
              </a:rPr>
              <a:t>cánh, không biết bay</a:t>
            </a:r>
          </a:p>
          <a:p>
            <a:pPr lvl="2"/>
            <a:r>
              <a:rPr lang="en-US" sz="4000" b="1" smtClean="0">
                <a:solidFill>
                  <a:schemeClr val="bg1"/>
                </a:solidFill>
                <a:latin typeface="Arial" panose="020B0604020202020204" pitchFamily="34" charset="0"/>
                <a:cs typeface="Arial" panose="020B0604020202020204" pitchFamily="34" charset="0"/>
              </a:rPr>
              <a:t>		Chỉ </a:t>
            </a:r>
            <a:r>
              <a:rPr lang="en-US" sz="4000" b="1" dirty="0">
                <a:solidFill>
                  <a:schemeClr val="bg1"/>
                </a:solidFill>
                <a:latin typeface="Arial" panose="020B0604020202020204" pitchFamily="34" charset="0"/>
                <a:cs typeface="Arial" panose="020B0604020202020204" pitchFamily="34" charset="0"/>
              </a:rPr>
              <a:t>quay như chong chóng</a:t>
            </a:r>
          </a:p>
          <a:p>
            <a:pPr lvl="2"/>
            <a:r>
              <a:rPr lang="en-US" sz="4000" b="1" smtClean="0">
                <a:solidFill>
                  <a:schemeClr val="bg1"/>
                </a:solidFill>
                <a:latin typeface="Arial" panose="020B0604020202020204" pitchFamily="34" charset="0"/>
                <a:cs typeface="Arial" panose="020B0604020202020204" pitchFamily="34" charset="0"/>
              </a:rPr>
              <a:t>		Làm </a:t>
            </a:r>
            <a:r>
              <a:rPr lang="en-US" sz="4000" b="1" dirty="0">
                <a:solidFill>
                  <a:schemeClr val="bg1"/>
                </a:solidFill>
                <a:latin typeface="Arial" panose="020B0604020202020204" pitchFamily="34" charset="0"/>
                <a:cs typeface="Arial" panose="020B0604020202020204" pitchFamily="34" charset="0"/>
              </a:rPr>
              <a:t>gió xua cái nóng</a:t>
            </a:r>
          </a:p>
          <a:p>
            <a:pPr lvl="2"/>
            <a:r>
              <a:rPr lang="en-US" sz="4000" b="1" smtClean="0">
                <a:solidFill>
                  <a:schemeClr val="bg1"/>
                </a:solidFill>
                <a:latin typeface="Arial" panose="020B0604020202020204" pitchFamily="34" charset="0"/>
                <a:cs typeface="Arial" panose="020B0604020202020204" pitchFamily="34" charset="0"/>
              </a:rPr>
              <a:t>		Mất </a:t>
            </a:r>
            <a:r>
              <a:rPr lang="en-US" sz="4000" b="1" dirty="0">
                <a:solidFill>
                  <a:schemeClr val="bg1"/>
                </a:solidFill>
                <a:latin typeface="Arial" panose="020B0604020202020204" pitchFamily="34" charset="0"/>
                <a:cs typeface="Arial" panose="020B0604020202020204" pitchFamily="34" charset="0"/>
              </a:rPr>
              <a:t>điện là hết quay</a:t>
            </a:r>
            <a:r>
              <a:rPr lang="en-US" sz="4000" b="1">
                <a:solidFill>
                  <a:schemeClr val="bg1"/>
                </a:solidFill>
                <a:latin typeface="Arial" panose="020B0604020202020204" pitchFamily="34" charset="0"/>
                <a:cs typeface="Arial" panose="020B0604020202020204" pitchFamily="34" charset="0"/>
              </a:rPr>
              <a:t>. </a:t>
            </a:r>
            <a:endParaRPr lang="en-US" sz="4000" b="1" smtClean="0">
              <a:solidFill>
                <a:schemeClr val="bg1"/>
              </a:solidFill>
              <a:latin typeface="Arial" panose="020B0604020202020204" pitchFamily="34" charset="0"/>
              <a:cs typeface="Arial" panose="020B0604020202020204" pitchFamily="34" charset="0"/>
            </a:endParaRPr>
          </a:p>
          <a:p>
            <a:pPr lvl="2"/>
            <a:r>
              <a:rPr lang="en-US" sz="4000" b="1">
                <a:solidFill>
                  <a:schemeClr val="bg1"/>
                </a:solidFill>
                <a:latin typeface="Arial" panose="020B0604020202020204" pitchFamily="34" charset="0"/>
                <a:cs typeface="Arial" panose="020B0604020202020204" pitchFamily="34" charset="0"/>
              </a:rPr>
              <a:t>	</a:t>
            </a:r>
            <a:r>
              <a:rPr lang="en-US" sz="4000" b="1" smtClean="0">
                <a:solidFill>
                  <a:schemeClr val="bg1"/>
                </a:solidFill>
                <a:latin typeface="Arial" panose="020B0604020202020204" pitchFamily="34" charset="0"/>
                <a:cs typeface="Arial" panose="020B0604020202020204" pitchFamily="34" charset="0"/>
              </a:rPr>
              <a:t>					      - </a:t>
            </a:r>
            <a:r>
              <a:rPr lang="en-US" sz="4000" b="1">
                <a:solidFill>
                  <a:schemeClr val="bg1"/>
                </a:solidFill>
                <a:latin typeface="Arial" panose="020B0604020202020204" pitchFamily="34" charset="0"/>
                <a:cs typeface="Arial" panose="020B0604020202020204" pitchFamily="34" charset="0"/>
              </a:rPr>
              <a:t>Là </a:t>
            </a:r>
            <a:r>
              <a:rPr lang="en-US" sz="4000" b="1" smtClean="0">
                <a:solidFill>
                  <a:schemeClr val="bg1"/>
                </a:solidFill>
                <a:latin typeface="Arial" panose="020B0604020202020204" pitchFamily="34" charset="0"/>
                <a:cs typeface="Arial" panose="020B0604020202020204" pitchFamily="34" charset="0"/>
              </a:rPr>
              <a:t>gì</a:t>
            </a:r>
            <a:r>
              <a:rPr lang="en-US" sz="4000" b="1">
                <a:solidFill>
                  <a:schemeClr val="bg1"/>
                </a:solidFill>
                <a:latin typeface="Arial" panose="020B0604020202020204" pitchFamily="34" charset="0"/>
                <a:cs typeface="Arial" panose="020B0604020202020204" pitchFamily="34" charset="0"/>
              </a:rPr>
              <a:t>?</a:t>
            </a:r>
          </a:p>
          <a:p>
            <a:pPr lvl="2"/>
            <a:endParaRPr lang="en-US" sz="4000" b="1" dirty="0">
              <a:solidFill>
                <a:schemeClr val="bg1"/>
              </a:solidFill>
              <a:latin typeface="Arial" panose="020B0604020202020204" pitchFamily="34" charset="0"/>
              <a:cs typeface="Arial" panose="020B0604020202020204" pitchFamily="34" charset="0"/>
            </a:endParaRPr>
          </a:p>
        </p:txBody>
      </p:sp>
      <p:pic>
        <p:nvPicPr>
          <p:cNvPr id="29" name="Picture 2" descr="Káº¿t quáº£ hÃ¬nh áº£nh cho home icon">
            <a:hlinkClick r:id="rId8" action="ppaction://hlinksldjump"/>
            <a:extLst>
              <a:ext uri="{FF2B5EF4-FFF2-40B4-BE49-F238E27FC236}">
                <a16:creationId xmlns:a16="http://schemas.microsoft.com/office/drawing/2014/main" id="{F79D8BAF-DC53-488C-A0BE-A0FE12A0310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52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par>
                          <p:cTn id="57" fill="hold">
                            <p:stCondLst>
                              <p:cond delay="0"/>
                            </p:stCondLst>
                            <p:childTnLst>
                              <p:par>
                                <p:cTn id="58" presetID="1" presetClass="entr" presetSubtype="0" fill="hold" nodeType="afterEffect">
                                  <p:stCondLst>
                                    <p:cond delay="1500"/>
                                  </p:stCondLst>
                                  <p:childTnLst>
                                    <p:set>
                                      <p:cBhvr>
                                        <p:cTn id="59" dur="1" fill="hold">
                                          <p:stCondLst>
                                            <p:cond delay="0"/>
                                          </p:stCondLst>
                                        </p:cTn>
                                        <p:tgtEl>
                                          <p:spTgt spid="27"/>
                                        </p:tgtEl>
                                        <p:attrNameLst>
                                          <p:attrName>style.visibility</p:attrName>
                                        </p:attrNameLst>
                                      </p:cBhvr>
                                      <p:to>
                                        <p:strVal val="visible"/>
                                      </p:to>
                                    </p:set>
                                  </p:childTnLst>
                                </p:cTn>
                              </p:par>
                            </p:childTnLst>
                          </p:cTn>
                        </p:par>
                        <p:par>
                          <p:cTn id="60" fill="hold">
                            <p:stCondLst>
                              <p:cond delay="1500"/>
                            </p:stCondLst>
                            <p:childTnLst>
                              <p:par>
                                <p:cTn id="61" presetID="10" presetClass="exit" presetSubtype="0" fill="hold" nodeType="afterEffect">
                                  <p:stCondLst>
                                    <p:cond delay="900"/>
                                  </p:stCondLst>
                                  <p:childTnLst>
                                    <p:animEffect transition="out" filter="fade">
                                      <p:cBhvr>
                                        <p:cTn id="62" dur="500"/>
                                        <p:tgtEl>
                                          <p:spTgt spid="27"/>
                                        </p:tgtEl>
                                      </p:cBhvr>
                                    </p:animEffect>
                                    <p:set>
                                      <p:cBhvr>
                                        <p:cTn id="6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2" name="Am-thanh-tra-loi-sai-www_nhacchuongvui_com.wav"/>
                                        </p:tgtEl>
                                      </p:cMediaNode>
                                    </p:audio>
                                  </p:subTnLst>
                                </p:cTn>
                              </p:par>
                            </p:childTnLst>
                          </p:cTn>
                        </p:par>
                        <p:par>
                          <p:cTn id="69" fill="hold">
                            <p:stCondLst>
                              <p:cond delay="0"/>
                            </p:stCondLst>
                            <p:childTnLst>
                              <p:par>
                                <p:cTn id="70" presetID="1" presetClass="entr" presetSubtype="0" fill="hold" nodeType="afterEffect">
                                  <p:stCondLst>
                                    <p:cond delay="1500"/>
                                  </p:stCondLst>
                                  <p:childTnLst>
                                    <p:set>
                                      <p:cBhvr>
                                        <p:cTn id="71" dur="1" fill="hold">
                                          <p:stCondLst>
                                            <p:cond delay="0"/>
                                          </p:stCondLst>
                                        </p:cTn>
                                        <p:tgtEl>
                                          <p:spTgt spid="27"/>
                                        </p:tgtEl>
                                        <p:attrNameLst>
                                          <p:attrName>style.visibility</p:attrName>
                                        </p:attrNameLst>
                                      </p:cBhvr>
                                      <p:to>
                                        <p:strVal val="visible"/>
                                      </p:to>
                                    </p:set>
                                  </p:childTnLst>
                                </p:cTn>
                              </p:par>
                            </p:childTnLst>
                          </p:cTn>
                        </p:par>
                        <p:par>
                          <p:cTn id="72" fill="hold">
                            <p:stCondLst>
                              <p:cond delay="1500"/>
                            </p:stCondLst>
                            <p:childTnLst>
                              <p:par>
                                <p:cTn id="73" presetID="10" presetClass="exit" presetSubtype="0" fill="hold" nodeType="afterEffect">
                                  <p:stCondLst>
                                    <p:cond delay="1100"/>
                                  </p:stCondLst>
                                  <p:childTnLst>
                                    <p:animEffect transition="out" filter="fade">
                                      <p:cBhvr>
                                        <p:cTn id="74" dur="500"/>
                                        <p:tgtEl>
                                          <p:spTgt spid="27"/>
                                        </p:tgtEl>
                                      </p:cBhvr>
                                    </p:animEffect>
                                    <p:set>
                                      <p:cBhvr>
                                        <p:cTn id="7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2" name="Am-thanh-tra-loi-sai-www_nhacchuongvui_com.wav"/>
                                        </p:tgtEl>
                                      </p:cMediaNode>
                                    </p:audio>
                                  </p:subTnLst>
                                </p:cTn>
                              </p:par>
                            </p:childTnLst>
                          </p:cTn>
                        </p:par>
                        <p:par>
                          <p:cTn id="81" fill="hold">
                            <p:stCondLst>
                              <p:cond delay="0"/>
                            </p:stCondLst>
                            <p:childTnLst>
                              <p:par>
                                <p:cTn id="82" presetID="1" presetClass="entr" presetSubtype="0" fill="hold" nodeType="afterEffect">
                                  <p:stCondLst>
                                    <p:cond delay="1500"/>
                                  </p:stCondLst>
                                  <p:childTnLst>
                                    <p:set>
                                      <p:cBhvr>
                                        <p:cTn id="83" dur="1" fill="hold">
                                          <p:stCondLst>
                                            <p:cond delay="0"/>
                                          </p:stCondLst>
                                        </p:cTn>
                                        <p:tgtEl>
                                          <p:spTgt spid="27"/>
                                        </p:tgtEl>
                                        <p:attrNameLst>
                                          <p:attrName>style.visibility</p:attrName>
                                        </p:attrNameLst>
                                      </p:cBhvr>
                                      <p:to>
                                        <p:strVal val="visible"/>
                                      </p:to>
                                    </p:set>
                                  </p:childTnLst>
                                </p:cTn>
                              </p:par>
                            </p:childTnLst>
                          </p:cTn>
                        </p:par>
                        <p:par>
                          <p:cTn id="84" fill="hold">
                            <p:stCondLst>
                              <p:cond delay="1500"/>
                            </p:stCondLst>
                            <p:childTnLst>
                              <p:par>
                                <p:cTn id="85" presetID="10" presetClass="exit" presetSubtype="0" fill="hold" nodeType="afterEffect">
                                  <p:stCondLst>
                                    <p:cond delay="1100"/>
                                  </p:stCondLst>
                                  <p:childTnLst>
                                    <p:animEffect transition="out" filter="fade">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 name="Rectangle 4"/>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ĐÚNG</a:t>
            </a: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85945" y="1108232"/>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38357" y="316195"/>
            <a:ext cx="183048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CÂU HỎI: </a:t>
            </a: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56FEC47A-D6D4-424E-8AB3-208959D97B6A}"/>
              </a:ext>
            </a:extLst>
          </p:cNvPr>
          <p:cNvPicPr>
            <a:picLocks noChangeAspect="1"/>
          </p:cNvPicPr>
          <p:nvPr/>
        </p:nvPicPr>
        <p:blipFill>
          <a:blip r:embed="rId4"/>
          <a:stretch>
            <a:fillRect/>
          </a:stretch>
        </p:blipFill>
        <p:spPr>
          <a:xfrm>
            <a:off x="0" y="-16054"/>
            <a:ext cx="12219146" cy="6874053"/>
          </a:xfrm>
          <a:prstGeom prst="rect">
            <a:avLst/>
          </a:prstGeom>
        </p:spPr>
      </p:pic>
      <p:sp>
        <p:nvSpPr>
          <p:cNvPr id="18" name="Rectangle 17">
            <a:extLst>
              <a:ext uri="{FF2B5EF4-FFF2-40B4-BE49-F238E27FC236}">
                <a16:creationId xmlns:a16="http://schemas.microsoft.com/office/drawing/2014/main" id="{034A2EC1-E03A-4755-8947-A8DABA7C6BED}"/>
              </a:ext>
            </a:extLst>
          </p:cNvPr>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4000" dirty="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C0FFA4CD-0A9A-4014-99CC-557DEFA02D71}"/>
              </a:ext>
            </a:extLst>
          </p:cNvPr>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Quả trứng</a:t>
            </a:r>
          </a:p>
        </p:txBody>
      </p:sp>
      <p:sp>
        <p:nvSpPr>
          <p:cNvPr id="20" name="Rectangle 19">
            <a:extLst>
              <a:ext uri="{FF2B5EF4-FFF2-40B4-BE49-F238E27FC236}">
                <a16:creationId xmlns:a16="http://schemas.microsoft.com/office/drawing/2014/main" id="{F5BA7D1A-6F11-4870-BE8A-E5DF5D2CC3AC}"/>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Quả cam</a:t>
            </a:r>
          </a:p>
        </p:txBody>
      </p:sp>
      <p:sp>
        <p:nvSpPr>
          <p:cNvPr id="21" name="Rectangle 20">
            <a:extLst>
              <a:ext uri="{FF2B5EF4-FFF2-40B4-BE49-F238E27FC236}">
                <a16:creationId xmlns:a16="http://schemas.microsoft.com/office/drawing/2014/main" id="{CE649F1F-BB9F-4611-AD49-C0A4413DA385}"/>
              </a:ext>
            </a:extLst>
          </p:cNvPr>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Quả táo</a:t>
            </a:r>
          </a:p>
        </p:txBody>
      </p:sp>
      <p:sp>
        <p:nvSpPr>
          <p:cNvPr id="22" name="Rectangle 21">
            <a:extLst>
              <a:ext uri="{FF2B5EF4-FFF2-40B4-BE49-F238E27FC236}">
                <a16:creationId xmlns:a16="http://schemas.microsoft.com/office/drawing/2014/main" id="{8DB14FB7-7452-4F53-A48E-F93F87D92C9D}"/>
              </a:ext>
            </a:extLst>
          </p:cNvPr>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Quả bóng</a:t>
            </a:r>
          </a:p>
        </p:txBody>
      </p:sp>
      <p:pic>
        <p:nvPicPr>
          <p:cNvPr id="23" name="Picture 6" descr="Káº¿t quáº£ hÃ¬nh áº£nh cho right wrong tick icon">
            <a:extLst>
              <a:ext uri="{FF2B5EF4-FFF2-40B4-BE49-F238E27FC236}">
                <a16:creationId xmlns:a16="http://schemas.microsoft.com/office/drawing/2014/main" id="{1F5532B9-9812-43D6-9DF2-06F6120CD2B2}"/>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id="{7F09510B-52AC-40FC-90EA-DA0F9612DF77}"/>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a:extLst>
              <a:ext uri="{FF2B5EF4-FFF2-40B4-BE49-F238E27FC236}">
                <a16:creationId xmlns:a16="http://schemas.microsoft.com/office/drawing/2014/main" id="{7D945B17-1223-4554-9AF0-7332540BDE2D}"/>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a:extLst>
              <a:ext uri="{FF2B5EF4-FFF2-40B4-BE49-F238E27FC236}">
                <a16:creationId xmlns:a16="http://schemas.microsoft.com/office/drawing/2014/main" id="{BB4C066B-7195-4F50-8901-B2BCB910EB3E}"/>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9DF7461A-1D66-4424-815A-0F935BE14C3D}"/>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709839" y="485451"/>
            <a:ext cx="2002223" cy="200222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A63ABEDF-A292-44E3-BEF6-E709D50D7BF2}"/>
              </a:ext>
            </a:extLst>
          </p:cNvPr>
          <p:cNvSpPr txBox="1"/>
          <p:nvPr/>
        </p:nvSpPr>
        <p:spPr>
          <a:xfrm>
            <a:off x="938530" y="316230"/>
            <a:ext cx="10066020" cy="3170099"/>
          </a:xfrm>
          <a:prstGeom prst="rect">
            <a:avLst/>
          </a:prstGeom>
          <a:noFill/>
        </p:spPr>
        <p:txBody>
          <a:bodyPr wrap="square" rtlCol="0">
            <a:spAutoFit/>
          </a:bodyPr>
          <a:lstStyle/>
          <a:p>
            <a:pPr lvl="2"/>
            <a:r>
              <a:rPr lang="en-US" sz="4000" b="1" smtClean="0">
                <a:solidFill>
                  <a:schemeClr val="bg1"/>
                </a:solidFill>
                <a:latin typeface="Arial" panose="020B0604020202020204" pitchFamily="34" charset="0"/>
                <a:cs typeface="Arial" panose="020B0604020202020204" pitchFamily="34" charset="0"/>
              </a:rPr>
              <a:t>	Để </a:t>
            </a:r>
            <a:r>
              <a:rPr lang="en-US" sz="4000" b="1" dirty="0">
                <a:solidFill>
                  <a:schemeClr val="bg1"/>
                </a:solidFill>
                <a:latin typeface="Arial" panose="020B0604020202020204" pitchFamily="34" charset="0"/>
                <a:cs typeface="Arial" panose="020B0604020202020204" pitchFamily="34" charset="0"/>
              </a:rPr>
              <a:t>nguội thì lỏng</a:t>
            </a:r>
          </a:p>
          <a:p>
            <a:pPr lvl="2"/>
            <a:r>
              <a:rPr lang="en-US" sz="4000" b="1" smtClean="0">
                <a:solidFill>
                  <a:schemeClr val="bg1"/>
                </a:solidFill>
                <a:latin typeface="Arial" panose="020B0604020202020204" pitchFamily="34" charset="0"/>
                <a:cs typeface="Arial" panose="020B0604020202020204" pitchFamily="34" charset="0"/>
              </a:rPr>
              <a:t>	Đun </a:t>
            </a:r>
            <a:r>
              <a:rPr lang="en-US" sz="4000" b="1" dirty="0">
                <a:solidFill>
                  <a:schemeClr val="bg1"/>
                </a:solidFill>
                <a:latin typeface="Arial" panose="020B0604020202020204" pitchFamily="34" charset="0"/>
                <a:cs typeface="Arial" panose="020B0604020202020204" pitchFamily="34" charset="0"/>
              </a:rPr>
              <a:t>nóng thì đông,</a:t>
            </a:r>
          </a:p>
          <a:p>
            <a:pPr lvl="2"/>
            <a:r>
              <a:rPr lang="en-US" sz="4000" b="1" smtClean="0">
                <a:solidFill>
                  <a:schemeClr val="bg1"/>
                </a:solidFill>
                <a:latin typeface="Arial" panose="020B0604020202020204" pitchFamily="34" charset="0"/>
                <a:cs typeface="Arial" panose="020B0604020202020204" pitchFamily="34" charset="0"/>
              </a:rPr>
              <a:t>	Một </a:t>
            </a:r>
            <a:r>
              <a:rPr lang="en-US" sz="4000" b="1" dirty="0">
                <a:solidFill>
                  <a:schemeClr val="bg1"/>
                </a:solidFill>
                <a:latin typeface="Arial" panose="020B0604020202020204" pitchFamily="34" charset="0"/>
                <a:cs typeface="Arial" panose="020B0604020202020204" pitchFamily="34" charset="0"/>
              </a:rPr>
              <a:t>bụng mà có hai lòng,</a:t>
            </a:r>
          </a:p>
          <a:p>
            <a:pPr lvl="2"/>
            <a:r>
              <a:rPr lang="en-US" sz="4000" b="1" smtClean="0">
                <a:solidFill>
                  <a:schemeClr val="bg1"/>
                </a:solidFill>
                <a:latin typeface="Arial" panose="020B0604020202020204" pitchFamily="34" charset="0"/>
                <a:cs typeface="Arial" panose="020B0604020202020204" pitchFamily="34" charset="0"/>
              </a:rPr>
              <a:t>	Một </a:t>
            </a:r>
            <a:r>
              <a:rPr lang="en-US" sz="4000" b="1" dirty="0">
                <a:solidFill>
                  <a:schemeClr val="bg1"/>
                </a:solidFill>
                <a:latin typeface="Arial" panose="020B0604020202020204" pitchFamily="34" charset="0"/>
                <a:cs typeface="Arial" panose="020B0604020202020204" pitchFamily="34" charset="0"/>
              </a:rPr>
              <a:t>thân mà có hai vùng nhỏ </a:t>
            </a:r>
            <a:r>
              <a:rPr lang="en-US" sz="4000" b="1">
                <a:solidFill>
                  <a:schemeClr val="bg1"/>
                </a:solidFill>
                <a:latin typeface="Arial" panose="020B0604020202020204" pitchFamily="34" charset="0"/>
                <a:cs typeface="Arial" panose="020B0604020202020204" pitchFamily="34" charset="0"/>
              </a:rPr>
              <a:t>to </a:t>
            </a:r>
            <a:endParaRPr lang="en-US" sz="4000" b="1" smtClean="0">
              <a:solidFill>
                <a:schemeClr val="bg1"/>
              </a:solidFill>
              <a:latin typeface="Arial" panose="020B0604020202020204" pitchFamily="34" charset="0"/>
              <a:cs typeface="Arial" panose="020B0604020202020204" pitchFamily="34" charset="0"/>
            </a:endParaRPr>
          </a:p>
          <a:p>
            <a:pPr lvl="2"/>
            <a:r>
              <a:rPr lang="en-US" sz="4000" b="1" smtClean="0">
                <a:solidFill>
                  <a:schemeClr val="bg1"/>
                </a:solidFill>
                <a:latin typeface="Arial" panose="020B0604020202020204" pitchFamily="34" charset="0"/>
                <a:cs typeface="Arial" panose="020B0604020202020204" pitchFamily="34" charset="0"/>
              </a:rPr>
              <a:t>				- </a:t>
            </a:r>
            <a:r>
              <a:rPr lang="en-US" sz="4000" b="1" dirty="0">
                <a:solidFill>
                  <a:schemeClr val="bg1"/>
                </a:solidFill>
                <a:latin typeface="Arial" panose="020B0604020202020204" pitchFamily="34" charset="0"/>
                <a:cs typeface="Arial" panose="020B0604020202020204" pitchFamily="34" charset="0"/>
              </a:rPr>
              <a:t>Là gì?</a:t>
            </a:r>
          </a:p>
        </p:txBody>
      </p:sp>
      <p:pic>
        <p:nvPicPr>
          <p:cNvPr id="29" name="Picture 2" descr="Káº¿t quáº£ hÃ¬nh áº£nh cho home icon">
            <a:hlinkClick r:id="rId8" action="ppaction://hlinksldjump"/>
            <a:extLst>
              <a:ext uri="{FF2B5EF4-FFF2-40B4-BE49-F238E27FC236}">
                <a16:creationId xmlns:a16="http://schemas.microsoft.com/office/drawing/2014/main" id="{8C7DBAC4-88CC-4F92-89C1-66696EF7E07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11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par>
                          <p:cTn id="57" fill="hold">
                            <p:stCondLst>
                              <p:cond delay="0"/>
                            </p:stCondLst>
                            <p:childTnLst>
                              <p:par>
                                <p:cTn id="58" presetID="1" presetClass="entr" presetSubtype="0" fill="hold" nodeType="afterEffect">
                                  <p:stCondLst>
                                    <p:cond delay="1500"/>
                                  </p:stCondLst>
                                  <p:childTnLst>
                                    <p:set>
                                      <p:cBhvr>
                                        <p:cTn id="59" dur="1" fill="hold">
                                          <p:stCondLst>
                                            <p:cond delay="0"/>
                                          </p:stCondLst>
                                        </p:cTn>
                                        <p:tgtEl>
                                          <p:spTgt spid="27"/>
                                        </p:tgtEl>
                                        <p:attrNameLst>
                                          <p:attrName>style.visibility</p:attrName>
                                        </p:attrNameLst>
                                      </p:cBhvr>
                                      <p:to>
                                        <p:strVal val="visible"/>
                                      </p:to>
                                    </p:set>
                                  </p:childTnLst>
                                </p:cTn>
                              </p:par>
                            </p:childTnLst>
                          </p:cTn>
                        </p:par>
                        <p:par>
                          <p:cTn id="60" fill="hold">
                            <p:stCondLst>
                              <p:cond delay="1500"/>
                            </p:stCondLst>
                            <p:childTnLst>
                              <p:par>
                                <p:cTn id="61" presetID="10" presetClass="exit" presetSubtype="0" fill="hold" nodeType="afterEffect">
                                  <p:stCondLst>
                                    <p:cond delay="900"/>
                                  </p:stCondLst>
                                  <p:childTnLst>
                                    <p:animEffect transition="out" filter="fade">
                                      <p:cBhvr>
                                        <p:cTn id="62" dur="500"/>
                                        <p:tgtEl>
                                          <p:spTgt spid="27"/>
                                        </p:tgtEl>
                                      </p:cBhvr>
                                    </p:animEffect>
                                    <p:set>
                                      <p:cBhvr>
                                        <p:cTn id="6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2" name="Am-thanh-tra-loi-sai-www_nhacchuongvui_com.wav"/>
                                        </p:tgtEl>
                                      </p:cMediaNode>
                                    </p:audio>
                                  </p:subTnLst>
                                </p:cTn>
                              </p:par>
                            </p:childTnLst>
                          </p:cTn>
                        </p:par>
                        <p:par>
                          <p:cTn id="69" fill="hold">
                            <p:stCondLst>
                              <p:cond delay="0"/>
                            </p:stCondLst>
                            <p:childTnLst>
                              <p:par>
                                <p:cTn id="70" presetID="1" presetClass="entr" presetSubtype="0" fill="hold" nodeType="afterEffect">
                                  <p:stCondLst>
                                    <p:cond delay="1500"/>
                                  </p:stCondLst>
                                  <p:childTnLst>
                                    <p:set>
                                      <p:cBhvr>
                                        <p:cTn id="71" dur="1" fill="hold">
                                          <p:stCondLst>
                                            <p:cond delay="0"/>
                                          </p:stCondLst>
                                        </p:cTn>
                                        <p:tgtEl>
                                          <p:spTgt spid="27"/>
                                        </p:tgtEl>
                                        <p:attrNameLst>
                                          <p:attrName>style.visibility</p:attrName>
                                        </p:attrNameLst>
                                      </p:cBhvr>
                                      <p:to>
                                        <p:strVal val="visible"/>
                                      </p:to>
                                    </p:set>
                                  </p:childTnLst>
                                </p:cTn>
                              </p:par>
                            </p:childTnLst>
                          </p:cTn>
                        </p:par>
                        <p:par>
                          <p:cTn id="72" fill="hold">
                            <p:stCondLst>
                              <p:cond delay="1500"/>
                            </p:stCondLst>
                            <p:childTnLst>
                              <p:par>
                                <p:cTn id="73" presetID="10" presetClass="exit" presetSubtype="0" fill="hold" nodeType="afterEffect">
                                  <p:stCondLst>
                                    <p:cond delay="1100"/>
                                  </p:stCondLst>
                                  <p:childTnLst>
                                    <p:animEffect transition="out" filter="fade">
                                      <p:cBhvr>
                                        <p:cTn id="74" dur="500"/>
                                        <p:tgtEl>
                                          <p:spTgt spid="27"/>
                                        </p:tgtEl>
                                      </p:cBhvr>
                                    </p:animEffect>
                                    <p:set>
                                      <p:cBhvr>
                                        <p:cTn id="7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2" name="Am-thanh-tra-loi-sai-www_nhacchuongvui_com.wav"/>
                                        </p:tgtEl>
                                      </p:cMediaNode>
                                    </p:audio>
                                  </p:subTnLst>
                                </p:cTn>
                              </p:par>
                            </p:childTnLst>
                          </p:cTn>
                        </p:par>
                        <p:par>
                          <p:cTn id="81" fill="hold">
                            <p:stCondLst>
                              <p:cond delay="0"/>
                            </p:stCondLst>
                            <p:childTnLst>
                              <p:par>
                                <p:cTn id="82" presetID="1" presetClass="entr" presetSubtype="0" fill="hold" nodeType="afterEffect">
                                  <p:stCondLst>
                                    <p:cond delay="1500"/>
                                  </p:stCondLst>
                                  <p:childTnLst>
                                    <p:set>
                                      <p:cBhvr>
                                        <p:cTn id="83" dur="1" fill="hold">
                                          <p:stCondLst>
                                            <p:cond delay="0"/>
                                          </p:stCondLst>
                                        </p:cTn>
                                        <p:tgtEl>
                                          <p:spTgt spid="27"/>
                                        </p:tgtEl>
                                        <p:attrNameLst>
                                          <p:attrName>style.visibility</p:attrName>
                                        </p:attrNameLst>
                                      </p:cBhvr>
                                      <p:to>
                                        <p:strVal val="visible"/>
                                      </p:to>
                                    </p:set>
                                  </p:childTnLst>
                                </p:cTn>
                              </p:par>
                            </p:childTnLst>
                          </p:cTn>
                        </p:par>
                        <p:par>
                          <p:cTn id="84" fill="hold">
                            <p:stCondLst>
                              <p:cond delay="1500"/>
                            </p:stCondLst>
                            <p:childTnLst>
                              <p:par>
                                <p:cTn id="85" presetID="10" presetClass="exit" presetSubtype="0" fill="hold" nodeType="afterEffect">
                                  <p:stCondLst>
                                    <p:cond delay="1100"/>
                                  </p:stCondLst>
                                  <p:childTnLst>
                                    <p:animEffect transition="out" filter="fade">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9"/>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 name="Rectangle 4"/>
          <p:cNvSpPr/>
          <p:nvPr/>
        </p:nvSpPr>
        <p:spPr>
          <a:xfrm>
            <a:off x="854552" y="527582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Bát</a:t>
            </a:r>
            <a:r>
              <a:rPr kumimoji="0" lang="en-US" sz="4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ăn</a:t>
            </a:r>
            <a:r>
              <a:rPr kumimoji="0" lang="en-US" sz="4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cơm</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 name="Rectangle 5"/>
          <p:cNvSpPr/>
          <p:nvPr/>
        </p:nvSpPr>
        <p:spPr>
          <a:xfrm>
            <a:off x="6667928" y="539259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Cái</a:t>
            </a:r>
            <a:r>
              <a:rPr kumimoji="0" lang="en-US" sz="4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nồi</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 name="Rectangle 6"/>
          <p:cNvSpPr/>
          <p:nvPr/>
        </p:nvSpPr>
        <p:spPr>
          <a:xfrm>
            <a:off x="6671600" y="423676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Cái</a:t>
            </a:r>
            <a:r>
              <a:rPr kumimoji="0" lang="en-US" sz="4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thìa</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Cái</a:t>
            </a:r>
            <a:r>
              <a:rPr kumimoji="0" lang="en-US" sz="4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đũa</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00181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22978" y="505136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881146" y="496694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765474" y="567838"/>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752201" y="494248"/>
            <a:ext cx="8970777" cy="1938992"/>
          </a:xfrm>
          <a:prstGeom prst="rect">
            <a:avLst/>
          </a:prstGeom>
          <a:noFill/>
        </p:spPr>
        <p:txBody>
          <a:bodyPr wrap="square" rtlCol="0">
            <a:spAutoFit/>
          </a:bodyPr>
          <a:lstStyle/>
          <a:p>
            <a:pPr lvl="0" algn="ctr"/>
            <a:r>
              <a:rPr lang="en-US" sz="4000" b="1" dirty="0" err="1">
                <a:solidFill>
                  <a:prstClr val="white"/>
                </a:solidFill>
                <a:latin typeface="Arial" panose="020B0604020202020204" pitchFamily="34" charset="0"/>
                <a:cs typeface="Arial" panose="020B0604020202020204" pitchFamily="34" charset="0"/>
              </a:rPr>
              <a:t>Tròn</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vành</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vạch</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trắng</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phau</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phau</a:t>
            </a:r>
            <a:r>
              <a:rPr lang="en-US" sz="4000" b="1" dirty="0">
                <a:solidFill>
                  <a:prstClr val="white"/>
                </a:solidFill>
                <a:latin typeface="Arial" panose="020B0604020202020204" pitchFamily="34" charset="0"/>
                <a:cs typeface="Arial" panose="020B0604020202020204" pitchFamily="34" charset="0"/>
              </a:rPr>
              <a:t>,</a:t>
            </a:r>
          </a:p>
          <a:p>
            <a:pPr lvl="0" algn="ctr"/>
            <a:r>
              <a:rPr lang="en-US" sz="4000" b="1" dirty="0" err="1">
                <a:solidFill>
                  <a:prstClr val="white"/>
                </a:solidFill>
                <a:latin typeface="Arial" panose="020B0604020202020204" pitchFamily="34" charset="0"/>
                <a:cs typeface="Arial" panose="020B0604020202020204" pitchFamily="34" charset="0"/>
              </a:rPr>
              <a:t>Ăn</a:t>
            </a:r>
            <a:r>
              <a:rPr lang="en-US" sz="4000" b="1" dirty="0">
                <a:solidFill>
                  <a:prstClr val="white"/>
                </a:solidFill>
                <a:latin typeface="Arial" panose="020B0604020202020204" pitchFamily="34" charset="0"/>
                <a:cs typeface="Arial" panose="020B0604020202020204" pitchFamily="34" charset="0"/>
              </a:rPr>
              <a:t> no </a:t>
            </a:r>
            <a:r>
              <a:rPr lang="en-US" sz="4000" b="1" dirty="0" err="1">
                <a:solidFill>
                  <a:prstClr val="white"/>
                </a:solidFill>
                <a:latin typeface="Arial" panose="020B0604020202020204" pitchFamily="34" charset="0"/>
                <a:cs typeface="Arial" panose="020B0604020202020204" pitchFamily="34" charset="0"/>
              </a:rPr>
              <a:t>tắm</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mát</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rủ</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nhau</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đi</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nằm</a:t>
            </a:r>
            <a:endParaRPr lang="en-US" sz="4000" b="1" dirty="0">
              <a:solidFill>
                <a:prstClr val="white"/>
              </a:solidFill>
              <a:latin typeface="Arial" panose="020B0604020202020204" pitchFamily="34" charset="0"/>
              <a:cs typeface="Arial" panose="020B0604020202020204" pitchFamily="34" charset="0"/>
            </a:endParaRPr>
          </a:p>
          <a:p>
            <a:pPr lvl="0" algn="ctr"/>
            <a:r>
              <a:rPr lang="en-US" sz="4000" b="1" dirty="0" err="1">
                <a:solidFill>
                  <a:prstClr val="white"/>
                </a:solidFill>
                <a:latin typeface="Arial" panose="020B0604020202020204" pitchFamily="34" charset="0"/>
                <a:cs typeface="Arial" panose="020B0604020202020204" pitchFamily="34" charset="0"/>
              </a:rPr>
              <a:t>Là</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cái</a:t>
            </a:r>
            <a:r>
              <a:rPr lang="en-US" sz="4000" b="1" dirty="0">
                <a:solidFill>
                  <a:prstClr val="white"/>
                </a:solidFill>
                <a:latin typeface="Arial" panose="020B0604020202020204" pitchFamily="34" charset="0"/>
                <a:cs typeface="Arial" panose="020B0604020202020204" pitchFamily="34" charset="0"/>
              </a:rPr>
              <a:t> </a:t>
            </a:r>
            <a:r>
              <a:rPr lang="en-US" sz="4000" b="1" dirty="0" err="1">
                <a:solidFill>
                  <a:prstClr val="white"/>
                </a:solidFill>
                <a:latin typeface="Arial" panose="020B0604020202020204" pitchFamily="34" charset="0"/>
                <a:cs typeface="Arial" panose="020B0604020202020204" pitchFamily="34" charset="0"/>
              </a:rPr>
              <a:t>gì</a:t>
            </a:r>
            <a:r>
              <a:rPr lang="en-US" sz="4000" b="1" dirty="0">
                <a:solidFill>
                  <a:prstClr val="white"/>
                </a:solidFill>
                <a:latin typeface="Arial" panose="020B0604020202020204" pitchFamily="34" charset="0"/>
                <a:cs typeface="Arial" panose="020B0604020202020204" pitchFamily="34" charset="0"/>
              </a:rPr>
              <a:t>?</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 name="Rectangle 4"/>
          <p:cNvSpPr/>
          <p:nvPr/>
        </p:nvSpPr>
        <p:spPr>
          <a:xfrm>
            <a:off x="854552" y="527582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Bếp</a:t>
            </a:r>
            <a:r>
              <a:rPr kumimoji="0" lang="en-US" sz="4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ga</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 name="Rectangle 5"/>
          <p:cNvSpPr/>
          <p:nvPr/>
        </p:nvSpPr>
        <p:spPr>
          <a:xfrm>
            <a:off x="6667928" y="539259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Cái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bật</a:t>
            </a:r>
            <a:r>
              <a:rPr kumimoji="0" lang="en-US" sz="4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lửa</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 name="Rectangle 6"/>
          <p:cNvSpPr/>
          <p:nvPr/>
        </p:nvSpPr>
        <p:spPr>
          <a:xfrm>
            <a:off x="6671600" y="423676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Cái</a:t>
            </a:r>
            <a:r>
              <a:rPr kumimoji="0" lang="en-US" sz="4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quạt</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Cái</a:t>
            </a:r>
            <a:r>
              <a:rPr kumimoji="0" lang="en-US" sz="4000" b="1"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nồi</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00181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22978" y="505136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881146" y="496694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898410" y="612974"/>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166792" y="306066"/>
            <a:ext cx="8164563" cy="3170099"/>
          </a:xfrm>
          <a:prstGeom prst="rect">
            <a:avLst/>
          </a:prstGeom>
          <a:noFill/>
        </p:spPr>
        <p:txBody>
          <a:bodyPr wrap="square" rtlCol="0">
            <a:spAutoFit/>
          </a:bodyPr>
          <a:lstStyle/>
          <a:p>
            <a:pPr lvl="3"/>
            <a:r>
              <a:rPr lang="vi-VN" sz="4000" b="1" dirty="0">
                <a:solidFill>
                  <a:prstClr val="white"/>
                </a:solidFill>
                <a:latin typeface="Arial" panose="020B0604020202020204" pitchFamily="34" charset="0"/>
                <a:cs typeface="Arial" panose="020B0604020202020204" pitchFamily="34" charset="0"/>
              </a:rPr>
              <a:t>Ông Táo bà Táo,</a:t>
            </a:r>
            <a:endParaRPr lang="en-US" sz="4000" b="1" dirty="0">
              <a:solidFill>
                <a:prstClr val="white"/>
              </a:solidFill>
              <a:latin typeface="Arial" panose="020B0604020202020204" pitchFamily="34" charset="0"/>
              <a:cs typeface="Arial" panose="020B0604020202020204" pitchFamily="34" charset="0"/>
            </a:endParaRPr>
          </a:p>
          <a:p>
            <a:pPr lvl="3"/>
            <a:r>
              <a:rPr lang="vi-VN" sz="4000" b="1" dirty="0">
                <a:solidFill>
                  <a:prstClr val="white"/>
                </a:solidFill>
                <a:latin typeface="Arial" panose="020B0604020202020204" pitchFamily="34" charset="0"/>
                <a:cs typeface="Arial" panose="020B0604020202020204" pitchFamily="34" charset="0"/>
              </a:rPr>
              <a:t>Không áo không quần,</a:t>
            </a:r>
            <a:endParaRPr lang="en-US" sz="4000" b="1" dirty="0">
              <a:solidFill>
                <a:prstClr val="white"/>
              </a:solidFill>
              <a:latin typeface="Arial" panose="020B0604020202020204" pitchFamily="34" charset="0"/>
              <a:cs typeface="Arial" panose="020B0604020202020204" pitchFamily="34" charset="0"/>
            </a:endParaRPr>
          </a:p>
          <a:p>
            <a:pPr lvl="3"/>
            <a:r>
              <a:rPr lang="vi-VN" sz="4000" b="1" dirty="0">
                <a:solidFill>
                  <a:prstClr val="white"/>
                </a:solidFill>
                <a:latin typeface="Arial" panose="020B0604020202020204" pitchFamily="34" charset="0"/>
                <a:cs typeface="Arial" panose="020B0604020202020204" pitchFamily="34" charset="0"/>
              </a:rPr>
              <a:t>Đốt cháy khí thần</a:t>
            </a:r>
            <a:r>
              <a:rPr lang="vi-VN" sz="4000" b="1">
                <a:solidFill>
                  <a:prstClr val="white"/>
                </a:solidFill>
                <a:latin typeface="Arial" panose="020B0604020202020204" pitchFamily="34" charset="0"/>
                <a:cs typeface="Arial" panose="020B0604020202020204" pitchFamily="34" charset="0"/>
              </a:rPr>
              <a:t>, </a:t>
            </a:r>
            <a:endParaRPr lang="en-US" sz="4000" b="1" smtClean="0">
              <a:solidFill>
                <a:prstClr val="white"/>
              </a:solidFill>
              <a:latin typeface="Arial" panose="020B0604020202020204" pitchFamily="34" charset="0"/>
              <a:cs typeface="Arial" panose="020B0604020202020204" pitchFamily="34" charset="0"/>
            </a:endParaRPr>
          </a:p>
          <a:p>
            <a:pPr lvl="3"/>
            <a:r>
              <a:rPr lang="vi-VN" sz="4000" b="1" smtClean="0">
                <a:solidFill>
                  <a:prstClr val="white"/>
                </a:solidFill>
                <a:latin typeface="Arial" panose="020B0604020202020204" pitchFamily="34" charset="0"/>
                <a:cs typeface="Arial" panose="020B0604020202020204" pitchFamily="34" charset="0"/>
              </a:rPr>
              <a:t>Nước </a:t>
            </a:r>
            <a:r>
              <a:rPr lang="vi-VN" sz="4000" b="1" dirty="0">
                <a:solidFill>
                  <a:prstClr val="white"/>
                </a:solidFill>
                <a:latin typeface="Arial" panose="020B0604020202020204" pitchFamily="34" charset="0"/>
                <a:cs typeface="Arial" panose="020B0604020202020204" pitchFamily="34" charset="0"/>
              </a:rPr>
              <a:t>sôi lục bục</a:t>
            </a:r>
            <a:endParaRPr lang="en-US" sz="4000" b="1" dirty="0">
              <a:solidFill>
                <a:prstClr val="white"/>
              </a:solidFill>
              <a:latin typeface="Arial" panose="020B0604020202020204" pitchFamily="34" charset="0"/>
              <a:cs typeface="Arial" panose="020B0604020202020204" pitchFamily="34" charset="0"/>
            </a:endParaRPr>
          </a:p>
          <a:p>
            <a:pPr lvl="3"/>
            <a:r>
              <a:rPr lang="en-US" sz="4000" b="1" smtClean="0">
                <a:solidFill>
                  <a:prstClr val="white"/>
                </a:solidFill>
                <a:latin typeface="Arial" panose="020B0604020202020204" pitchFamily="34" charset="0"/>
                <a:cs typeface="Arial" panose="020B0604020202020204" pitchFamily="34" charset="0"/>
              </a:rPr>
              <a:t>				</a:t>
            </a:r>
            <a:r>
              <a:rPr lang="vi-VN" sz="4000" b="1" smtClean="0">
                <a:solidFill>
                  <a:prstClr val="white"/>
                </a:solidFill>
                <a:latin typeface="Arial" panose="020B0604020202020204" pitchFamily="34" charset="0"/>
                <a:cs typeface="Arial" panose="020B0604020202020204" pitchFamily="34" charset="0"/>
              </a:rPr>
              <a:t>- </a:t>
            </a:r>
            <a:r>
              <a:rPr lang="vi-VN" sz="4000" b="1" dirty="0">
                <a:solidFill>
                  <a:prstClr val="white"/>
                </a:solidFill>
                <a:latin typeface="Arial" panose="020B0604020202020204" pitchFamily="34" charset="0"/>
                <a:cs typeface="Arial" panose="020B0604020202020204" pitchFamily="34" charset="0"/>
              </a:rPr>
              <a:t>Là cái gì?</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3646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F20F53F7-B344-4AE1-AC84-665077B59B91}"/>
              </a:ext>
            </a:extLst>
          </p:cNvPr>
          <p:cNvSpPr txBox="1"/>
          <p:nvPr/>
        </p:nvSpPr>
        <p:spPr>
          <a:xfrm>
            <a:off x="737999" y="1315843"/>
            <a:ext cx="8612358" cy="461665"/>
          </a:xfrm>
          <a:prstGeom prst="rect">
            <a:avLst/>
          </a:prstGeom>
          <a:noFill/>
        </p:spPr>
        <p:txBody>
          <a:bodyPr wrap="square" rtlCol="0">
            <a:spAutoFit/>
          </a:bodyPr>
          <a:lstStyle/>
          <a:p>
            <a:r>
              <a:rPr lang="en-US" sz="2400" smtClean="0">
                <a:latin typeface="Arial" panose="020B0604020202020204" pitchFamily="34" charset="0"/>
                <a:cs typeface="Arial" panose="020B0604020202020204" pitchFamily="34" charset="0"/>
              </a:rPr>
              <a:t>Quan sát các hình dưới đây và cho biết:</a:t>
            </a:r>
            <a:endParaRPr lang="en-US" sz="2400" dirty="0">
              <a:latin typeface="Arial" panose="020B0604020202020204" pitchFamily="34" charset="0"/>
              <a:cs typeface="Arial" panose="020B0604020202020204" pitchFamily="34" charset="0"/>
            </a:endParaRPr>
          </a:p>
        </p:txBody>
      </p:sp>
      <p:sp>
        <p:nvSpPr>
          <p:cNvPr id="10" name="TextBox 9"/>
          <p:cNvSpPr txBox="1"/>
          <p:nvPr/>
        </p:nvSpPr>
        <p:spPr>
          <a:xfrm>
            <a:off x="1182200" y="842460"/>
            <a:ext cx="340388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smtClean="0">
                <a:solidFill>
                  <a:srgbClr val="002060"/>
                </a:solidFill>
                <a:latin typeface="Arial" panose="020B0604020202020204" pitchFamily="34" charset="0"/>
                <a:cs typeface="Arial" panose="020B0604020202020204" pitchFamily="34" charset="0"/>
              </a:rPr>
              <a:t>Hoạt </a:t>
            </a:r>
            <a:r>
              <a:rPr lang="en-US" sz="2400">
                <a:solidFill>
                  <a:srgbClr val="002060"/>
                </a:solidFill>
                <a:latin typeface="Arial" panose="020B0604020202020204" pitchFamily="34" charset="0"/>
                <a:cs typeface="Arial" panose="020B0604020202020204" pitchFamily="34" charset="0"/>
              </a:rPr>
              <a:t>động khám phá</a:t>
            </a: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28515" t="10277" r="11179" b="19382"/>
          <a:stretch/>
        </p:blipFill>
        <p:spPr>
          <a:xfrm>
            <a:off x="568183" y="622046"/>
            <a:ext cx="614017" cy="649442"/>
          </a:xfrm>
          <a:prstGeom prst="rect">
            <a:avLst/>
          </a:prstGeom>
        </p:spPr>
      </p:pic>
      <p:sp>
        <p:nvSpPr>
          <p:cNvPr id="12" name="Text Box 1">
            <a:extLst>
              <a:ext uri="{FF2B5EF4-FFF2-40B4-BE49-F238E27FC236}">
                <a16:creationId xmlns:a16="http://schemas.microsoft.com/office/drawing/2014/main" id="{F20F53F7-B344-4AE1-AC84-665077B59B91}"/>
              </a:ext>
            </a:extLst>
          </p:cNvPr>
          <p:cNvSpPr txBox="1"/>
          <p:nvPr/>
        </p:nvSpPr>
        <p:spPr>
          <a:xfrm>
            <a:off x="568183" y="1789227"/>
            <a:ext cx="8612358"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1. </a:t>
            </a:r>
            <a:r>
              <a:rPr lang="en-US" sz="2400" dirty="0" err="1">
                <a:latin typeface="Arial" panose="020B0604020202020204" pitchFamily="34" charset="0"/>
                <a:cs typeface="Arial" panose="020B0604020202020204" pitchFamily="34" charset="0"/>
              </a:rPr>
              <a:t>Hoạt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mua</a:t>
            </a:r>
            <a:r>
              <a:rPr lang="en-US" sz="2400" dirty="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bán</a:t>
            </a:r>
            <a:r>
              <a:rPr lang="en-US" sz="2400">
                <a:latin typeface="Arial" panose="020B0604020202020204" pitchFamily="34" charset="0"/>
                <a:cs typeface="Arial" panose="020B0604020202020204" pitchFamily="34" charset="0"/>
              </a:rPr>
              <a:t> </a:t>
            </a:r>
            <a:r>
              <a:rPr lang="en-US" sz="2400" smtClean="0">
                <a:latin typeface="Arial" panose="020B0604020202020204" pitchFamily="34" charset="0"/>
                <a:cs typeface="Arial" panose="020B0604020202020204" pitchFamily="34" charset="0"/>
              </a:rPr>
              <a:t>hàng hóa thường </a:t>
            </a:r>
            <a:r>
              <a:rPr lang="en-US" sz="2400" dirty="0" err="1">
                <a:latin typeface="Arial" panose="020B0604020202020204" pitchFamily="34" charset="0"/>
                <a:cs typeface="Arial" panose="020B0604020202020204" pitchFamily="34" charset="0"/>
              </a:rPr>
              <a:t>diễn</a:t>
            </a:r>
            <a:r>
              <a:rPr lang="en-US" sz="2400" dirty="0">
                <a:latin typeface="Arial" panose="020B0604020202020204" pitchFamily="34" charset="0"/>
                <a:cs typeface="Arial" panose="020B0604020202020204" pitchFamily="34" charset="0"/>
              </a:rPr>
              <a:t> ra </a:t>
            </a:r>
            <a:r>
              <a:rPr lang="en-US" sz="2400">
                <a:latin typeface="Arial" panose="020B0604020202020204" pitchFamily="34" charset="0"/>
                <a:cs typeface="Arial" panose="020B0604020202020204" pitchFamily="34" charset="0"/>
              </a:rPr>
              <a:t>ở </a:t>
            </a:r>
            <a:r>
              <a:rPr lang="en-US" sz="2400" smtClean="0">
                <a:latin typeface="Arial" panose="020B0604020202020204" pitchFamily="34" charset="0"/>
                <a:cs typeface="Arial" panose="020B0604020202020204" pitchFamily="34" charset="0"/>
              </a:rPr>
              <a:t>đâu?</a:t>
            </a:r>
            <a:endParaRPr lang="en-US" sz="2400" dirty="0">
              <a:latin typeface="Arial" panose="020B0604020202020204" pitchFamily="34" charset="0"/>
              <a:cs typeface="Arial" panose="020B0604020202020204" pitchFamily="34" charset="0"/>
            </a:endParaRPr>
          </a:p>
        </p:txBody>
      </p:sp>
      <p:pic>
        <p:nvPicPr>
          <p:cNvPr id="15" name="Content Placeholder 6">
            <a:extLst>
              <a:ext uri="{FF2B5EF4-FFF2-40B4-BE49-F238E27FC236}">
                <a16:creationId xmlns:a16="http://schemas.microsoft.com/office/drawing/2014/main" id="{5E070F32-CCEF-4131-B366-8D467D95DAD3}"/>
              </a:ext>
            </a:extLst>
          </p:cNvPr>
          <p:cNvPicPr>
            <a:picLocks noChangeAspect="1"/>
          </p:cNvPicPr>
          <p:nvPr/>
        </p:nvPicPr>
        <p:blipFill>
          <a:blip r:embed="rId3"/>
          <a:stretch>
            <a:fillRect/>
          </a:stretch>
        </p:blipFill>
        <p:spPr>
          <a:xfrm>
            <a:off x="69258" y="2394414"/>
            <a:ext cx="3562066" cy="2562437"/>
          </a:xfrm>
          <a:prstGeom prst="rect">
            <a:avLst/>
          </a:prstGeom>
        </p:spPr>
      </p:pic>
      <p:pic>
        <p:nvPicPr>
          <p:cNvPr id="16" name="Content Placeholder 3">
            <a:extLst>
              <a:ext uri="{FF2B5EF4-FFF2-40B4-BE49-F238E27FC236}">
                <a16:creationId xmlns:a16="http://schemas.microsoft.com/office/drawing/2014/main" id="{6C2BF453-A743-48E5-8C79-55A946B838EC}"/>
              </a:ext>
            </a:extLst>
          </p:cNvPr>
          <p:cNvPicPr>
            <a:picLocks noChangeAspect="1"/>
          </p:cNvPicPr>
          <p:nvPr/>
        </p:nvPicPr>
        <p:blipFill rotWithShape="1">
          <a:blip r:embed="rId4"/>
          <a:srcRect r="4802"/>
          <a:stretch/>
        </p:blipFill>
        <p:spPr>
          <a:xfrm>
            <a:off x="3631324" y="2394414"/>
            <a:ext cx="3794077" cy="2604185"/>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5401" y="2394414"/>
            <a:ext cx="2447487" cy="3634148"/>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40036" y="2366982"/>
            <a:ext cx="2351964" cy="3661580"/>
          </a:xfrm>
          <a:prstGeom prst="rect">
            <a:avLst/>
          </a:prstGeom>
        </p:spPr>
      </p:pic>
      <p:sp>
        <p:nvSpPr>
          <p:cNvPr id="19" name="Text Box 1">
            <a:extLst>
              <a:ext uri="{FF2B5EF4-FFF2-40B4-BE49-F238E27FC236}">
                <a16:creationId xmlns:a16="http://schemas.microsoft.com/office/drawing/2014/main" id="{F20F53F7-B344-4AE1-AC84-665077B59B91}"/>
              </a:ext>
            </a:extLst>
          </p:cNvPr>
          <p:cNvSpPr txBox="1"/>
          <p:nvPr/>
        </p:nvSpPr>
        <p:spPr>
          <a:xfrm>
            <a:off x="929576" y="5004969"/>
            <a:ext cx="1841429" cy="461665"/>
          </a:xfrm>
          <a:prstGeom prst="rect">
            <a:avLst/>
          </a:prstGeom>
          <a:noFill/>
          <a:ln>
            <a:solidFill>
              <a:srgbClr val="37AF92"/>
            </a:solidFill>
          </a:ln>
        </p:spPr>
        <p:txBody>
          <a:bodyPr wrap="square" rtlCol="0">
            <a:spAutoFit/>
          </a:bodyPr>
          <a:lstStyle/>
          <a:p>
            <a:pPr algn="ctr"/>
            <a:r>
              <a:rPr lang="en-US" sz="2400" smtClean="0">
                <a:latin typeface="Arial" panose="020B0604020202020204" pitchFamily="34" charset="0"/>
                <a:cs typeface="Arial" panose="020B0604020202020204" pitchFamily="34" charset="0"/>
              </a:rPr>
              <a:t>Siêu thị</a:t>
            </a:r>
            <a:endParaRPr lang="en-US" sz="2400" dirty="0">
              <a:latin typeface="Arial" panose="020B0604020202020204" pitchFamily="34" charset="0"/>
              <a:cs typeface="Arial" panose="020B0604020202020204" pitchFamily="34" charset="0"/>
            </a:endParaRPr>
          </a:p>
        </p:txBody>
      </p:sp>
      <p:sp>
        <p:nvSpPr>
          <p:cNvPr id="20" name="Text Box 1">
            <a:extLst>
              <a:ext uri="{FF2B5EF4-FFF2-40B4-BE49-F238E27FC236}">
                <a16:creationId xmlns:a16="http://schemas.microsoft.com/office/drawing/2014/main" id="{F20F53F7-B344-4AE1-AC84-665077B59B91}"/>
              </a:ext>
            </a:extLst>
          </p:cNvPr>
          <p:cNvSpPr txBox="1"/>
          <p:nvPr/>
        </p:nvSpPr>
        <p:spPr>
          <a:xfrm>
            <a:off x="3931723" y="5004969"/>
            <a:ext cx="3133997" cy="461665"/>
          </a:xfrm>
          <a:prstGeom prst="rect">
            <a:avLst/>
          </a:prstGeom>
          <a:noFill/>
          <a:ln>
            <a:solidFill>
              <a:srgbClr val="37AF92"/>
            </a:solidFill>
          </a:ln>
        </p:spPr>
        <p:txBody>
          <a:bodyPr wrap="square" rtlCol="0">
            <a:spAutoFit/>
          </a:bodyPr>
          <a:lstStyle/>
          <a:p>
            <a:pPr algn="ctr"/>
            <a:r>
              <a:rPr lang="en-US" sz="2400" smtClean="0">
                <a:latin typeface="Arial" panose="020B0604020202020204" pitchFamily="34" charset="0"/>
                <a:cs typeface="Arial" panose="020B0604020202020204" pitchFamily="34" charset="0"/>
              </a:rPr>
              <a:t>Chợ truyền thống</a:t>
            </a:r>
            <a:endParaRPr lang="en-US" sz="2400" dirty="0">
              <a:latin typeface="Arial" panose="020B0604020202020204" pitchFamily="34" charset="0"/>
              <a:cs typeface="Arial" panose="020B0604020202020204" pitchFamily="34" charset="0"/>
            </a:endParaRPr>
          </a:p>
        </p:txBody>
      </p:sp>
      <p:sp>
        <p:nvSpPr>
          <p:cNvPr id="21" name="Text Box 1">
            <a:extLst>
              <a:ext uri="{FF2B5EF4-FFF2-40B4-BE49-F238E27FC236}">
                <a16:creationId xmlns:a16="http://schemas.microsoft.com/office/drawing/2014/main" id="{F20F53F7-B344-4AE1-AC84-665077B59B91}"/>
              </a:ext>
            </a:extLst>
          </p:cNvPr>
          <p:cNvSpPr txBox="1"/>
          <p:nvPr/>
        </p:nvSpPr>
        <p:spPr>
          <a:xfrm>
            <a:off x="7627762" y="6056710"/>
            <a:ext cx="2042763" cy="830997"/>
          </a:xfrm>
          <a:prstGeom prst="rect">
            <a:avLst/>
          </a:prstGeom>
          <a:noFill/>
          <a:ln>
            <a:solidFill>
              <a:srgbClr val="37AF92"/>
            </a:solidFill>
          </a:ln>
        </p:spPr>
        <p:txBody>
          <a:bodyPr wrap="square" rtlCol="0">
            <a:spAutoFit/>
          </a:bodyPr>
          <a:lstStyle/>
          <a:p>
            <a:pPr algn="ctr"/>
            <a:r>
              <a:rPr lang="en-US" sz="2400" smtClean="0">
                <a:latin typeface="Arial" panose="020B0604020202020204" pitchFamily="34" charset="0"/>
                <a:cs typeface="Arial" panose="020B0604020202020204" pitchFamily="34" charset="0"/>
              </a:rPr>
              <a:t>Cửa hàng</a:t>
            </a:r>
          </a:p>
          <a:p>
            <a:pPr algn="ctr"/>
            <a:r>
              <a:rPr lang="en-US" sz="2400" smtClean="0">
                <a:latin typeface="Arial" panose="020B0604020202020204" pitchFamily="34" charset="0"/>
                <a:cs typeface="Arial" panose="020B0604020202020204" pitchFamily="34" charset="0"/>
              </a:rPr>
              <a:t>bánh </a:t>
            </a:r>
            <a:endParaRPr lang="en-US" sz="2400" dirty="0">
              <a:latin typeface="Arial" panose="020B0604020202020204" pitchFamily="34" charset="0"/>
              <a:cs typeface="Arial" panose="020B0604020202020204" pitchFamily="34" charset="0"/>
            </a:endParaRPr>
          </a:p>
        </p:txBody>
      </p:sp>
      <p:sp>
        <p:nvSpPr>
          <p:cNvPr id="22" name="Text Box 1">
            <a:extLst>
              <a:ext uri="{FF2B5EF4-FFF2-40B4-BE49-F238E27FC236}">
                <a16:creationId xmlns:a16="http://schemas.microsoft.com/office/drawing/2014/main" id="{F20F53F7-B344-4AE1-AC84-665077B59B91}"/>
              </a:ext>
            </a:extLst>
          </p:cNvPr>
          <p:cNvSpPr txBox="1"/>
          <p:nvPr/>
        </p:nvSpPr>
        <p:spPr>
          <a:xfrm>
            <a:off x="10116403" y="6056710"/>
            <a:ext cx="1799229" cy="830997"/>
          </a:xfrm>
          <a:prstGeom prst="rect">
            <a:avLst/>
          </a:prstGeom>
          <a:noFill/>
          <a:ln>
            <a:solidFill>
              <a:srgbClr val="37AF92"/>
            </a:solidFill>
          </a:ln>
        </p:spPr>
        <p:txBody>
          <a:bodyPr wrap="square" rtlCol="0">
            <a:spAutoFit/>
          </a:bodyPr>
          <a:lstStyle/>
          <a:p>
            <a:pPr algn="ctr"/>
            <a:r>
              <a:rPr lang="en-US" sz="2400" smtClean="0">
                <a:latin typeface="Arial" panose="020B0604020202020204" pitchFamily="34" charset="0"/>
                <a:cs typeface="Arial" panose="020B0604020202020204" pitchFamily="34" charset="0"/>
              </a:rPr>
              <a:t>Chợ nổi</a:t>
            </a:r>
          </a:p>
          <a:p>
            <a:pPr algn="ctr"/>
            <a:r>
              <a:rPr lang="en-US" sz="2400" smtClean="0">
                <a:latin typeface="Arial" panose="020B0604020202020204" pitchFamily="34" charset="0"/>
                <a:cs typeface="Arial" panose="020B0604020202020204" pitchFamily="34" charset="0"/>
              </a:rPr>
              <a:t>trên sông</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514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2"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2"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randombar(horizontal)">
                                      <p:cBhvr>
                                        <p:cTn id="34" dur="500"/>
                                        <p:tgtEl>
                                          <p:spTgt spid="16"/>
                                        </p:tgtEl>
                                      </p:cBhvr>
                                    </p:animEffect>
                                  </p:childTnLst>
                                </p:cTn>
                              </p:par>
                              <p:par>
                                <p:cTn id="35" presetID="14" presetClass="entr" presetSubtype="1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randombar(horizontal)">
                                      <p:cBhvr>
                                        <p:cTn id="37" dur="500"/>
                                        <p:tgtEl>
                                          <p:spTgt spid="17"/>
                                        </p:tgtEl>
                                      </p:cBhvr>
                                    </p:animEffect>
                                  </p:childTnLst>
                                </p:cTn>
                              </p:par>
                              <p:par>
                                <p:cTn id="38" presetID="14" presetClass="entr" presetSubtype="1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randombar(horizontal)">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2"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1000"/>
                                        <p:tgtEl>
                                          <p:spTgt spid="19"/>
                                        </p:tgtEl>
                                      </p:cBhvr>
                                    </p:animEffect>
                                    <p:anim calcmode="lin" valueType="num">
                                      <p:cBhvr>
                                        <p:cTn id="46" dur="1000" fill="hold"/>
                                        <p:tgtEl>
                                          <p:spTgt spid="19"/>
                                        </p:tgtEl>
                                        <p:attrNameLst>
                                          <p:attrName>ppt_x</p:attrName>
                                        </p:attrNameLst>
                                      </p:cBhvr>
                                      <p:tavLst>
                                        <p:tav tm="0">
                                          <p:val>
                                            <p:strVal val="#ppt_x"/>
                                          </p:val>
                                        </p:tav>
                                        <p:tav tm="100000">
                                          <p:val>
                                            <p:strVal val="#ppt_x"/>
                                          </p:val>
                                        </p:tav>
                                      </p:tavLst>
                                    </p:anim>
                                    <p:anim calcmode="lin" valueType="num">
                                      <p:cBhvr>
                                        <p:cTn id="4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2"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2"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1000"/>
                                        <p:tgtEl>
                                          <p:spTgt spid="21"/>
                                        </p:tgtEl>
                                      </p:cBhvr>
                                    </p:animEffect>
                                    <p:anim calcmode="lin" valueType="num">
                                      <p:cBhvr>
                                        <p:cTn id="60" dur="1000" fill="hold"/>
                                        <p:tgtEl>
                                          <p:spTgt spid="21"/>
                                        </p:tgtEl>
                                        <p:attrNameLst>
                                          <p:attrName>ppt_x</p:attrName>
                                        </p:attrNameLst>
                                      </p:cBhvr>
                                      <p:tavLst>
                                        <p:tav tm="0">
                                          <p:val>
                                            <p:strVal val="#ppt_x"/>
                                          </p:val>
                                        </p:tav>
                                        <p:tav tm="100000">
                                          <p:val>
                                            <p:strVal val="#ppt_x"/>
                                          </p:val>
                                        </p:tav>
                                      </p:tavLst>
                                    </p:anim>
                                    <p:anim calcmode="lin" valueType="num">
                                      <p:cBhvr>
                                        <p:cTn id="6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2"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1000"/>
                                        <p:tgtEl>
                                          <p:spTgt spid="22"/>
                                        </p:tgtEl>
                                      </p:cBhvr>
                                    </p:animEffect>
                                    <p:anim calcmode="lin" valueType="num">
                                      <p:cBhvr>
                                        <p:cTn id="67" dur="1000" fill="hold"/>
                                        <p:tgtEl>
                                          <p:spTgt spid="22"/>
                                        </p:tgtEl>
                                        <p:attrNameLst>
                                          <p:attrName>ppt_x</p:attrName>
                                        </p:attrNameLst>
                                      </p:cBhvr>
                                      <p:tavLst>
                                        <p:tav tm="0">
                                          <p:val>
                                            <p:strVal val="#ppt_x"/>
                                          </p:val>
                                        </p:tav>
                                        <p:tav tm="100000">
                                          <p:val>
                                            <p:strVal val="#ppt_x"/>
                                          </p:val>
                                        </p:tav>
                                      </p:tavLst>
                                    </p:anim>
                                    <p:anim calcmode="lin" valueType="num">
                                      <p:cBhvr>
                                        <p:cTn id="6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2" grpId="2"/>
      <p:bldP spid="10" grpId="0" animBg="1"/>
      <p:bldP spid="12" grpId="1"/>
      <p:bldP spid="12" grpId="2"/>
      <p:bldP spid="19" grpId="1" animBg="1"/>
      <p:bldP spid="19" grpId="2" animBg="1"/>
      <p:bldP spid="20" grpId="1" animBg="1"/>
      <p:bldP spid="20" grpId="2" animBg="1"/>
      <p:bldP spid="21" grpId="1" animBg="1"/>
      <p:bldP spid="21" grpId="2" animBg="1"/>
      <p:bldP spid="22" grpId="1" animBg="1"/>
      <p:bldP spid="22" grpId="2"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3CCC8D8C-C41C-40A4-AF5A-AC21441D0EC9}"/>
              </a:ext>
            </a:extLst>
          </p:cNvPr>
          <p:cNvSpPr txBox="1"/>
          <p:nvPr/>
        </p:nvSpPr>
        <p:spPr>
          <a:xfrm>
            <a:off x="370114" y="1327562"/>
            <a:ext cx="11821886" cy="461665"/>
          </a:xfrm>
          <a:prstGeom prst="rect">
            <a:avLst/>
          </a:prstGeom>
          <a:noFill/>
        </p:spPr>
        <p:txBody>
          <a:bodyPr wrap="square" rtlCol="0">
            <a:spAutoFit/>
          </a:bodyPr>
          <a:lstStyle/>
          <a:p>
            <a:r>
              <a:rPr lang="en-US" sz="2400" smtClean="0">
                <a:latin typeface="Arial" panose="020B0604020202020204" pitchFamily="34" charset="0"/>
                <a:cs typeface="Arial" panose="020B0604020202020204" pitchFamily="34" charset="0"/>
              </a:rPr>
              <a:t>2. Những </a:t>
            </a:r>
            <a:r>
              <a:rPr lang="en-US" sz="2400" dirty="0" err="1">
                <a:latin typeface="Arial" panose="020B0604020202020204" pitchFamily="34" charset="0"/>
                <a:cs typeface="Arial" panose="020B0604020202020204" pitchFamily="34" charset="0"/>
              </a:rPr>
              <a:t>điểm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nhau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cách</a:t>
            </a:r>
            <a:r>
              <a:rPr lang="en-US" sz="2400" dirty="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trưng</a:t>
            </a:r>
            <a:r>
              <a:rPr lang="en-US" sz="2400">
                <a:latin typeface="Arial" panose="020B0604020202020204" pitchFamily="34" charset="0"/>
                <a:cs typeface="Arial" panose="020B0604020202020204" pitchFamily="34" charset="0"/>
              </a:rPr>
              <a:t> </a:t>
            </a:r>
            <a:r>
              <a:rPr lang="en-US" sz="2400" smtClean="0">
                <a:latin typeface="Arial" panose="020B0604020202020204" pitchFamily="34" charset="0"/>
                <a:cs typeface="Arial" panose="020B0604020202020204" pitchFamily="34" charset="0"/>
              </a:rPr>
              <a:t>bày, mua, bán </a:t>
            </a:r>
            <a:r>
              <a:rPr lang="en-US" sz="2400" dirty="0" err="1">
                <a:latin typeface="Arial" panose="020B0604020202020204" pitchFamily="34" charset="0"/>
                <a:cs typeface="Arial" panose="020B0604020202020204" pitchFamily="34" charset="0"/>
              </a:rPr>
              <a:t>hàng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hóa</a:t>
            </a:r>
            <a:r>
              <a:rPr lang="en-US" sz="2400" dirty="0">
                <a:latin typeface="Arial" panose="020B0604020202020204" pitchFamily="34" charset="0"/>
                <a:cs typeface="Arial" panose="020B0604020202020204" pitchFamily="34" charset="0"/>
              </a:rPr>
              <a:t> ở </a:t>
            </a:r>
            <a:r>
              <a:rPr lang="en-US" sz="2400" err="1">
                <a:latin typeface="Arial" panose="020B0604020202020204" pitchFamily="34" charset="0"/>
                <a:cs typeface="Arial" panose="020B0604020202020204" pitchFamily="34" charset="0"/>
              </a:rPr>
              <a:t>những</a:t>
            </a:r>
            <a:r>
              <a:rPr lang="en-US" sz="2400">
                <a:latin typeface="Arial" panose="020B0604020202020204" pitchFamily="34" charset="0"/>
                <a:cs typeface="Arial" panose="020B0604020202020204" pitchFamily="34" charset="0"/>
              </a:rPr>
              <a:t> </a:t>
            </a:r>
            <a:r>
              <a:rPr lang="en-US" sz="2400" smtClean="0">
                <a:latin typeface="Arial" panose="020B0604020202020204" pitchFamily="34" charset="0"/>
                <a:cs typeface="Arial" panose="020B0604020202020204" pitchFamily="34" charset="0"/>
              </a:rPr>
              <a:t>nơi đó.</a:t>
            </a:r>
            <a:endParaRPr lang="en-US" sz="2400" dirty="0">
              <a:latin typeface="Arial" panose="020B0604020202020204" pitchFamily="34" charset="0"/>
              <a:cs typeface="Arial" panose="020B0604020202020204" pitchFamily="34" charset="0"/>
            </a:endParaRPr>
          </a:p>
        </p:txBody>
      </p:sp>
      <p:pic>
        <p:nvPicPr>
          <p:cNvPr id="3" name="Content Placeholder 6">
            <a:extLst>
              <a:ext uri="{FF2B5EF4-FFF2-40B4-BE49-F238E27FC236}">
                <a16:creationId xmlns:a16="http://schemas.microsoft.com/office/drawing/2014/main" id="{5E070F32-CCEF-4131-B366-8D467D95DAD3}"/>
              </a:ext>
            </a:extLst>
          </p:cNvPr>
          <p:cNvPicPr>
            <a:picLocks noChangeAspect="1"/>
          </p:cNvPicPr>
          <p:nvPr/>
        </p:nvPicPr>
        <p:blipFill>
          <a:blip r:embed="rId2"/>
          <a:stretch>
            <a:fillRect/>
          </a:stretch>
        </p:blipFill>
        <p:spPr>
          <a:xfrm>
            <a:off x="685985" y="1845301"/>
            <a:ext cx="4959160" cy="3567461"/>
          </a:xfrm>
          <a:prstGeom prst="rect">
            <a:avLst/>
          </a:prstGeom>
        </p:spPr>
      </p:pic>
      <p:sp>
        <p:nvSpPr>
          <p:cNvPr id="4" name="Rounded Rectangular Callout 8">
            <a:extLst>
              <a:ext uri="{FF2B5EF4-FFF2-40B4-BE49-F238E27FC236}">
                <a16:creationId xmlns:a16="http://schemas.microsoft.com/office/drawing/2014/main" id="{383AD5D2-26BB-4B16-B8D0-143108B8E5AB}"/>
              </a:ext>
            </a:extLst>
          </p:cNvPr>
          <p:cNvSpPr/>
          <p:nvPr/>
        </p:nvSpPr>
        <p:spPr>
          <a:xfrm>
            <a:off x="331959" y="4759036"/>
            <a:ext cx="5645145" cy="2082672"/>
          </a:xfrm>
          <a:prstGeom prst="wedgeRoundRectCallout">
            <a:avLst>
              <a:gd name="adj1" fmla="val 20188"/>
              <a:gd name="adj2" fmla="val -56506"/>
              <a:gd name="adj3" fmla="val 16667"/>
            </a:avLst>
          </a:prstGeom>
          <a:solidFill>
            <a:schemeClr val="accent5">
              <a:lumMod val="20000"/>
              <a:lumOff val="80000"/>
            </a:schemeClr>
          </a:solidFill>
          <a:ln>
            <a:solidFill>
              <a:srgbClr val="37AF9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400" dirty="0" err="1">
                <a:solidFill>
                  <a:schemeClr val="tx1"/>
                </a:solidFill>
                <a:latin typeface="Arial" panose="020B0604020202020204" pitchFamily="34" charset="0"/>
                <a:cs typeface="Arial" panose="020B0604020202020204" pitchFamily="34" charset="0"/>
              </a:rPr>
              <a:t>Hàng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hóa</a:t>
            </a:r>
            <a:r>
              <a:rPr lang="en-US" sz="2400" dirty="0">
                <a:solidFill>
                  <a:schemeClr val="tx1"/>
                </a:solidFill>
                <a:latin typeface="Arial" panose="020B0604020202020204" pitchFamily="34" charset="0"/>
                <a:cs typeface="Arial" panose="020B0604020202020204" pitchFamily="34" charset="0"/>
              </a:rPr>
              <a:t> ở </a:t>
            </a:r>
            <a:r>
              <a:rPr lang="en-US" sz="2400" dirty="0" err="1">
                <a:solidFill>
                  <a:schemeClr val="tx1"/>
                </a:solidFill>
                <a:latin typeface="Arial" panose="020B0604020202020204" pitchFamily="34" charset="0"/>
                <a:cs typeface="Arial" panose="020B0604020202020204" pitchFamily="34" charset="0"/>
              </a:rPr>
              <a:t>siêu</a:t>
            </a:r>
            <a:r>
              <a:rPr lang="en-US" sz="2400" dirty="0">
                <a:solidFill>
                  <a:schemeClr val="tx1"/>
                </a:solidFill>
                <a:latin typeface="Arial" panose="020B0604020202020204" pitchFamily="34" charset="0"/>
                <a:cs typeface="Arial" panose="020B0604020202020204" pitchFamily="34" charset="0"/>
              </a:rPr>
              <a:t> </a:t>
            </a:r>
            <a:r>
              <a:rPr lang="en-US" sz="2400" err="1">
                <a:solidFill>
                  <a:schemeClr val="tx1"/>
                </a:solidFill>
                <a:latin typeface="Arial" panose="020B0604020202020204" pitchFamily="34" charset="0"/>
                <a:cs typeface="Arial" panose="020B0604020202020204" pitchFamily="34" charset="0"/>
              </a:rPr>
              <a:t>thị</a:t>
            </a:r>
            <a:r>
              <a:rPr lang="en-US" sz="2400">
                <a:solidFill>
                  <a:schemeClr val="tx1"/>
                </a:solidFill>
                <a:latin typeface="Arial" panose="020B0604020202020204" pitchFamily="34" charset="0"/>
                <a:cs typeface="Arial" panose="020B0604020202020204" pitchFamily="34" charset="0"/>
              </a:rPr>
              <a:t> </a:t>
            </a:r>
            <a:r>
              <a:rPr lang="en-US" sz="2400" smtClean="0">
                <a:solidFill>
                  <a:schemeClr val="tx1"/>
                </a:solidFill>
                <a:latin typeface="Arial" panose="020B0604020202020204" pitchFamily="34" charset="0"/>
                <a:cs typeface="Arial" panose="020B0604020202020204" pitchFamily="34" charset="0"/>
              </a:rPr>
              <a:t>được </a:t>
            </a:r>
            <a:r>
              <a:rPr lang="en-US" sz="2400" dirty="0" err="1">
                <a:solidFill>
                  <a:schemeClr val="tx1"/>
                </a:solidFill>
                <a:latin typeface="Arial" panose="020B0604020202020204" pitchFamily="34" charset="0"/>
                <a:cs typeface="Arial" panose="020B0604020202020204" pitchFamily="34" charset="0"/>
              </a:rPr>
              <a:t>trưng</a:t>
            </a:r>
            <a:r>
              <a:rPr lang="en-US" sz="2400" dirty="0">
                <a:solidFill>
                  <a:schemeClr val="tx1"/>
                </a:solidFill>
                <a:latin typeface="Arial" panose="020B0604020202020204" pitchFamily="34" charset="0"/>
                <a:cs typeface="Arial" panose="020B0604020202020204" pitchFamily="34" charset="0"/>
              </a:rPr>
              <a:t> </a:t>
            </a:r>
            <a:r>
              <a:rPr lang="en-US" sz="2400" err="1">
                <a:solidFill>
                  <a:schemeClr val="tx1"/>
                </a:solidFill>
                <a:latin typeface="Arial" panose="020B0604020202020204" pitchFamily="34" charset="0"/>
                <a:cs typeface="Arial" panose="020B0604020202020204" pitchFamily="34" charset="0"/>
              </a:rPr>
              <a:t>bày</a:t>
            </a:r>
            <a:r>
              <a:rPr lang="en-US" sz="2400">
                <a:solidFill>
                  <a:schemeClr val="tx1"/>
                </a:solidFill>
                <a:latin typeface="Arial" panose="020B0604020202020204" pitchFamily="34" charset="0"/>
                <a:cs typeface="Arial" panose="020B0604020202020204" pitchFamily="34" charset="0"/>
              </a:rPr>
              <a:t> </a:t>
            </a:r>
            <a:r>
              <a:rPr lang="en-US" sz="2400" smtClean="0">
                <a:solidFill>
                  <a:schemeClr val="tx1"/>
                </a:solidFill>
                <a:latin typeface="Arial" panose="020B0604020202020204" pitchFamily="34" charset="0"/>
                <a:cs typeface="Arial" panose="020B0604020202020204" pitchFamily="34" charset="0"/>
              </a:rPr>
              <a:t>trên kệ rất khoa học, gọn gàng, chia </a:t>
            </a:r>
            <a:r>
              <a:rPr lang="en-US" sz="2400" dirty="0" err="1">
                <a:solidFill>
                  <a:schemeClr val="tx1"/>
                </a:solidFill>
                <a:latin typeface="Arial" panose="020B0604020202020204" pitchFamily="34" charset="0"/>
                <a:cs typeface="Arial" panose="020B0604020202020204" pitchFamily="34" charset="0"/>
              </a:rPr>
              <a:t>thành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từng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quầy</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riêng</a:t>
            </a:r>
            <a:r>
              <a:rPr lang="en-US" sz="2400" dirty="0">
                <a:solidFill>
                  <a:schemeClr val="tx1"/>
                </a:solidFill>
                <a:latin typeface="Arial" panose="020B0604020202020204" pitchFamily="34" charset="0"/>
                <a:cs typeface="Arial" panose="020B0604020202020204" pitchFamily="34" charset="0"/>
              </a:rPr>
              <a:t> </a:t>
            </a:r>
            <a:r>
              <a:rPr lang="en-US" sz="2400" err="1">
                <a:solidFill>
                  <a:schemeClr val="tx1"/>
                </a:solidFill>
                <a:latin typeface="Arial" panose="020B0604020202020204" pitchFamily="34" charset="0"/>
                <a:cs typeface="Arial" panose="020B0604020202020204" pitchFamily="34" charset="0"/>
              </a:rPr>
              <a:t>biệt</a:t>
            </a:r>
            <a:r>
              <a:rPr lang="en-US" sz="2400" smtClean="0">
                <a:solidFill>
                  <a:schemeClr val="tx1"/>
                </a:solidFill>
                <a:latin typeface="Arial" panose="020B0604020202020204" pitchFamily="34" charset="0"/>
                <a:cs typeface="Arial" panose="020B0604020202020204" pitchFamily="34" charset="0"/>
              </a:rPr>
              <a:t>. Giá tiền có sẵn ở từng loại hàng. </a:t>
            </a:r>
            <a:r>
              <a:rPr lang="en-US" sz="2400">
                <a:solidFill>
                  <a:schemeClr val="tx1"/>
                </a:solidFill>
                <a:latin typeface="Arial" panose="020B0604020202020204" pitchFamily="34" charset="0"/>
                <a:cs typeface="Arial" panose="020B0604020202020204" pitchFamily="34" charset="0"/>
              </a:rPr>
              <a:t>K</a:t>
            </a:r>
            <a:r>
              <a:rPr lang="vi-VN" sz="2400" smtClean="0">
                <a:solidFill>
                  <a:schemeClr val="tx1"/>
                </a:solidFill>
                <a:latin typeface="Arial" panose="020B0604020202020204" pitchFamily="34" charset="0"/>
                <a:cs typeface="Arial" panose="020B0604020202020204" pitchFamily="34" charset="0"/>
              </a:rPr>
              <a:t>hách h</a:t>
            </a:r>
            <a:r>
              <a:rPr lang="en-US" sz="2400" smtClean="0">
                <a:solidFill>
                  <a:schemeClr val="tx1"/>
                </a:solidFill>
                <a:latin typeface="Arial" panose="020B0604020202020204" pitchFamily="34" charset="0"/>
                <a:cs typeface="Arial" panose="020B0604020202020204" pitchFamily="34" charset="0"/>
              </a:rPr>
              <a:t>à</a:t>
            </a:r>
            <a:r>
              <a:rPr lang="vi-VN" sz="2400" smtClean="0">
                <a:solidFill>
                  <a:schemeClr val="tx1"/>
                </a:solidFill>
                <a:latin typeface="Arial" panose="020B0604020202020204" pitchFamily="34" charset="0"/>
                <a:cs typeface="Arial" panose="020B0604020202020204" pitchFamily="34" charset="0"/>
              </a:rPr>
              <a:t>ng</a:t>
            </a:r>
            <a:r>
              <a:rPr lang="en-US" sz="2400" smtClean="0">
                <a:solidFill>
                  <a:schemeClr val="tx1"/>
                </a:solidFill>
                <a:latin typeface="Arial" panose="020B0604020202020204" pitchFamily="34" charset="0"/>
                <a:cs typeface="Arial" panose="020B0604020202020204" pitchFamily="34" charset="0"/>
              </a:rPr>
              <a:t> tự chọn đồ xong</a:t>
            </a:r>
            <a:r>
              <a:rPr lang="vi-VN" sz="2400" smtClean="0">
                <a:solidFill>
                  <a:schemeClr val="tx1"/>
                </a:solidFill>
                <a:latin typeface="Arial" panose="020B0604020202020204" pitchFamily="34" charset="0"/>
                <a:cs typeface="Arial" panose="020B0604020202020204" pitchFamily="34" charset="0"/>
              </a:rPr>
              <a:t> </a:t>
            </a:r>
            <a:r>
              <a:rPr lang="vi-VN" sz="2400">
                <a:solidFill>
                  <a:schemeClr val="tx1"/>
                </a:solidFill>
                <a:latin typeface="Arial" panose="020B0604020202020204" pitchFamily="34" charset="0"/>
                <a:cs typeface="Arial" panose="020B0604020202020204" pitchFamily="34" charset="0"/>
              </a:rPr>
              <a:t>ra </a:t>
            </a:r>
            <a:r>
              <a:rPr lang="vi-VN" sz="2400" smtClean="0">
                <a:solidFill>
                  <a:schemeClr val="tx1"/>
                </a:solidFill>
                <a:latin typeface="Arial" panose="020B0604020202020204" pitchFamily="34" charset="0"/>
                <a:cs typeface="Arial" panose="020B0604020202020204" pitchFamily="34" charset="0"/>
              </a:rPr>
              <a:t>quầy </a:t>
            </a:r>
            <a:r>
              <a:rPr lang="vi-VN" sz="2400">
                <a:solidFill>
                  <a:schemeClr val="tx1"/>
                </a:solidFill>
                <a:latin typeface="Arial" panose="020B0604020202020204" pitchFamily="34" charset="0"/>
                <a:cs typeface="Arial" panose="020B0604020202020204" pitchFamily="34" charset="0"/>
              </a:rPr>
              <a:t>tính tiền. </a:t>
            </a:r>
            <a:endParaRPr lang="en-US" sz="2400" dirty="0">
              <a:solidFill>
                <a:schemeClr val="tx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8515" t="10277" r="11179" b="19382"/>
          <a:stretch/>
        </p:blipFill>
        <p:spPr>
          <a:xfrm>
            <a:off x="568183" y="622046"/>
            <a:ext cx="614017" cy="649442"/>
          </a:xfrm>
          <a:prstGeom prst="rect">
            <a:avLst/>
          </a:prstGeom>
        </p:spPr>
      </p:pic>
      <p:sp>
        <p:nvSpPr>
          <p:cNvPr id="8" name="TextBox 7"/>
          <p:cNvSpPr txBox="1"/>
          <p:nvPr/>
        </p:nvSpPr>
        <p:spPr>
          <a:xfrm>
            <a:off x="1182200" y="842460"/>
            <a:ext cx="340388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smtClean="0">
                <a:solidFill>
                  <a:srgbClr val="002060"/>
                </a:solidFill>
                <a:latin typeface="Arial" panose="020B0604020202020204" pitchFamily="34" charset="0"/>
                <a:cs typeface="Arial" panose="020B0604020202020204" pitchFamily="34" charset="0"/>
              </a:rPr>
              <a:t>Hoạt </a:t>
            </a:r>
            <a:r>
              <a:rPr lang="en-US" sz="2400">
                <a:solidFill>
                  <a:srgbClr val="002060"/>
                </a:solidFill>
                <a:latin typeface="Arial" panose="020B0604020202020204" pitchFamily="34" charset="0"/>
                <a:cs typeface="Arial" panose="020B0604020202020204" pitchFamily="34" charset="0"/>
              </a:rPr>
              <a:t>động khám phá</a:t>
            </a:r>
          </a:p>
        </p:txBody>
      </p:sp>
      <p:pic>
        <p:nvPicPr>
          <p:cNvPr id="9" name="Content Placeholder 3">
            <a:extLst>
              <a:ext uri="{FF2B5EF4-FFF2-40B4-BE49-F238E27FC236}">
                <a16:creationId xmlns:a16="http://schemas.microsoft.com/office/drawing/2014/main" id="{6C2BF453-A743-48E5-8C79-55A946B838EC}"/>
              </a:ext>
            </a:extLst>
          </p:cNvPr>
          <p:cNvPicPr>
            <a:picLocks noChangeAspect="1"/>
          </p:cNvPicPr>
          <p:nvPr/>
        </p:nvPicPr>
        <p:blipFill>
          <a:blip r:embed="rId4"/>
          <a:stretch>
            <a:fillRect/>
          </a:stretch>
        </p:blipFill>
        <p:spPr>
          <a:xfrm>
            <a:off x="6383515" y="1845301"/>
            <a:ext cx="5322428" cy="3477780"/>
          </a:xfrm>
          <a:prstGeom prst="rect">
            <a:avLst/>
          </a:prstGeom>
        </p:spPr>
      </p:pic>
      <p:sp>
        <p:nvSpPr>
          <p:cNvPr id="11" name="Rounded Rectangular Callout 8">
            <a:extLst>
              <a:ext uri="{FF2B5EF4-FFF2-40B4-BE49-F238E27FC236}">
                <a16:creationId xmlns:a16="http://schemas.microsoft.com/office/drawing/2014/main" id="{383AD5D2-26BB-4B16-B8D0-143108B8E5AB}"/>
              </a:ext>
            </a:extLst>
          </p:cNvPr>
          <p:cNvSpPr/>
          <p:nvPr/>
        </p:nvSpPr>
        <p:spPr>
          <a:xfrm>
            <a:off x="6457966" y="5379155"/>
            <a:ext cx="5527344" cy="1462553"/>
          </a:xfrm>
          <a:prstGeom prst="wedgeRoundRectCallout">
            <a:avLst>
              <a:gd name="adj1" fmla="val 20188"/>
              <a:gd name="adj2" fmla="val -56506"/>
              <a:gd name="adj3" fmla="val 16667"/>
            </a:avLst>
          </a:prstGeom>
          <a:solidFill>
            <a:schemeClr val="accent5">
              <a:lumMod val="20000"/>
              <a:lumOff val="80000"/>
            </a:schemeClr>
          </a:solidFill>
          <a:ln>
            <a:solidFill>
              <a:srgbClr val="37AF9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400">
                <a:solidFill>
                  <a:schemeClr val="tx1"/>
                </a:solidFill>
                <a:latin typeface="Arial" panose="020B0604020202020204" pitchFamily="34" charset="0"/>
                <a:cs typeface="Arial" panose="020B0604020202020204" pitchFamily="34" charset="0"/>
              </a:rPr>
              <a:t>Ở </a:t>
            </a:r>
            <a:r>
              <a:rPr lang="en-US" sz="2400" smtClean="0">
                <a:solidFill>
                  <a:schemeClr val="tx1"/>
                </a:solidFill>
                <a:latin typeface="Arial" panose="020B0604020202020204" pitchFamily="34" charset="0"/>
                <a:cs typeface="Arial" panose="020B0604020202020204" pitchFamily="34" charset="0"/>
              </a:rPr>
              <a:t>chợ, </a:t>
            </a:r>
            <a:r>
              <a:rPr lang="en-US" sz="2400">
                <a:solidFill>
                  <a:schemeClr val="tx1"/>
                </a:solidFill>
                <a:latin typeface="Arial" panose="020B0604020202020204" pitchFamily="34" charset="0"/>
                <a:cs typeface="Arial" panose="020B0604020202020204" pitchFamily="34" charset="0"/>
              </a:rPr>
              <a:t>hàng hóa được bày bán </a:t>
            </a:r>
            <a:r>
              <a:rPr lang="en-US" sz="2400" smtClean="0">
                <a:solidFill>
                  <a:schemeClr val="tx1"/>
                </a:solidFill>
                <a:latin typeface="Arial" panose="020B0604020202020204" pitchFamily="34" charset="0"/>
                <a:cs typeface="Arial" panose="020B0604020202020204" pitchFamily="34" charset="0"/>
              </a:rPr>
              <a:t>trên sạp, trong rổ, chậu, … Người mua cần hỏi giá tiền và có </a:t>
            </a:r>
            <a:r>
              <a:rPr lang="en-US" sz="2400">
                <a:solidFill>
                  <a:schemeClr val="tx1"/>
                </a:solidFill>
                <a:latin typeface="Arial" panose="020B0604020202020204" pitchFamily="34" charset="0"/>
                <a:cs typeface="Arial" panose="020B0604020202020204" pitchFamily="34" charset="0"/>
              </a:rPr>
              <a:t>thể trả giá.</a:t>
            </a:r>
          </a:p>
        </p:txBody>
      </p:sp>
    </p:spTree>
    <p:extLst>
      <p:ext uri="{BB962C8B-B14F-4D97-AF65-F5344CB8AC3E}">
        <p14:creationId xmlns:p14="http://schemas.microsoft.com/office/powerpoint/2010/main" val="233213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2" grpId="2"/>
      <p:bldP spid="4"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3CCC8D8C-C41C-40A4-AF5A-AC21441D0EC9}"/>
              </a:ext>
            </a:extLst>
          </p:cNvPr>
          <p:cNvSpPr txBox="1"/>
          <p:nvPr/>
        </p:nvSpPr>
        <p:spPr>
          <a:xfrm>
            <a:off x="370114" y="1327562"/>
            <a:ext cx="11821886" cy="461665"/>
          </a:xfrm>
          <a:prstGeom prst="rect">
            <a:avLst/>
          </a:prstGeom>
          <a:noFill/>
        </p:spPr>
        <p:txBody>
          <a:bodyPr wrap="square" rtlCol="0">
            <a:spAutoFit/>
          </a:bodyPr>
          <a:lstStyle/>
          <a:p>
            <a:r>
              <a:rPr lang="en-US" sz="2400" smtClean="0">
                <a:latin typeface="Arial" panose="020B0604020202020204" pitchFamily="34" charset="0"/>
                <a:cs typeface="Arial" panose="020B0604020202020204" pitchFamily="34" charset="0"/>
              </a:rPr>
              <a:t>2. Những </a:t>
            </a:r>
            <a:r>
              <a:rPr lang="en-US" sz="2400" dirty="0" err="1">
                <a:latin typeface="Arial" panose="020B0604020202020204" pitchFamily="34" charset="0"/>
                <a:cs typeface="Arial" panose="020B0604020202020204" pitchFamily="34" charset="0"/>
              </a:rPr>
              <a:t>điểm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nhau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cách</a:t>
            </a:r>
            <a:r>
              <a:rPr lang="en-US" sz="2400" dirty="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trưng</a:t>
            </a:r>
            <a:r>
              <a:rPr lang="en-US" sz="2400">
                <a:latin typeface="Arial" panose="020B0604020202020204" pitchFamily="34" charset="0"/>
                <a:cs typeface="Arial" panose="020B0604020202020204" pitchFamily="34" charset="0"/>
              </a:rPr>
              <a:t> </a:t>
            </a:r>
            <a:r>
              <a:rPr lang="en-US" sz="2400" smtClean="0">
                <a:latin typeface="Arial" panose="020B0604020202020204" pitchFamily="34" charset="0"/>
                <a:cs typeface="Arial" panose="020B0604020202020204" pitchFamily="34" charset="0"/>
              </a:rPr>
              <a:t>bày, mua, bán </a:t>
            </a:r>
            <a:r>
              <a:rPr lang="en-US" sz="2400" dirty="0" err="1">
                <a:latin typeface="Arial" panose="020B0604020202020204" pitchFamily="34" charset="0"/>
                <a:cs typeface="Arial" panose="020B0604020202020204" pitchFamily="34" charset="0"/>
              </a:rPr>
              <a:t>hàng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hóa</a:t>
            </a:r>
            <a:r>
              <a:rPr lang="en-US" sz="2400" dirty="0">
                <a:latin typeface="Arial" panose="020B0604020202020204" pitchFamily="34" charset="0"/>
                <a:cs typeface="Arial" panose="020B0604020202020204" pitchFamily="34" charset="0"/>
              </a:rPr>
              <a:t> ở </a:t>
            </a:r>
            <a:r>
              <a:rPr lang="en-US" sz="2400" err="1">
                <a:latin typeface="Arial" panose="020B0604020202020204" pitchFamily="34" charset="0"/>
                <a:cs typeface="Arial" panose="020B0604020202020204" pitchFamily="34" charset="0"/>
              </a:rPr>
              <a:t>những</a:t>
            </a:r>
            <a:r>
              <a:rPr lang="en-US" sz="2400">
                <a:latin typeface="Arial" panose="020B0604020202020204" pitchFamily="34" charset="0"/>
                <a:cs typeface="Arial" panose="020B0604020202020204" pitchFamily="34" charset="0"/>
              </a:rPr>
              <a:t> </a:t>
            </a:r>
            <a:r>
              <a:rPr lang="en-US" sz="2400" smtClean="0">
                <a:latin typeface="Arial" panose="020B0604020202020204" pitchFamily="34" charset="0"/>
                <a:cs typeface="Arial" panose="020B0604020202020204" pitchFamily="34" charset="0"/>
              </a:rPr>
              <a:t>nơi đó.</a:t>
            </a:r>
            <a:endParaRPr lang="en-US" sz="24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28515" t="10277" r="11179" b="19382"/>
          <a:stretch/>
        </p:blipFill>
        <p:spPr>
          <a:xfrm>
            <a:off x="568183" y="622046"/>
            <a:ext cx="614017" cy="649442"/>
          </a:xfrm>
          <a:prstGeom prst="rect">
            <a:avLst/>
          </a:prstGeom>
        </p:spPr>
      </p:pic>
      <p:sp>
        <p:nvSpPr>
          <p:cNvPr id="8" name="TextBox 7"/>
          <p:cNvSpPr txBox="1"/>
          <p:nvPr/>
        </p:nvSpPr>
        <p:spPr>
          <a:xfrm>
            <a:off x="1182200" y="842460"/>
            <a:ext cx="340388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smtClean="0">
                <a:solidFill>
                  <a:srgbClr val="002060"/>
                </a:solidFill>
                <a:latin typeface="Arial" panose="020B0604020202020204" pitchFamily="34" charset="0"/>
                <a:cs typeface="Arial" panose="020B0604020202020204" pitchFamily="34" charset="0"/>
              </a:rPr>
              <a:t>Hoạt </a:t>
            </a:r>
            <a:r>
              <a:rPr lang="en-US" sz="2400">
                <a:solidFill>
                  <a:srgbClr val="002060"/>
                </a:solidFill>
                <a:latin typeface="Arial" panose="020B0604020202020204" pitchFamily="34" charset="0"/>
                <a:cs typeface="Arial" panose="020B0604020202020204" pitchFamily="34" charset="0"/>
              </a:rPr>
              <a:t>động khám phá</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4173" y="1845301"/>
            <a:ext cx="2628181" cy="3680182"/>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3439" y="1845301"/>
            <a:ext cx="2617757" cy="3861768"/>
          </a:xfrm>
          <a:prstGeom prst="rect">
            <a:avLst/>
          </a:prstGeom>
        </p:spPr>
      </p:pic>
      <p:sp>
        <p:nvSpPr>
          <p:cNvPr id="13" name="Rounded Rectangular Callout 8">
            <a:extLst>
              <a:ext uri="{FF2B5EF4-FFF2-40B4-BE49-F238E27FC236}">
                <a16:creationId xmlns:a16="http://schemas.microsoft.com/office/drawing/2014/main" id="{383AD5D2-26BB-4B16-B8D0-143108B8E5AB}"/>
              </a:ext>
            </a:extLst>
          </p:cNvPr>
          <p:cNvSpPr/>
          <p:nvPr/>
        </p:nvSpPr>
        <p:spPr>
          <a:xfrm>
            <a:off x="6583380" y="5090984"/>
            <a:ext cx="5444836" cy="1767016"/>
          </a:xfrm>
          <a:prstGeom prst="wedgeRoundRectCallout">
            <a:avLst>
              <a:gd name="adj1" fmla="val 20188"/>
              <a:gd name="adj2" fmla="val -56506"/>
              <a:gd name="adj3" fmla="val 16667"/>
            </a:avLst>
          </a:prstGeom>
          <a:solidFill>
            <a:schemeClr val="accent5">
              <a:lumMod val="20000"/>
              <a:lumOff val="80000"/>
            </a:schemeClr>
          </a:solidFill>
          <a:ln>
            <a:solidFill>
              <a:srgbClr val="37AF9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400" smtClean="0">
                <a:solidFill>
                  <a:schemeClr val="tx1"/>
                </a:solidFill>
                <a:latin typeface="Arial" panose="020B0604020202020204" pitchFamily="34" charset="0"/>
                <a:cs typeface="Arial" panose="020B0604020202020204" pitchFamily="34" charset="0"/>
              </a:rPr>
              <a:t>-Ở </a:t>
            </a:r>
            <a:r>
              <a:rPr lang="en-US" sz="2400">
                <a:solidFill>
                  <a:schemeClr val="tx1"/>
                </a:solidFill>
                <a:latin typeface="Arial" panose="020B0604020202020204" pitchFamily="34" charset="0"/>
                <a:cs typeface="Arial" panose="020B0604020202020204" pitchFamily="34" charset="0"/>
              </a:rPr>
              <a:t>chợ nổi, hàng hóa được sắp xếp trên các thuyền, ghe... </a:t>
            </a:r>
            <a:endParaRPr lang="en-US" sz="2400" smtClean="0">
              <a:solidFill>
                <a:schemeClr val="tx1"/>
              </a:solidFill>
              <a:latin typeface="Arial" panose="020B0604020202020204" pitchFamily="34" charset="0"/>
              <a:cs typeface="Arial" panose="020B0604020202020204" pitchFamily="34" charset="0"/>
            </a:endParaRPr>
          </a:p>
          <a:p>
            <a:r>
              <a:rPr lang="en-US" sz="2400">
                <a:solidFill>
                  <a:schemeClr val="tx1"/>
                </a:solidFill>
                <a:latin typeface="Arial" panose="020B0604020202020204" pitchFamily="34" charset="0"/>
                <a:cs typeface="Arial" panose="020B0604020202020204" pitchFamily="34" charset="0"/>
              </a:rPr>
              <a:t>-</a:t>
            </a:r>
            <a:r>
              <a:rPr lang="en-US" sz="2400" smtClean="0">
                <a:solidFill>
                  <a:schemeClr val="tx1"/>
                </a:solidFill>
                <a:latin typeface="Arial" panose="020B0604020202020204" pitchFamily="34" charset="0"/>
                <a:cs typeface="Arial" panose="020B0604020202020204" pitchFamily="34" charset="0"/>
              </a:rPr>
              <a:t>Mọi </a:t>
            </a:r>
            <a:r>
              <a:rPr lang="en-US" sz="2400">
                <a:solidFill>
                  <a:schemeClr val="tx1"/>
                </a:solidFill>
                <a:latin typeface="Arial" panose="020B0604020202020204" pitchFamily="34" charset="0"/>
                <a:cs typeface="Arial" panose="020B0604020202020204" pitchFamily="34" charset="0"/>
              </a:rPr>
              <a:t>người mua bán với nhau ngay trên sông nước.</a:t>
            </a:r>
          </a:p>
        </p:txBody>
      </p:sp>
      <p:sp>
        <p:nvSpPr>
          <p:cNvPr id="14" name="Rounded Rectangular Callout 8">
            <a:extLst>
              <a:ext uri="{FF2B5EF4-FFF2-40B4-BE49-F238E27FC236}">
                <a16:creationId xmlns:a16="http://schemas.microsoft.com/office/drawing/2014/main" id="{383AD5D2-26BB-4B16-B8D0-143108B8E5AB}"/>
              </a:ext>
            </a:extLst>
          </p:cNvPr>
          <p:cNvSpPr/>
          <p:nvPr/>
        </p:nvSpPr>
        <p:spPr>
          <a:xfrm>
            <a:off x="461949" y="5090983"/>
            <a:ext cx="5407231" cy="1767016"/>
          </a:xfrm>
          <a:prstGeom prst="wedgeRoundRectCallout">
            <a:avLst>
              <a:gd name="adj1" fmla="val 20188"/>
              <a:gd name="adj2" fmla="val -56506"/>
              <a:gd name="adj3" fmla="val 16667"/>
            </a:avLst>
          </a:prstGeom>
          <a:solidFill>
            <a:schemeClr val="accent5">
              <a:lumMod val="20000"/>
              <a:lumOff val="80000"/>
            </a:schemeClr>
          </a:solidFill>
          <a:ln>
            <a:solidFill>
              <a:srgbClr val="37AF9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vi-VN" sz="2400" smtClean="0">
                <a:solidFill>
                  <a:schemeClr val="tx1"/>
                </a:solidFill>
                <a:latin typeface="Arial" panose="020B0604020202020204" pitchFamily="34" charset="0"/>
                <a:cs typeface="Arial" panose="020B0604020202020204" pitchFamily="34" charset="0"/>
              </a:rPr>
              <a:t>Hàng </a:t>
            </a:r>
            <a:r>
              <a:rPr lang="vi-VN" sz="2400">
                <a:solidFill>
                  <a:schemeClr val="tx1"/>
                </a:solidFill>
                <a:latin typeface="Arial" panose="020B0604020202020204" pitchFamily="34" charset="0"/>
                <a:cs typeface="Arial" panose="020B0604020202020204" pitchFamily="34" charset="0"/>
              </a:rPr>
              <a:t>hóa được </a:t>
            </a:r>
            <a:r>
              <a:rPr lang="en-US" sz="2400" smtClean="0">
                <a:solidFill>
                  <a:schemeClr val="tx1"/>
                </a:solidFill>
                <a:latin typeface="Arial" panose="020B0604020202020204" pitchFamily="34" charset="0"/>
                <a:cs typeface="Arial" panose="020B0604020202020204" pitchFamily="34" charset="0"/>
              </a:rPr>
              <a:t>để</a:t>
            </a:r>
            <a:r>
              <a:rPr lang="vi-VN" sz="2400" smtClean="0">
                <a:solidFill>
                  <a:schemeClr val="tx1"/>
                </a:solidFill>
                <a:latin typeface="Arial" panose="020B0604020202020204" pitchFamily="34" charset="0"/>
                <a:cs typeface="Arial" panose="020B0604020202020204" pitchFamily="34" charset="0"/>
              </a:rPr>
              <a:t> </a:t>
            </a:r>
            <a:r>
              <a:rPr lang="en-US" sz="2400" smtClean="0">
                <a:solidFill>
                  <a:schemeClr val="tx1"/>
                </a:solidFill>
                <a:latin typeface="Arial" panose="020B0604020202020204" pitchFamily="34" charset="0"/>
                <a:cs typeface="Arial" panose="020B0604020202020204" pitchFamily="34" charset="0"/>
              </a:rPr>
              <a:t>trong tủ, </a:t>
            </a:r>
            <a:r>
              <a:rPr lang="vi-VN" sz="2400" smtClean="0">
                <a:solidFill>
                  <a:schemeClr val="tx1"/>
                </a:solidFill>
                <a:latin typeface="Arial" panose="020B0604020202020204" pitchFamily="34" charset="0"/>
                <a:cs typeface="Arial" panose="020B0604020202020204" pitchFamily="34" charset="0"/>
              </a:rPr>
              <a:t>trên </a:t>
            </a:r>
            <a:r>
              <a:rPr lang="vi-VN" sz="2400">
                <a:solidFill>
                  <a:schemeClr val="tx1"/>
                </a:solidFill>
                <a:latin typeface="Arial" panose="020B0604020202020204" pitchFamily="34" charset="0"/>
                <a:cs typeface="Arial" panose="020B0604020202020204" pitchFamily="34" charset="0"/>
              </a:rPr>
              <a:t>kệ ngăn </a:t>
            </a:r>
            <a:r>
              <a:rPr lang="vi-VN" sz="2400" smtClean="0">
                <a:solidFill>
                  <a:schemeClr val="tx1"/>
                </a:solidFill>
                <a:latin typeface="Arial" panose="020B0604020202020204" pitchFamily="34" charset="0"/>
                <a:cs typeface="Arial" panose="020B0604020202020204" pitchFamily="34" charset="0"/>
              </a:rPr>
              <a:t>nắp</a:t>
            </a:r>
            <a:r>
              <a:rPr lang="en-US" sz="2400" smtClean="0">
                <a:solidFill>
                  <a:schemeClr val="tx1"/>
                </a:solidFill>
                <a:latin typeface="Arial" panose="020B0604020202020204" pitchFamily="34" charset="0"/>
                <a:cs typeface="Arial" panose="020B0604020202020204" pitchFamily="34" charset="0"/>
              </a:rPr>
              <a:t>. </a:t>
            </a:r>
            <a:r>
              <a:rPr lang="vi-VN" sz="2400" smtClean="0">
                <a:solidFill>
                  <a:schemeClr val="tx1"/>
                </a:solidFill>
                <a:latin typeface="Arial" panose="020B0604020202020204" pitchFamily="34" charset="0"/>
                <a:cs typeface="Arial" panose="020B0604020202020204" pitchFamily="34" charset="0"/>
              </a:rPr>
              <a:t>Giá </a:t>
            </a:r>
            <a:r>
              <a:rPr lang="en-US" sz="2400" smtClean="0">
                <a:solidFill>
                  <a:schemeClr val="tx1"/>
                </a:solidFill>
                <a:latin typeface="Arial" panose="020B0604020202020204" pitchFamily="34" charset="0"/>
                <a:cs typeface="Arial" panose="020B0604020202020204" pitchFamily="34" charset="0"/>
              </a:rPr>
              <a:t>tiền có sẵn </a:t>
            </a:r>
            <a:r>
              <a:rPr lang="vi-VN" sz="2400" smtClean="0">
                <a:solidFill>
                  <a:schemeClr val="tx1"/>
                </a:solidFill>
                <a:latin typeface="Arial" panose="020B0604020202020204" pitchFamily="34" charset="0"/>
                <a:cs typeface="Arial" panose="020B0604020202020204" pitchFamily="34" charset="0"/>
              </a:rPr>
              <a:t>trên h</a:t>
            </a:r>
            <a:r>
              <a:rPr lang="en-US" sz="2400">
                <a:solidFill>
                  <a:schemeClr val="tx1"/>
                </a:solidFill>
                <a:latin typeface="Arial" panose="020B0604020202020204" pitchFamily="34" charset="0"/>
                <a:cs typeface="Arial" panose="020B0604020202020204" pitchFamily="34" charset="0"/>
              </a:rPr>
              <a:t>à</a:t>
            </a:r>
            <a:r>
              <a:rPr lang="vi-VN" sz="2400" smtClean="0">
                <a:solidFill>
                  <a:schemeClr val="tx1"/>
                </a:solidFill>
                <a:latin typeface="Arial" panose="020B0604020202020204" pitchFamily="34" charset="0"/>
                <a:cs typeface="Arial" panose="020B0604020202020204" pitchFamily="34" charset="0"/>
              </a:rPr>
              <a:t>ng</a:t>
            </a:r>
            <a:r>
              <a:rPr lang="en-US" sz="2400" smtClean="0">
                <a:solidFill>
                  <a:schemeClr val="tx1"/>
                </a:solidFill>
                <a:latin typeface="Arial" panose="020B0604020202020204" pitchFamily="34" charset="0"/>
                <a:cs typeface="Arial" panose="020B0604020202020204" pitchFamily="34" charset="0"/>
              </a:rPr>
              <a:t> hoặc trong menu. K</a:t>
            </a:r>
            <a:r>
              <a:rPr lang="vi-VN" sz="2400">
                <a:solidFill>
                  <a:schemeClr val="tx1"/>
                </a:solidFill>
                <a:cs typeface="Arial" panose="020B0604020202020204" pitchFamily="34" charset="0"/>
              </a:rPr>
              <a:t>hách </a:t>
            </a:r>
            <a:r>
              <a:rPr lang="en-US" sz="2400" smtClean="0">
                <a:solidFill>
                  <a:schemeClr val="tx1"/>
                </a:solidFill>
                <a:latin typeface="Arial" panose="020B0604020202020204" pitchFamily="34" charset="0"/>
                <a:cs typeface="Arial" panose="020B0604020202020204" pitchFamily="34" charset="0"/>
              </a:rPr>
              <a:t>chọn </a:t>
            </a:r>
            <a:r>
              <a:rPr lang="en-US" sz="2400">
                <a:solidFill>
                  <a:schemeClr val="tx1"/>
                </a:solidFill>
                <a:latin typeface="Arial" panose="020B0604020202020204" pitchFamily="34" charset="0"/>
                <a:cs typeface="Arial" panose="020B0604020202020204" pitchFamily="34" charset="0"/>
              </a:rPr>
              <a:t>đồ xong</a:t>
            </a:r>
            <a:r>
              <a:rPr lang="vi-VN" sz="2400">
                <a:solidFill>
                  <a:schemeClr val="tx1"/>
                </a:solidFill>
                <a:cs typeface="Arial" panose="020B0604020202020204" pitchFamily="34" charset="0"/>
              </a:rPr>
              <a:t> ra quầy tính tiền. </a:t>
            </a:r>
            <a:endParaRPr lang="en-US" sz="24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060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ounded Rectangle 4"/>
          <p:cNvSpPr/>
          <p:nvPr/>
        </p:nvSpPr>
        <p:spPr>
          <a:xfrm>
            <a:off x="2238233" y="0"/>
            <a:ext cx="8260434" cy="1045029"/>
          </a:xfrm>
          <a:prstGeom prst="roundRect">
            <a:avLst/>
          </a:prstGeom>
          <a:solidFill>
            <a:srgbClr val="37AF92"/>
          </a:solidFill>
          <a:ln w="57150">
            <a:solidFill>
              <a:srgbClr val="62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Chủ đề 3: Cộng đồng địa phương</a:t>
            </a:r>
          </a:p>
        </p:txBody>
      </p:sp>
    </p:spTree>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182200" y="842460"/>
            <a:ext cx="340388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smtClean="0">
                <a:solidFill>
                  <a:srgbClr val="002060"/>
                </a:solidFill>
                <a:latin typeface="Arial" panose="020B0604020202020204" pitchFamily="34" charset="0"/>
                <a:cs typeface="Arial" panose="020B0604020202020204" pitchFamily="34" charset="0"/>
              </a:rPr>
              <a:t>Hoạt </a:t>
            </a:r>
            <a:r>
              <a:rPr lang="en-US" sz="2400">
                <a:solidFill>
                  <a:srgbClr val="002060"/>
                </a:solidFill>
                <a:latin typeface="Arial" panose="020B0604020202020204" pitchFamily="34" charset="0"/>
                <a:cs typeface="Arial" panose="020B0604020202020204" pitchFamily="34" charset="0"/>
              </a:rPr>
              <a:t>động khám phá</a:t>
            </a: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28515" t="10277" r="11179" b="19382"/>
          <a:stretch/>
        </p:blipFill>
        <p:spPr>
          <a:xfrm>
            <a:off x="568183" y="622046"/>
            <a:ext cx="614017" cy="649442"/>
          </a:xfrm>
          <a:prstGeom prst="rect">
            <a:avLst/>
          </a:prstGeom>
        </p:spPr>
      </p:pic>
      <p:pic>
        <p:nvPicPr>
          <p:cNvPr id="15" name="Content Placeholder 6">
            <a:extLst>
              <a:ext uri="{FF2B5EF4-FFF2-40B4-BE49-F238E27FC236}">
                <a16:creationId xmlns:a16="http://schemas.microsoft.com/office/drawing/2014/main" id="{5E070F32-CCEF-4131-B366-8D467D95DAD3}"/>
              </a:ext>
            </a:extLst>
          </p:cNvPr>
          <p:cNvPicPr>
            <a:picLocks noChangeAspect="1"/>
          </p:cNvPicPr>
          <p:nvPr/>
        </p:nvPicPr>
        <p:blipFill>
          <a:blip r:embed="rId3"/>
          <a:stretch>
            <a:fillRect/>
          </a:stretch>
        </p:blipFill>
        <p:spPr>
          <a:xfrm>
            <a:off x="88288" y="2013386"/>
            <a:ext cx="4010036" cy="2884692"/>
          </a:xfrm>
          <a:prstGeom prst="rect">
            <a:avLst/>
          </a:prstGeom>
        </p:spPr>
      </p:pic>
      <p:pic>
        <p:nvPicPr>
          <p:cNvPr id="16" name="Content Placeholder 3">
            <a:extLst>
              <a:ext uri="{FF2B5EF4-FFF2-40B4-BE49-F238E27FC236}">
                <a16:creationId xmlns:a16="http://schemas.microsoft.com/office/drawing/2014/main" id="{6C2BF453-A743-48E5-8C79-55A946B838EC}"/>
              </a:ext>
            </a:extLst>
          </p:cNvPr>
          <p:cNvPicPr>
            <a:picLocks noChangeAspect="1"/>
          </p:cNvPicPr>
          <p:nvPr/>
        </p:nvPicPr>
        <p:blipFill rotWithShape="1">
          <a:blip r:embed="rId4"/>
          <a:srcRect r="4802"/>
          <a:stretch/>
        </p:blipFill>
        <p:spPr>
          <a:xfrm>
            <a:off x="4131281" y="2013386"/>
            <a:ext cx="4064609" cy="2884692"/>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8848" y="2013386"/>
            <a:ext cx="2006609" cy="2979511"/>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5457" y="1999670"/>
            <a:ext cx="1861751" cy="2898408"/>
          </a:xfrm>
          <a:prstGeom prst="rect">
            <a:avLst/>
          </a:prstGeom>
        </p:spPr>
      </p:pic>
      <p:sp>
        <p:nvSpPr>
          <p:cNvPr id="3" name="Rectangle 2"/>
          <p:cNvSpPr/>
          <p:nvPr/>
        </p:nvSpPr>
        <p:spPr>
          <a:xfrm>
            <a:off x="88288" y="5090637"/>
            <a:ext cx="12008920" cy="1569660"/>
          </a:xfrm>
          <a:prstGeom prst="rect">
            <a:avLst/>
          </a:prstGeom>
          <a:solidFill>
            <a:srgbClr val="79D5BF"/>
          </a:solidFill>
          <a:ln w="57150">
            <a:solidFill>
              <a:srgbClr val="37AF92"/>
            </a:solidFill>
          </a:ln>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400">
                <a:solidFill>
                  <a:srgbClr val="000000"/>
                </a:solidFill>
                <a:latin typeface="Arial" panose="020B0604020202020204" pitchFamily="34" charset="0"/>
                <a:cs typeface="Arial" panose="020B0604020202020204" pitchFamily="34" charset="0"/>
              </a:rPr>
              <a:t> </a:t>
            </a:r>
            <a:r>
              <a:rPr lang="en-US" sz="2400" smtClean="0">
                <a:solidFill>
                  <a:srgbClr val="000000"/>
                </a:solidFill>
                <a:latin typeface="Arial" panose="020B0604020202020204" pitchFamily="34" charset="0"/>
                <a:cs typeface="Arial" panose="020B0604020202020204" pitchFamily="34" charset="0"/>
              </a:rPr>
              <a:t> </a:t>
            </a:r>
          </a:p>
          <a:p>
            <a:r>
              <a:rPr lang="en-US" sz="2400" smtClean="0">
                <a:solidFill>
                  <a:srgbClr val="000000"/>
                </a:solidFill>
                <a:latin typeface="Arial" panose="020B0604020202020204" pitchFamily="34" charset="0"/>
                <a:cs typeface="Arial" panose="020B0604020202020204" pitchFamily="34" charset="0"/>
              </a:rPr>
              <a:t> </a:t>
            </a:r>
            <a:r>
              <a:rPr lang="en-US" sz="2400" u="sng" smtClean="0">
                <a:solidFill>
                  <a:srgbClr val="000000"/>
                </a:solidFill>
                <a:latin typeface="Arial" panose="020B0604020202020204" pitchFamily="34" charset="0"/>
                <a:cs typeface="Arial" panose="020B0604020202020204" pitchFamily="34" charset="0"/>
              </a:rPr>
              <a:t>Kết luận</a:t>
            </a:r>
            <a:r>
              <a:rPr lang="en-US" sz="2400" smtClean="0">
                <a:solidFill>
                  <a:srgbClr val="000000"/>
                </a:solidFill>
                <a:latin typeface="Arial" panose="020B0604020202020204" pitchFamily="34" charset="0"/>
                <a:cs typeface="Arial" panose="020B0604020202020204" pitchFamily="34" charset="0"/>
              </a:rPr>
              <a:t>: - </a:t>
            </a:r>
            <a:r>
              <a:rPr lang="vi-VN" sz="2400" smtClean="0">
                <a:solidFill>
                  <a:srgbClr val="000000"/>
                </a:solidFill>
                <a:latin typeface="Arial" panose="020B0604020202020204" pitchFamily="34" charset="0"/>
                <a:cs typeface="Arial" panose="020B0604020202020204" pitchFamily="34" charset="0"/>
              </a:rPr>
              <a:t>Hoạt </a:t>
            </a:r>
            <a:r>
              <a:rPr lang="vi-VN" sz="2400">
                <a:solidFill>
                  <a:srgbClr val="000000"/>
                </a:solidFill>
                <a:latin typeface="Arial" panose="020B0604020202020204" pitchFamily="34" charset="0"/>
                <a:cs typeface="Arial" panose="020B0604020202020204" pitchFamily="34" charset="0"/>
              </a:rPr>
              <a:t>động mua bán hàng </a:t>
            </a:r>
            <a:r>
              <a:rPr lang="vi-VN" sz="2400" smtClean="0">
                <a:solidFill>
                  <a:srgbClr val="000000"/>
                </a:solidFill>
                <a:latin typeface="Arial" panose="020B0604020202020204" pitchFamily="34" charset="0"/>
                <a:cs typeface="Arial" panose="020B0604020202020204" pitchFamily="34" charset="0"/>
              </a:rPr>
              <a:t>hóa </a:t>
            </a:r>
            <a:r>
              <a:rPr lang="vi-VN" sz="2400">
                <a:solidFill>
                  <a:srgbClr val="000000"/>
                </a:solidFill>
                <a:latin typeface="Arial" panose="020B0604020202020204" pitchFamily="34" charset="0"/>
                <a:cs typeface="Arial" panose="020B0604020202020204" pitchFamily="34" charset="0"/>
              </a:rPr>
              <a:t>diễn ra ở </a:t>
            </a:r>
            <a:r>
              <a:rPr lang="en-US" sz="2400" smtClean="0">
                <a:solidFill>
                  <a:srgbClr val="000000"/>
                </a:solidFill>
                <a:latin typeface="Arial" panose="020B0604020202020204" pitchFamily="34" charset="0"/>
                <a:cs typeface="Arial" panose="020B0604020202020204" pitchFamily="34" charset="0"/>
              </a:rPr>
              <a:t>nhiều địa điểm khác nhau. </a:t>
            </a:r>
          </a:p>
          <a:p>
            <a:r>
              <a:rPr lang="en-US" sz="2400">
                <a:solidFill>
                  <a:srgbClr val="000000"/>
                </a:solidFill>
                <a:latin typeface="Arial" panose="020B0604020202020204" pitchFamily="34" charset="0"/>
                <a:cs typeface="Arial" panose="020B0604020202020204" pitchFamily="34" charset="0"/>
              </a:rPr>
              <a:t>	 </a:t>
            </a:r>
            <a:r>
              <a:rPr lang="en-US" sz="2400" smtClean="0">
                <a:solidFill>
                  <a:srgbClr val="000000"/>
                </a:solidFill>
                <a:latin typeface="Arial" panose="020B0604020202020204" pitchFamily="34" charset="0"/>
                <a:cs typeface="Arial" panose="020B0604020202020204" pitchFamily="34" charset="0"/>
              </a:rPr>
              <a:t>    - Ở mỗi nơi đó có cách trưng bày hàng hóa khác nhau và cách mua bán cũng khác nhau.</a:t>
            </a:r>
          </a:p>
        </p:txBody>
      </p:sp>
      <p:sp>
        <p:nvSpPr>
          <p:cNvPr id="23" name="Text Box 1">
            <a:extLst>
              <a:ext uri="{FF2B5EF4-FFF2-40B4-BE49-F238E27FC236}">
                <a16:creationId xmlns:a16="http://schemas.microsoft.com/office/drawing/2014/main" id="{3CCC8D8C-C41C-40A4-AF5A-AC21441D0EC9}"/>
              </a:ext>
            </a:extLst>
          </p:cNvPr>
          <p:cNvSpPr txBox="1"/>
          <p:nvPr/>
        </p:nvSpPr>
        <p:spPr>
          <a:xfrm>
            <a:off x="370114" y="1327562"/>
            <a:ext cx="11821886" cy="461665"/>
          </a:xfrm>
          <a:prstGeom prst="rect">
            <a:avLst/>
          </a:prstGeom>
          <a:noFill/>
        </p:spPr>
        <p:txBody>
          <a:bodyPr wrap="square" rtlCol="0">
            <a:spAutoFit/>
          </a:bodyPr>
          <a:lstStyle/>
          <a:p>
            <a:r>
              <a:rPr lang="en-US" sz="2400" smtClean="0">
                <a:latin typeface="Arial" panose="020B0604020202020204" pitchFamily="34" charset="0"/>
                <a:cs typeface="Arial" panose="020B0604020202020204" pitchFamily="34" charset="0"/>
              </a:rPr>
              <a:t>2. Những </a:t>
            </a:r>
            <a:r>
              <a:rPr lang="en-US" sz="2400" dirty="0" err="1">
                <a:latin typeface="Arial" panose="020B0604020202020204" pitchFamily="34" charset="0"/>
                <a:cs typeface="Arial" panose="020B0604020202020204" pitchFamily="34" charset="0"/>
              </a:rPr>
              <a:t>điểm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nhau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cách</a:t>
            </a:r>
            <a:r>
              <a:rPr lang="en-US" sz="2400" dirty="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trưng</a:t>
            </a:r>
            <a:r>
              <a:rPr lang="en-US" sz="2400">
                <a:latin typeface="Arial" panose="020B0604020202020204" pitchFamily="34" charset="0"/>
                <a:cs typeface="Arial" panose="020B0604020202020204" pitchFamily="34" charset="0"/>
              </a:rPr>
              <a:t> </a:t>
            </a:r>
            <a:r>
              <a:rPr lang="en-US" sz="2400" smtClean="0">
                <a:latin typeface="Arial" panose="020B0604020202020204" pitchFamily="34" charset="0"/>
                <a:cs typeface="Arial" panose="020B0604020202020204" pitchFamily="34" charset="0"/>
              </a:rPr>
              <a:t>bày, mua, bán </a:t>
            </a:r>
            <a:r>
              <a:rPr lang="en-US" sz="2400" dirty="0" err="1">
                <a:latin typeface="Arial" panose="020B0604020202020204" pitchFamily="34" charset="0"/>
                <a:cs typeface="Arial" panose="020B0604020202020204" pitchFamily="34" charset="0"/>
              </a:rPr>
              <a:t>hàng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hóa</a:t>
            </a:r>
            <a:r>
              <a:rPr lang="en-US" sz="2400" dirty="0">
                <a:latin typeface="Arial" panose="020B0604020202020204" pitchFamily="34" charset="0"/>
                <a:cs typeface="Arial" panose="020B0604020202020204" pitchFamily="34" charset="0"/>
              </a:rPr>
              <a:t> ở </a:t>
            </a:r>
            <a:r>
              <a:rPr lang="en-US" sz="2400" err="1">
                <a:latin typeface="Arial" panose="020B0604020202020204" pitchFamily="34" charset="0"/>
                <a:cs typeface="Arial" panose="020B0604020202020204" pitchFamily="34" charset="0"/>
              </a:rPr>
              <a:t>những</a:t>
            </a:r>
            <a:r>
              <a:rPr lang="en-US" sz="2400">
                <a:latin typeface="Arial" panose="020B0604020202020204" pitchFamily="34" charset="0"/>
                <a:cs typeface="Arial" panose="020B0604020202020204" pitchFamily="34" charset="0"/>
              </a:rPr>
              <a:t> </a:t>
            </a:r>
            <a:r>
              <a:rPr lang="en-US" sz="2400" smtClean="0">
                <a:latin typeface="Arial" panose="020B0604020202020204" pitchFamily="34" charset="0"/>
                <a:cs typeface="Arial" panose="020B0604020202020204" pitchFamily="34" charset="0"/>
              </a:rPr>
              <a:t>nơi đó.</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401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a:extLst>
              <a:ext uri="{FF2B5EF4-FFF2-40B4-BE49-F238E27FC236}">
                <a16:creationId xmlns:a16="http://schemas.microsoft.com/office/drawing/2014/main" id="{F20F53F7-B344-4AE1-AC84-665077B59B91}"/>
              </a:ext>
            </a:extLst>
          </p:cNvPr>
          <p:cNvSpPr txBox="1"/>
          <p:nvPr/>
        </p:nvSpPr>
        <p:spPr>
          <a:xfrm>
            <a:off x="1182200" y="1372978"/>
            <a:ext cx="8612358" cy="461665"/>
          </a:xfrm>
          <a:prstGeom prst="rect">
            <a:avLst/>
          </a:prstGeom>
          <a:noFill/>
        </p:spPr>
        <p:txBody>
          <a:bodyPr wrap="square" rtlCol="0">
            <a:spAutoFit/>
          </a:bodyPr>
          <a:lstStyle/>
          <a:p>
            <a:r>
              <a:rPr lang="en-US" sz="2400" smtClean="0">
                <a:latin typeface="Arial" panose="020B0604020202020204" pitchFamily="34" charset="0"/>
                <a:cs typeface="Arial" panose="020B0604020202020204" pitchFamily="34" charset="0"/>
              </a:rPr>
              <a:t>3. Vì sao cần lựa chọn hàng hóa trước khi mua?</a:t>
            </a:r>
            <a:endParaRPr lang="en-US" sz="24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8515" t="10277" r="11179" b="19382"/>
          <a:stretch/>
        </p:blipFill>
        <p:spPr>
          <a:xfrm>
            <a:off x="568183" y="622046"/>
            <a:ext cx="614017" cy="649442"/>
          </a:xfrm>
          <a:prstGeom prst="rect">
            <a:avLst/>
          </a:prstGeom>
        </p:spPr>
      </p:pic>
      <p:sp>
        <p:nvSpPr>
          <p:cNvPr id="10" name="TextBox 9"/>
          <p:cNvSpPr txBox="1"/>
          <p:nvPr/>
        </p:nvSpPr>
        <p:spPr>
          <a:xfrm>
            <a:off x="1182200" y="842460"/>
            <a:ext cx="340388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smtClean="0">
                <a:solidFill>
                  <a:srgbClr val="002060"/>
                </a:solidFill>
                <a:latin typeface="Arial" panose="020B0604020202020204" pitchFamily="34" charset="0"/>
                <a:cs typeface="Arial" panose="020B0604020202020204" pitchFamily="34" charset="0"/>
              </a:rPr>
              <a:t>Hoạt </a:t>
            </a:r>
            <a:r>
              <a:rPr lang="en-US" sz="2400">
                <a:solidFill>
                  <a:srgbClr val="002060"/>
                </a:solidFill>
                <a:latin typeface="Arial" panose="020B0604020202020204" pitchFamily="34" charset="0"/>
                <a:cs typeface="Arial" panose="020B0604020202020204" pitchFamily="34" charset="0"/>
              </a:rPr>
              <a:t>động khám phá</a:t>
            </a:r>
          </a:p>
        </p:txBody>
      </p:sp>
      <p:pic>
        <p:nvPicPr>
          <p:cNvPr id="11" name="Content Placeholder 6">
            <a:extLst>
              <a:ext uri="{FF2B5EF4-FFF2-40B4-BE49-F238E27FC236}">
                <a16:creationId xmlns:a16="http://schemas.microsoft.com/office/drawing/2014/main" id="{5E070F32-CCEF-4131-B366-8D467D95DAD3}"/>
              </a:ext>
            </a:extLst>
          </p:cNvPr>
          <p:cNvPicPr>
            <a:picLocks noChangeAspect="1"/>
          </p:cNvPicPr>
          <p:nvPr/>
        </p:nvPicPr>
        <p:blipFill>
          <a:blip r:embed="rId3"/>
          <a:stretch>
            <a:fillRect/>
          </a:stretch>
        </p:blipFill>
        <p:spPr>
          <a:xfrm>
            <a:off x="-1" y="2100368"/>
            <a:ext cx="3924045" cy="2822833"/>
          </a:xfrm>
          <a:prstGeom prst="rect">
            <a:avLst/>
          </a:prstGeom>
        </p:spPr>
      </p:pic>
      <p:pic>
        <p:nvPicPr>
          <p:cNvPr id="12" name="Content Placeholder 3">
            <a:extLst>
              <a:ext uri="{FF2B5EF4-FFF2-40B4-BE49-F238E27FC236}">
                <a16:creationId xmlns:a16="http://schemas.microsoft.com/office/drawing/2014/main" id="{6C2BF453-A743-48E5-8C79-55A946B838EC}"/>
              </a:ext>
            </a:extLst>
          </p:cNvPr>
          <p:cNvPicPr>
            <a:picLocks noChangeAspect="1"/>
          </p:cNvPicPr>
          <p:nvPr/>
        </p:nvPicPr>
        <p:blipFill>
          <a:blip r:embed="rId4"/>
          <a:stretch>
            <a:fillRect/>
          </a:stretch>
        </p:blipFill>
        <p:spPr>
          <a:xfrm>
            <a:off x="3924044" y="2133005"/>
            <a:ext cx="4214084" cy="2753566"/>
          </a:xfrm>
          <a:prstGeom prst="rect">
            <a:avLst/>
          </a:prstGeom>
        </p:spPr>
      </p:pic>
      <p:pic>
        <p:nvPicPr>
          <p:cNvPr id="13" name="Content Placeholder 3"/>
          <p:cNvPicPr>
            <a:picLocks noChangeAspect="1"/>
          </p:cNvPicPr>
          <p:nvPr/>
        </p:nvPicPr>
        <p:blipFill>
          <a:blip r:embed="rId5"/>
          <a:stretch>
            <a:fillRect/>
          </a:stretch>
        </p:blipFill>
        <p:spPr>
          <a:xfrm>
            <a:off x="7813124" y="2059701"/>
            <a:ext cx="4376143" cy="2850119"/>
          </a:xfrm>
          <a:prstGeom prst="rect">
            <a:avLst/>
          </a:prstGeom>
        </p:spPr>
      </p:pic>
      <p:sp>
        <p:nvSpPr>
          <p:cNvPr id="14" name="Rectangle 13"/>
          <p:cNvSpPr/>
          <p:nvPr/>
        </p:nvSpPr>
        <p:spPr>
          <a:xfrm>
            <a:off x="696199" y="5138536"/>
            <a:ext cx="10946021" cy="1200329"/>
          </a:xfrm>
          <a:prstGeom prst="rect">
            <a:avLst/>
          </a:prstGeom>
          <a:noFill/>
          <a:ln w="28575">
            <a:solidFill>
              <a:srgbClr val="37AF92"/>
            </a:solidFill>
          </a:ln>
        </p:spPr>
        <p:txBody>
          <a:bodyPr wrap="square">
            <a:spAutoFit/>
          </a:bodyPr>
          <a:lstStyle/>
          <a:p>
            <a:pPr marL="457200" indent="-457200">
              <a:buFont typeface="Arial" panose="020B0604020202020204" pitchFamily="34" charset="0"/>
              <a:buChar char="•"/>
            </a:pPr>
            <a:r>
              <a:rPr lang="en-US" sz="2400">
                <a:latin typeface="Arial" panose="020B0604020202020204" pitchFamily="34" charset="0"/>
                <a:cs typeface="Arial" panose="020B0604020202020204" pitchFamily="34" charset="0"/>
              </a:rPr>
              <a:t>Lựa chọn hàng hóa trước khi mua để đảm bảo chất lượng, </a:t>
            </a:r>
            <a:r>
              <a:rPr lang="vi-VN" sz="2400">
                <a:latin typeface="Arial" panose="020B0604020202020204" pitchFamily="34" charset="0"/>
                <a:cs typeface="Arial" panose="020B0604020202020204" pitchFamily="34" charset="0"/>
              </a:rPr>
              <a:t>thực phẩm tươi </a:t>
            </a:r>
            <a:r>
              <a:rPr lang="vi-VN" sz="2400" smtClean="0">
                <a:latin typeface="Arial" panose="020B0604020202020204" pitchFamily="34" charset="0"/>
                <a:cs typeface="Arial" panose="020B0604020202020204" pitchFamily="34" charset="0"/>
              </a:rPr>
              <a:t>ngon</a:t>
            </a:r>
            <a:r>
              <a:rPr lang="en-US" sz="2400" smtClean="0">
                <a:latin typeface="Arial" panose="020B0604020202020204" pitchFamily="34" charset="0"/>
                <a:cs typeface="Arial" panose="020B0604020202020204" pitchFamily="34" charset="0"/>
              </a:rPr>
              <a:t>, </a:t>
            </a:r>
            <a:r>
              <a:rPr lang="vi-VN" sz="2400">
                <a:latin typeface="Arial" panose="020B0604020202020204" pitchFamily="34" charset="0"/>
                <a:cs typeface="Arial" panose="020B0604020202020204" pitchFamily="34" charset="0"/>
              </a:rPr>
              <a:t>rõ nguồn </a:t>
            </a:r>
            <a:r>
              <a:rPr lang="vi-VN" sz="2400" smtClean="0">
                <a:latin typeface="Arial" panose="020B0604020202020204" pitchFamily="34" charset="0"/>
                <a:cs typeface="Arial" panose="020B0604020202020204" pitchFamily="34" charset="0"/>
              </a:rPr>
              <a:t>gốc</a:t>
            </a:r>
            <a:r>
              <a:rPr lang="en-US" sz="2400" smtClean="0">
                <a:latin typeface="Arial" panose="020B0604020202020204" pitchFamily="34" charset="0"/>
                <a:cs typeface="Arial" panose="020B0604020202020204" pitchFamily="34" charset="0"/>
              </a:rPr>
              <a:t> </a:t>
            </a:r>
            <a:r>
              <a:rPr lang="vi-VN" sz="2400" smtClean="0">
                <a:latin typeface="Arial" panose="020B0604020202020204" pitchFamily="34" charset="0"/>
                <a:cs typeface="Arial" panose="020B0604020202020204" pitchFamily="34" charset="0"/>
              </a:rPr>
              <a:t>xuất xứ</a:t>
            </a:r>
            <a:r>
              <a:rPr lang="en-US" sz="2400" smtClean="0">
                <a:latin typeface="Arial" panose="020B0604020202020204" pitchFamily="34" charset="0"/>
                <a:cs typeface="Arial" panose="020B0604020202020204" pitchFamily="34" charset="0"/>
              </a:rPr>
              <a:t>, </a:t>
            </a:r>
            <a:r>
              <a:rPr lang="vi-VN" sz="2400" smtClean="0">
                <a:latin typeface="Arial" panose="020B0604020202020204" pitchFamily="34" charset="0"/>
                <a:cs typeface="Arial" panose="020B0604020202020204" pitchFamily="34" charset="0"/>
              </a:rPr>
              <a:t>ngày </a:t>
            </a:r>
            <a:r>
              <a:rPr lang="vi-VN" sz="2400">
                <a:latin typeface="Arial" panose="020B0604020202020204" pitchFamily="34" charset="0"/>
                <a:cs typeface="Arial" panose="020B0604020202020204" pitchFamily="34" charset="0"/>
              </a:rPr>
              <a:t>sản xuất, hạn sử </a:t>
            </a:r>
            <a:r>
              <a:rPr lang="vi-VN" sz="2400" smtClean="0">
                <a:latin typeface="Arial" panose="020B0604020202020204" pitchFamily="34" charset="0"/>
                <a:cs typeface="Arial" panose="020B0604020202020204" pitchFamily="34" charset="0"/>
              </a:rPr>
              <a:t>dụng</a:t>
            </a:r>
            <a:r>
              <a:rPr lang="en-US" sz="2400" smtClean="0">
                <a:latin typeface="Arial" panose="020B0604020202020204" pitchFamily="34" charset="0"/>
                <a:cs typeface="Arial" panose="020B0604020202020204" pitchFamily="34" charset="0"/>
              </a:rPr>
              <a:t>; chọn được hàng phù hợp </a:t>
            </a:r>
            <a:r>
              <a:rPr lang="en-US" sz="2400">
                <a:latin typeface="Arial" panose="020B0604020202020204" pitchFamily="34" charset="0"/>
                <a:cs typeface="Arial" panose="020B0604020202020204" pitchFamily="34" charset="0"/>
              </a:rPr>
              <a:t>giá </a:t>
            </a:r>
            <a:r>
              <a:rPr lang="en-US" sz="2400" smtClean="0">
                <a:latin typeface="Arial" panose="020B0604020202020204" pitchFamily="34" charset="0"/>
                <a:cs typeface="Arial" panose="020B0604020202020204" pitchFamily="34" charset="0"/>
              </a:rPr>
              <a:t>tiền, </a:t>
            </a:r>
            <a:r>
              <a:rPr lang="en-US" sz="2400">
                <a:latin typeface="Arial" panose="020B0604020202020204" pitchFamily="34" charset="0"/>
                <a:cs typeface="Arial" panose="020B0604020202020204" pitchFamily="34" charset="0"/>
              </a:rPr>
              <a:t>sở </a:t>
            </a:r>
            <a:r>
              <a:rPr lang="en-US" sz="2400" smtClean="0">
                <a:latin typeface="Arial" panose="020B0604020202020204" pitchFamily="34" charset="0"/>
                <a:cs typeface="Arial" panose="020B0604020202020204" pitchFamily="34" charset="0"/>
              </a:rPr>
              <a:t>thích và nhu cầu của người dùng, ... </a:t>
            </a:r>
            <a:r>
              <a:rPr lang="vi-VN" sz="2400" smtClean="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796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F20F53F7-B344-4AE1-AC84-665077B59B91}"/>
              </a:ext>
            </a:extLst>
          </p:cNvPr>
          <p:cNvSpPr txBox="1"/>
          <p:nvPr/>
        </p:nvSpPr>
        <p:spPr>
          <a:xfrm>
            <a:off x="1182199" y="1233048"/>
            <a:ext cx="10418397" cy="46166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M</a:t>
            </a:r>
            <a:r>
              <a:rPr lang="en-US" sz="2400" smtClean="0">
                <a:latin typeface="Arial" panose="020B0604020202020204" pitchFamily="34" charset="0"/>
                <a:cs typeface="Arial" panose="020B0604020202020204" pitchFamily="34" charset="0"/>
              </a:rPr>
              <a:t>ột số nơi mua bán hàng hóa trên thực tế.</a:t>
            </a:r>
            <a:endParaRPr lang="en-US" sz="2400" dirty="0">
              <a:latin typeface="Arial" panose="020B0604020202020204" pitchFamily="34" charset="0"/>
              <a:cs typeface="Arial" panose="020B0604020202020204" pitchFamily="34" charset="0"/>
            </a:endParaRPr>
          </a:p>
        </p:txBody>
      </p:sp>
      <p:sp>
        <p:nvSpPr>
          <p:cNvPr id="10" name="TextBox 9"/>
          <p:cNvSpPr txBox="1"/>
          <p:nvPr/>
        </p:nvSpPr>
        <p:spPr>
          <a:xfrm>
            <a:off x="1182200" y="842460"/>
            <a:ext cx="340388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smtClean="0">
                <a:solidFill>
                  <a:srgbClr val="002060"/>
                </a:solidFill>
                <a:latin typeface="Arial" panose="020B0604020202020204" pitchFamily="34" charset="0"/>
                <a:cs typeface="Arial" panose="020B0604020202020204" pitchFamily="34" charset="0"/>
              </a:rPr>
              <a:t>Hoạt </a:t>
            </a:r>
            <a:r>
              <a:rPr lang="en-US" sz="2400">
                <a:solidFill>
                  <a:srgbClr val="002060"/>
                </a:solidFill>
                <a:latin typeface="Arial" panose="020B0604020202020204" pitchFamily="34" charset="0"/>
                <a:cs typeface="Arial" panose="020B0604020202020204" pitchFamily="34" charset="0"/>
              </a:rPr>
              <a:t>động khám phá</a:t>
            </a: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28515" t="10277" r="11179" b="19382"/>
          <a:stretch/>
        </p:blipFill>
        <p:spPr>
          <a:xfrm>
            <a:off x="568183" y="622046"/>
            <a:ext cx="614017" cy="649442"/>
          </a:xfrm>
          <a:prstGeom prst="rect">
            <a:avLst/>
          </a:prstGeom>
        </p:spPr>
      </p:pic>
      <p:pic>
        <p:nvPicPr>
          <p:cNvPr id="13" name="Content Placeholder 3">
            <a:extLst>
              <a:ext uri="{FF2B5EF4-FFF2-40B4-BE49-F238E27FC236}">
                <a16:creationId xmlns:a16="http://schemas.microsoft.com/office/drawing/2014/main" id="{380CEA70-044D-44AC-B759-758C3A0B01FA}"/>
              </a:ext>
            </a:extLst>
          </p:cNvPr>
          <p:cNvPicPr>
            <a:picLocks noChangeAspect="1"/>
          </p:cNvPicPr>
          <p:nvPr/>
        </p:nvPicPr>
        <p:blipFill rotWithShape="1">
          <a:blip r:embed="rId3"/>
          <a:srcRect l="13753"/>
          <a:stretch/>
        </p:blipFill>
        <p:spPr>
          <a:xfrm>
            <a:off x="-12419" y="1641080"/>
            <a:ext cx="4279348" cy="2704338"/>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r="17130"/>
          <a:stretch/>
        </p:blipFill>
        <p:spPr>
          <a:xfrm>
            <a:off x="4479317" y="1694713"/>
            <a:ext cx="3750283" cy="268775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9317" y="4446526"/>
            <a:ext cx="3750283" cy="2411474"/>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1988" y="1694713"/>
            <a:ext cx="3750012" cy="2633479"/>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19" y="4446526"/>
            <a:ext cx="4279348" cy="2455526"/>
          </a:xfrm>
          <a:prstGeom prst="rect">
            <a:avLst/>
          </a:prstGeom>
        </p:spPr>
      </p:pic>
      <p:pic>
        <p:nvPicPr>
          <p:cNvPr id="17" name="Picture 16"/>
          <p:cNvPicPr>
            <a:picLocks noChangeAspect="1"/>
          </p:cNvPicPr>
          <p:nvPr/>
        </p:nvPicPr>
        <p:blipFill rotWithShape="1">
          <a:blip r:embed="rId8">
            <a:extLst>
              <a:ext uri="{28A0092B-C50C-407E-A947-70E740481C1C}">
                <a14:useLocalDpi xmlns:a14="http://schemas.microsoft.com/office/drawing/2010/main" val="0"/>
              </a:ext>
            </a:extLst>
          </a:blip>
          <a:srcRect l="15257" b="14682"/>
          <a:stretch/>
        </p:blipFill>
        <p:spPr>
          <a:xfrm>
            <a:off x="8441988" y="4350337"/>
            <a:ext cx="3750012" cy="2507663"/>
          </a:xfrm>
          <a:prstGeom prst="rect">
            <a:avLst/>
          </a:prstGeom>
        </p:spPr>
      </p:pic>
    </p:spTree>
    <p:extLst>
      <p:ext uri="{BB962C8B-B14F-4D97-AF65-F5344CB8AC3E}">
        <p14:creationId xmlns:p14="http://schemas.microsoft.com/office/powerpoint/2010/main" val="374485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89882" y="2454334"/>
            <a:ext cx="9016282" cy="2974148"/>
          </a:xfrm>
          <a:prstGeom prst="rect">
            <a:avLst/>
          </a:prstGeom>
          <a:noFill/>
          <a:ln w="28575">
            <a:solidFill>
              <a:srgbClr val="37AF92"/>
            </a:solidFill>
          </a:ln>
        </p:spPr>
        <p:txBody>
          <a:bodyPr wrap="square">
            <a:spAutoFit/>
          </a:bodyPr>
          <a:lstStyle/>
          <a:p>
            <a:pPr marL="457200" indent="-457200">
              <a:lnSpc>
                <a:spcPct val="115000"/>
              </a:lnSpc>
              <a:spcAft>
                <a:spcPts val="800"/>
              </a:spcAft>
              <a:buFont typeface="Arial" panose="020B0604020202020204" pitchFamily="34" charset="0"/>
              <a:buChar char="•"/>
            </a:pPr>
            <a:r>
              <a:rPr lang="en-US" sz="2800" smtClean="0">
                <a:latin typeface="Arial" panose="020B0604020202020204" pitchFamily="34" charset="0"/>
                <a:ea typeface="Calibri" panose="020F0502020204030204" pitchFamily="34" charset="0"/>
                <a:cs typeface="Arial" panose="020B0604020202020204" pitchFamily="34" charset="0"/>
              </a:rPr>
              <a:t>Mua </a:t>
            </a:r>
            <a:r>
              <a:rPr lang="en-US" sz="2800">
                <a:latin typeface="Arial" panose="020B0604020202020204" pitchFamily="34" charset="0"/>
                <a:ea typeface="Calibri" panose="020F0502020204030204" pitchFamily="34" charset="0"/>
                <a:cs typeface="Arial" panose="020B0604020202020204" pitchFamily="34" charset="0"/>
              </a:rPr>
              <a:t>bán diễn ra ở nhiều nơi. Mỗi địa điểm có cách trưng bày hàng hóa khác nhau và cách mua bán khác nhau.</a:t>
            </a:r>
          </a:p>
          <a:p>
            <a:pPr marL="457200" indent="-457200">
              <a:buFont typeface="Arial" panose="020B0604020202020204" pitchFamily="34" charset="0"/>
              <a:buChar char="•"/>
            </a:pPr>
            <a:r>
              <a:rPr lang="en-US" sz="2800">
                <a:latin typeface="Arial" panose="020B0604020202020204" pitchFamily="34" charset="0"/>
                <a:ea typeface="Calibri" panose="020F0502020204030204" pitchFamily="34" charset="0"/>
                <a:cs typeface="Arial" panose="020B0604020202020204" pitchFamily="34" charset="0"/>
              </a:rPr>
              <a:t>Cần lựa chọn hàng hóa trước khi mua để đảm bảo chất lượng sản phẩm, phù hợp giá cả và sở thích, nhu </a:t>
            </a:r>
            <a:r>
              <a:rPr lang="en-US" sz="2800" smtClean="0">
                <a:latin typeface="Arial" panose="020B0604020202020204" pitchFamily="34" charset="0"/>
                <a:ea typeface="Calibri" panose="020F0502020204030204" pitchFamily="34" charset="0"/>
                <a:cs typeface="Arial" panose="020B0604020202020204" pitchFamily="34" charset="0"/>
              </a:rPr>
              <a:t>cầu của </a:t>
            </a:r>
            <a:r>
              <a:rPr lang="en-US" sz="2800">
                <a:latin typeface="Arial" panose="020B0604020202020204" pitchFamily="34" charset="0"/>
                <a:ea typeface="Calibri" panose="020F0502020204030204" pitchFamily="34" charset="0"/>
                <a:cs typeface="Arial" panose="020B0604020202020204" pitchFamily="34" charset="0"/>
              </a:rPr>
              <a:t>người </a:t>
            </a:r>
            <a:r>
              <a:rPr lang="en-US" sz="2800" smtClean="0">
                <a:latin typeface="Arial" panose="020B0604020202020204" pitchFamily="34" charset="0"/>
                <a:ea typeface="Calibri" panose="020F0502020204030204" pitchFamily="34" charset="0"/>
                <a:cs typeface="Arial" panose="020B0604020202020204" pitchFamily="34" charset="0"/>
              </a:rPr>
              <a:t>dùng.</a:t>
            </a:r>
            <a:endParaRPr lang="en-US" sz="2800">
              <a:latin typeface="Arial" panose="020B0604020202020204" pitchFamily="34" charset="0"/>
              <a:cs typeface="Arial" panose="020B0604020202020204" pitchFamily="34" charset="0"/>
            </a:endParaRPr>
          </a:p>
        </p:txBody>
      </p:sp>
      <p:sp>
        <p:nvSpPr>
          <p:cNvPr id="8" name="TextBox 7"/>
          <p:cNvSpPr txBox="1"/>
          <p:nvPr/>
        </p:nvSpPr>
        <p:spPr>
          <a:xfrm>
            <a:off x="4586082" y="1558394"/>
            <a:ext cx="2162629" cy="461665"/>
          </a:xfrm>
          <a:prstGeom prst="rect">
            <a:avLst/>
          </a:prstGeom>
          <a:solidFill>
            <a:srgbClr val="62CEB4"/>
          </a:solidFill>
          <a:ln>
            <a:solidFill>
              <a:srgbClr val="37AF92"/>
            </a:solidFill>
          </a:ln>
        </p:spPr>
        <p:txBody>
          <a:bodyPr wrap="square" rtlCol="0">
            <a:spAutoFit/>
          </a:bodyPr>
          <a:lstStyle/>
          <a:p>
            <a:pPr algn="ctr"/>
            <a:r>
              <a:rPr lang="en-US" altLang="zh-CN" sz="2400" b="1">
                <a:latin typeface="Arial" panose="020B0604020202020204" pitchFamily="34" charset="0"/>
                <a:ea typeface="Microsoft YaHei" panose="020B0503020204020204" charset="-122"/>
                <a:cs typeface="Arial" panose="020B0604020202020204" pitchFamily="34" charset="0"/>
              </a:rPr>
              <a:t>Kết luận</a:t>
            </a:r>
            <a:endParaRPr lang="zh-CN" altLang="en-US" sz="2400" b="0" dirty="0">
              <a:latin typeface="Arial" panose="020B0604020202020204" pitchFamily="34" charset="0"/>
              <a:ea typeface="Microsoft YaHei" panose="020B0503020204020204" charset="-122"/>
              <a:cs typeface="Arial" panose="020B0604020202020204" pitchFamily="34" charset="0"/>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8515" t="10277" r="11179" b="19382"/>
          <a:stretch/>
        </p:blipFill>
        <p:spPr>
          <a:xfrm>
            <a:off x="568183" y="622046"/>
            <a:ext cx="614017" cy="649442"/>
          </a:xfrm>
          <a:prstGeom prst="rect">
            <a:avLst/>
          </a:prstGeom>
        </p:spPr>
      </p:pic>
      <p:sp>
        <p:nvSpPr>
          <p:cNvPr id="10" name="TextBox 9"/>
          <p:cNvSpPr txBox="1"/>
          <p:nvPr/>
        </p:nvSpPr>
        <p:spPr>
          <a:xfrm>
            <a:off x="1182200" y="842460"/>
            <a:ext cx="340388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smtClean="0">
                <a:solidFill>
                  <a:srgbClr val="002060"/>
                </a:solidFill>
                <a:latin typeface="Arial" panose="020B0604020202020204" pitchFamily="34" charset="0"/>
                <a:cs typeface="Arial" panose="020B0604020202020204" pitchFamily="34" charset="0"/>
              </a:rPr>
              <a:t>Hoạt </a:t>
            </a:r>
            <a:r>
              <a:rPr lang="en-US" sz="2400">
                <a:solidFill>
                  <a:srgbClr val="002060"/>
                </a:solidFill>
                <a:latin typeface="Arial" panose="020B0604020202020204" pitchFamily="34" charset="0"/>
                <a:cs typeface="Arial" panose="020B0604020202020204" pitchFamily="34" charset="0"/>
              </a:rPr>
              <a:t>động khám phá</a:t>
            </a:r>
          </a:p>
        </p:txBody>
      </p:sp>
    </p:spTree>
    <p:extLst>
      <p:ext uri="{BB962C8B-B14F-4D97-AF65-F5344CB8AC3E}">
        <p14:creationId xmlns:p14="http://schemas.microsoft.com/office/powerpoint/2010/main" val="347251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8528" t="12484" r="6949" b="11965"/>
          <a:stretch/>
        </p:blipFill>
        <p:spPr>
          <a:xfrm>
            <a:off x="764275" y="714649"/>
            <a:ext cx="736732" cy="677285"/>
          </a:xfrm>
          <a:prstGeom prst="rect">
            <a:avLst/>
          </a:prstGeom>
        </p:spPr>
      </p:pic>
      <p:sp>
        <p:nvSpPr>
          <p:cNvPr id="9" name="TextBox 8"/>
          <p:cNvSpPr txBox="1"/>
          <p:nvPr/>
        </p:nvSpPr>
        <p:spPr>
          <a:xfrm>
            <a:off x="1501007" y="909860"/>
            <a:ext cx="3814271"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C00000"/>
                </a:solidFill>
                <a:latin typeface="Arial" panose="020B0604020202020204" pitchFamily="34" charset="0"/>
                <a:cs typeface="Arial" panose="020B0604020202020204" pitchFamily="34" charset="0"/>
              </a:rPr>
              <a:t> Hoạt động thực hành</a:t>
            </a:r>
          </a:p>
        </p:txBody>
      </p:sp>
      <p:sp>
        <p:nvSpPr>
          <p:cNvPr id="10" name="TextBox 9"/>
          <p:cNvSpPr txBox="1"/>
          <p:nvPr/>
        </p:nvSpPr>
        <p:spPr>
          <a:xfrm>
            <a:off x="532191" y="1482108"/>
            <a:ext cx="11489734"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smtClean="0">
                <a:latin typeface="Arial" panose="020B0604020202020204" pitchFamily="34" charset="0"/>
                <a:cs typeface="Arial" panose="020B0604020202020204" pitchFamily="34" charset="0"/>
              </a:rPr>
              <a:t>Chuẩn bị cho năm học mới, em cùng các bạn lập kế hoạch mua đồ dùng học tập.</a:t>
            </a:r>
            <a:endParaRPr lang="en-US" sz="2400">
              <a:latin typeface="Arial" panose="020B0604020202020204" pitchFamily="34" charset="0"/>
              <a:cs typeface="Arial" panose="020B0604020202020204" pitchFamily="34" charset="0"/>
            </a:endParaRPr>
          </a:p>
        </p:txBody>
      </p:sp>
      <p:sp>
        <p:nvSpPr>
          <p:cNvPr id="11" name="TextBox 10"/>
          <p:cNvSpPr txBox="1"/>
          <p:nvPr/>
        </p:nvSpPr>
        <p:spPr>
          <a:xfrm>
            <a:off x="1288709" y="1961385"/>
            <a:ext cx="8053137"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smtClean="0">
                <a:latin typeface="Arial" panose="020B0604020202020204" pitchFamily="34" charset="0"/>
                <a:cs typeface="Arial" panose="020B0604020202020204" pitchFamily="34" charset="0"/>
              </a:rPr>
              <a:t>1. Hãy kể tên những đồ dùng học tập cần mua.</a:t>
            </a:r>
            <a:endParaRPr lang="en-US" sz="2400">
              <a:latin typeface="Arial" panose="020B0604020202020204" pitchFamily="34" charset="0"/>
              <a:cs typeface="Arial" panose="020B0604020202020204" pitchFamily="34" charset="0"/>
            </a:endParaRPr>
          </a:p>
        </p:txBody>
      </p:sp>
      <p:sp>
        <p:nvSpPr>
          <p:cNvPr id="12" name="TextBox 11"/>
          <p:cNvSpPr txBox="1"/>
          <p:nvPr/>
        </p:nvSpPr>
        <p:spPr>
          <a:xfrm>
            <a:off x="1288709" y="2947971"/>
            <a:ext cx="9976699"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smtClean="0">
                <a:latin typeface="Arial" panose="020B0604020202020204" pitchFamily="34" charset="0"/>
                <a:cs typeface="Arial" panose="020B0604020202020204" pitchFamily="34" charset="0"/>
              </a:rPr>
              <a:t>2. Lập danh sách mua các loại đồ dùng đó theo thứ tự ưu tiên.</a:t>
            </a:r>
            <a:endParaRPr lang="en-US" sz="2400">
              <a:latin typeface="Arial" panose="020B0604020202020204" pitchFamily="34" charset="0"/>
              <a:cs typeface="Arial" panose="020B0604020202020204"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559081444"/>
              </p:ext>
            </p:extLst>
          </p:nvPr>
        </p:nvGraphicFramePr>
        <p:xfrm>
          <a:off x="1501007" y="3580500"/>
          <a:ext cx="8712485" cy="3058044"/>
        </p:xfrm>
        <a:graphic>
          <a:graphicData uri="http://schemas.openxmlformats.org/drawingml/2006/table">
            <a:tbl>
              <a:tblPr firstRow="1" bandRow="1">
                <a:tableStyleId>{93296810-A885-4BE3-A3E7-6D5BEEA58F35}</a:tableStyleId>
              </a:tblPr>
              <a:tblGrid>
                <a:gridCol w="1218785">
                  <a:extLst>
                    <a:ext uri="{9D8B030D-6E8A-4147-A177-3AD203B41FA5}">
                      <a16:colId xmlns:a16="http://schemas.microsoft.com/office/drawing/2014/main" val="20000"/>
                    </a:ext>
                  </a:extLst>
                </a:gridCol>
                <a:gridCol w="2637711">
                  <a:extLst>
                    <a:ext uri="{9D8B030D-6E8A-4147-A177-3AD203B41FA5}">
                      <a16:colId xmlns:a16="http://schemas.microsoft.com/office/drawing/2014/main" val="20001"/>
                    </a:ext>
                  </a:extLst>
                </a:gridCol>
                <a:gridCol w="2129051">
                  <a:extLst>
                    <a:ext uri="{9D8B030D-6E8A-4147-A177-3AD203B41FA5}">
                      <a16:colId xmlns:a16="http://schemas.microsoft.com/office/drawing/2014/main" val="20002"/>
                    </a:ext>
                  </a:extLst>
                </a:gridCol>
                <a:gridCol w="2726938">
                  <a:extLst>
                    <a:ext uri="{9D8B030D-6E8A-4147-A177-3AD203B41FA5}">
                      <a16:colId xmlns:a16="http://schemas.microsoft.com/office/drawing/2014/main" val="20003"/>
                    </a:ext>
                  </a:extLst>
                </a:gridCol>
              </a:tblGrid>
              <a:tr h="509674">
                <a:tc>
                  <a:txBody>
                    <a:bodyPr/>
                    <a:lstStyle/>
                    <a:p>
                      <a:pPr algn="ctr"/>
                      <a:r>
                        <a:rPr lang="en-US" sz="2400" smtClean="0">
                          <a:solidFill>
                            <a:schemeClr val="tx1"/>
                          </a:solidFill>
                        </a:rPr>
                        <a:t>STT</a:t>
                      </a:r>
                      <a:endParaRPr lang="en-US" sz="2400">
                        <a:solidFill>
                          <a:schemeClr val="tx1"/>
                        </a:solidFill>
                      </a:endParaRPr>
                    </a:p>
                  </a:txBody>
                  <a:tcPr>
                    <a:solidFill>
                      <a:srgbClr val="4BB2FF"/>
                    </a:solidFill>
                  </a:tcPr>
                </a:tc>
                <a:tc>
                  <a:txBody>
                    <a:bodyPr/>
                    <a:lstStyle/>
                    <a:p>
                      <a:pPr algn="ctr"/>
                      <a:r>
                        <a:rPr lang="en-US" sz="2400" smtClean="0">
                          <a:solidFill>
                            <a:schemeClr val="tx1"/>
                          </a:solidFill>
                        </a:rPr>
                        <a:t>Tên</a:t>
                      </a:r>
                      <a:r>
                        <a:rPr lang="en-US" sz="2400" baseline="0" smtClean="0">
                          <a:solidFill>
                            <a:schemeClr val="tx1"/>
                          </a:solidFill>
                        </a:rPr>
                        <a:t> đồ dùng</a:t>
                      </a:r>
                      <a:endParaRPr lang="en-US" sz="2400">
                        <a:solidFill>
                          <a:schemeClr val="tx1"/>
                        </a:solidFill>
                      </a:endParaRPr>
                    </a:p>
                  </a:txBody>
                  <a:tcPr>
                    <a:solidFill>
                      <a:srgbClr val="4BB2FF"/>
                    </a:solidFill>
                  </a:tcPr>
                </a:tc>
                <a:tc>
                  <a:txBody>
                    <a:bodyPr/>
                    <a:lstStyle/>
                    <a:p>
                      <a:pPr algn="ctr"/>
                      <a:r>
                        <a:rPr lang="en-US" sz="2400" smtClean="0">
                          <a:solidFill>
                            <a:schemeClr val="tx1"/>
                          </a:solidFill>
                        </a:rPr>
                        <a:t>Số</a:t>
                      </a:r>
                      <a:r>
                        <a:rPr lang="en-US" sz="2400" baseline="0" smtClean="0">
                          <a:solidFill>
                            <a:schemeClr val="tx1"/>
                          </a:solidFill>
                        </a:rPr>
                        <a:t> lượng</a:t>
                      </a:r>
                      <a:endParaRPr lang="en-US" sz="2400">
                        <a:solidFill>
                          <a:schemeClr val="tx1"/>
                        </a:solidFill>
                      </a:endParaRPr>
                    </a:p>
                  </a:txBody>
                  <a:tcPr>
                    <a:solidFill>
                      <a:srgbClr val="4BB2FF"/>
                    </a:solidFill>
                  </a:tcPr>
                </a:tc>
                <a:tc>
                  <a:txBody>
                    <a:bodyPr/>
                    <a:lstStyle/>
                    <a:p>
                      <a:pPr algn="ctr"/>
                      <a:r>
                        <a:rPr lang="en-US" sz="2400" smtClean="0">
                          <a:solidFill>
                            <a:schemeClr val="tx1"/>
                          </a:solidFill>
                        </a:rPr>
                        <a:t>Nơi</a:t>
                      </a:r>
                      <a:r>
                        <a:rPr lang="en-US" sz="2400" baseline="0" smtClean="0">
                          <a:solidFill>
                            <a:schemeClr val="tx1"/>
                          </a:solidFill>
                        </a:rPr>
                        <a:t> mua</a:t>
                      </a:r>
                      <a:endParaRPr lang="en-US" sz="2400">
                        <a:solidFill>
                          <a:schemeClr val="tx1"/>
                        </a:solidFill>
                      </a:endParaRPr>
                    </a:p>
                  </a:txBody>
                  <a:tcPr>
                    <a:solidFill>
                      <a:srgbClr val="4BB2FF"/>
                    </a:solidFill>
                  </a:tcPr>
                </a:tc>
                <a:extLst>
                  <a:ext uri="{0D108BD9-81ED-4DB2-BD59-A6C34878D82A}">
                    <a16:rowId xmlns:a16="http://schemas.microsoft.com/office/drawing/2014/main" val="10000"/>
                  </a:ext>
                </a:extLst>
              </a:tr>
              <a:tr h="509674">
                <a:tc>
                  <a:txBody>
                    <a:bodyPr/>
                    <a:lstStyle/>
                    <a:p>
                      <a:pPr algn="ctr"/>
                      <a:r>
                        <a:rPr lang="en-US" sz="2400" smtClean="0">
                          <a:solidFill>
                            <a:schemeClr val="tx1"/>
                          </a:solidFill>
                        </a:rPr>
                        <a:t>1</a:t>
                      </a:r>
                      <a:endParaRPr lang="en-US" sz="2400">
                        <a:solidFill>
                          <a:schemeClr val="tx1"/>
                        </a:solidFill>
                      </a:endParaRPr>
                    </a:p>
                  </a:txBody>
                  <a:tcPr>
                    <a:solidFill>
                      <a:schemeClr val="accent6">
                        <a:lumMod val="40000"/>
                        <a:lumOff val="60000"/>
                      </a:schemeClr>
                    </a:solidFill>
                  </a:tcPr>
                </a:tc>
                <a:tc>
                  <a:txBody>
                    <a:bodyPr/>
                    <a:lstStyle/>
                    <a:p>
                      <a:pPr algn="ctr"/>
                      <a:r>
                        <a:rPr lang="en-US" sz="2400" smtClean="0">
                          <a:solidFill>
                            <a:schemeClr val="tx1"/>
                          </a:solidFill>
                        </a:rPr>
                        <a:t>Bút</a:t>
                      </a:r>
                      <a:r>
                        <a:rPr lang="en-US" sz="2400" baseline="0" smtClean="0">
                          <a:solidFill>
                            <a:schemeClr val="tx1"/>
                          </a:solidFill>
                        </a:rPr>
                        <a:t> viết</a:t>
                      </a:r>
                      <a:endParaRPr lang="en-US" sz="2400">
                        <a:solidFill>
                          <a:schemeClr val="tx1"/>
                        </a:solidFill>
                      </a:endParaRPr>
                    </a:p>
                  </a:txBody>
                  <a:tcPr>
                    <a:solidFill>
                      <a:schemeClr val="accent4">
                        <a:lumMod val="20000"/>
                        <a:lumOff val="80000"/>
                      </a:schemeClr>
                    </a:solidFill>
                  </a:tcPr>
                </a:tc>
                <a:tc>
                  <a:txBody>
                    <a:bodyPr/>
                    <a:lstStyle/>
                    <a:p>
                      <a:pPr algn="ctr"/>
                      <a:r>
                        <a:rPr lang="en-US" sz="2400" smtClean="0">
                          <a:solidFill>
                            <a:schemeClr val="tx1"/>
                          </a:solidFill>
                        </a:rPr>
                        <a:t>2</a:t>
                      </a:r>
                      <a:endParaRPr lang="en-US" sz="2400">
                        <a:solidFill>
                          <a:schemeClr val="tx1"/>
                        </a:solidFill>
                      </a:endParaRPr>
                    </a:p>
                  </a:txBody>
                  <a:tcPr>
                    <a:solidFill>
                      <a:schemeClr val="accent4">
                        <a:lumMod val="20000"/>
                        <a:lumOff val="80000"/>
                      </a:schemeClr>
                    </a:solidFill>
                  </a:tcPr>
                </a:tc>
                <a:tc>
                  <a:txBody>
                    <a:bodyPr/>
                    <a:lstStyle/>
                    <a:p>
                      <a:pPr algn="ctr"/>
                      <a:r>
                        <a:rPr lang="en-US" sz="2400" smtClean="0">
                          <a:solidFill>
                            <a:schemeClr val="tx1"/>
                          </a:solidFill>
                        </a:rPr>
                        <a:t>Cửa</a:t>
                      </a:r>
                      <a:r>
                        <a:rPr lang="en-US" sz="2400" baseline="0" smtClean="0">
                          <a:solidFill>
                            <a:schemeClr val="tx1"/>
                          </a:solidFill>
                        </a:rPr>
                        <a:t> hàng A</a:t>
                      </a:r>
                      <a:endParaRPr lang="en-US" sz="2400">
                        <a:solidFill>
                          <a:schemeClr val="tx1"/>
                        </a:solidFill>
                      </a:endParaRPr>
                    </a:p>
                  </a:txBody>
                  <a:tcPr>
                    <a:solidFill>
                      <a:schemeClr val="accent4">
                        <a:lumMod val="20000"/>
                        <a:lumOff val="80000"/>
                      </a:schemeClr>
                    </a:solidFill>
                  </a:tcPr>
                </a:tc>
                <a:extLst>
                  <a:ext uri="{0D108BD9-81ED-4DB2-BD59-A6C34878D82A}">
                    <a16:rowId xmlns:a16="http://schemas.microsoft.com/office/drawing/2014/main" val="10001"/>
                  </a:ext>
                </a:extLst>
              </a:tr>
              <a:tr h="509674">
                <a:tc>
                  <a:txBody>
                    <a:bodyPr/>
                    <a:lstStyle/>
                    <a:p>
                      <a:pPr algn="ctr"/>
                      <a:r>
                        <a:rPr lang="en-US" sz="2400" smtClean="0">
                          <a:solidFill>
                            <a:schemeClr val="tx1"/>
                          </a:solidFill>
                        </a:rPr>
                        <a:t>2</a:t>
                      </a:r>
                      <a:endParaRPr lang="en-US" sz="2400">
                        <a:solidFill>
                          <a:schemeClr val="tx1"/>
                        </a:solidFill>
                      </a:endParaRPr>
                    </a:p>
                  </a:txBody>
                  <a:tcPr>
                    <a:solidFill>
                      <a:schemeClr val="accent6">
                        <a:lumMod val="40000"/>
                        <a:lumOff val="60000"/>
                      </a:schemeClr>
                    </a:solidFill>
                  </a:tcPr>
                </a:tc>
                <a:tc>
                  <a:txBody>
                    <a:bodyPr/>
                    <a:lstStyle/>
                    <a:p>
                      <a:pPr algn="ctr"/>
                      <a:r>
                        <a:rPr lang="en-US" sz="2400" smtClean="0">
                          <a:solidFill>
                            <a:schemeClr val="tx1"/>
                          </a:solidFill>
                        </a:rPr>
                        <a:t>Vở</a:t>
                      </a:r>
                      <a:endParaRPr lang="en-US" sz="2400">
                        <a:solidFill>
                          <a:schemeClr val="tx1"/>
                        </a:solidFill>
                      </a:endParaRPr>
                    </a:p>
                  </a:txBody>
                  <a:tcPr>
                    <a:solidFill>
                      <a:schemeClr val="accent4">
                        <a:lumMod val="20000"/>
                        <a:lumOff val="80000"/>
                      </a:schemeClr>
                    </a:solidFill>
                  </a:tcPr>
                </a:tc>
                <a:tc>
                  <a:txBody>
                    <a:bodyPr/>
                    <a:lstStyle/>
                    <a:p>
                      <a:pPr algn="ctr"/>
                      <a:r>
                        <a:rPr lang="en-US" sz="2400" smtClean="0">
                          <a:solidFill>
                            <a:schemeClr val="tx1"/>
                          </a:solidFill>
                        </a:rPr>
                        <a:t>10</a:t>
                      </a:r>
                      <a:endParaRPr lang="en-US" sz="2400">
                        <a:solidFill>
                          <a:schemeClr val="tx1"/>
                        </a:solidFill>
                      </a:endParaRPr>
                    </a:p>
                  </a:txBody>
                  <a:tcPr>
                    <a:solidFill>
                      <a:schemeClr val="accent4">
                        <a:lumMod val="20000"/>
                        <a:lumOff val="80000"/>
                      </a:schemeClr>
                    </a:solidFill>
                  </a:tcPr>
                </a:tc>
                <a:tc>
                  <a:txBody>
                    <a:bodyPr/>
                    <a:lstStyle/>
                    <a:p>
                      <a:pPr algn="ctr"/>
                      <a:r>
                        <a:rPr lang="en-US" sz="2400" smtClean="0">
                          <a:solidFill>
                            <a:schemeClr val="tx1"/>
                          </a:solidFill>
                        </a:rPr>
                        <a:t>Nhà</a:t>
                      </a:r>
                      <a:r>
                        <a:rPr lang="en-US" sz="2400" baseline="0" smtClean="0">
                          <a:solidFill>
                            <a:schemeClr val="tx1"/>
                          </a:solidFill>
                        </a:rPr>
                        <a:t> sách …</a:t>
                      </a:r>
                      <a:endParaRPr lang="en-US" sz="2400">
                        <a:solidFill>
                          <a:schemeClr val="tx1"/>
                        </a:solidFill>
                      </a:endParaRPr>
                    </a:p>
                  </a:txBody>
                  <a:tcPr>
                    <a:solidFill>
                      <a:schemeClr val="accent4">
                        <a:lumMod val="20000"/>
                        <a:lumOff val="80000"/>
                      </a:schemeClr>
                    </a:solidFill>
                  </a:tcPr>
                </a:tc>
                <a:extLst>
                  <a:ext uri="{0D108BD9-81ED-4DB2-BD59-A6C34878D82A}">
                    <a16:rowId xmlns:a16="http://schemas.microsoft.com/office/drawing/2014/main" val="10002"/>
                  </a:ext>
                </a:extLst>
              </a:tr>
              <a:tr h="509674">
                <a:tc>
                  <a:txBody>
                    <a:bodyPr/>
                    <a:lstStyle/>
                    <a:p>
                      <a:pPr algn="ctr"/>
                      <a:r>
                        <a:rPr lang="en-US" sz="2400" smtClean="0">
                          <a:solidFill>
                            <a:schemeClr val="tx1"/>
                          </a:solidFill>
                        </a:rPr>
                        <a:t>3</a:t>
                      </a:r>
                      <a:endParaRPr lang="en-US" sz="2400">
                        <a:solidFill>
                          <a:schemeClr val="tx1"/>
                        </a:solidFill>
                      </a:endParaRPr>
                    </a:p>
                  </a:txBody>
                  <a:tcPr>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smtClean="0">
                          <a:solidFill>
                            <a:schemeClr val="tx1"/>
                          </a:solidFill>
                        </a:rPr>
                        <a:t>Thước</a:t>
                      </a:r>
                      <a:r>
                        <a:rPr lang="en-US" sz="2400" baseline="0" smtClean="0">
                          <a:solidFill>
                            <a:schemeClr val="tx1"/>
                          </a:solidFill>
                        </a:rPr>
                        <a:t> kẻ</a:t>
                      </a:r>
                      <a:endParaRPr lang="en-US" sz="2400" smtClean="0">
                        <a:solidFill>
                          <a:schemeClr val="tx1"/>
                        </a:solidFill>
                      </a:endParaRPr>
                    </a:p>
                  </a:txBody>
                  <a:tcPr>
                    <a:solidFill>
                      <a:schemeClr val="accent4">
                        <a:lumMod val="20000"/>
                        <a:lumOff val="80000"/>
                      </a:schemeClr>
                    </a:solidFill>
                  </a:tcPr>
                </a:tc>
                <a:tc>
                  <a:txBody>
                    <a:bodyPr/>
                    <a:lstStyle/>
                    <a:p>
                      <a:pPr algn="ctr"/>
                      <a:r>
                        <a:rPr lang="en-US" sz="2400" smtClean="0">
                          <a:solidFill>
                            <a:schemeClr val="tx1"/>
                          </a:solidFill>
                        </a:rPr>
                        <a:t>1</a:t>
                      </a:r>
                      <a:endParaRPr lang="en-US" sz="2400">
                        <a:solidFill>
                          <a:schemeClr val="tx1"/>
                        </a:solidFill>
                      </a:endParaRPr>
                    </a:p>
                  </a:txBody>
                  <a:tcPr>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smtClean="0">
                          <a:solidFill>
                            <a:schemeClr val="tx1"/>
                          </a:solidFill>
                        </a:rPr>
                        <a:t>Nhà</a:t>
                      </a:r>
                      <a:r>
                        <a:rPr lang="en-US" sz="2400" baseline="0" smtClean="0">
                          <a:solidFill>
                            <a:schemeClr val="tx1"/>
                          </a:solidFill>
                        </a:rPr>
                        <a:t> sách …</a:t>
                      </a:r>
                      <a:endParaRPr lang="en-US" sz="2400" smtClean="0">
                        <a:solidFill>
                          <a:schemeClr val="tx1"/>
                        </a:solidFill>
                      </a:endParaRPr>
                    </a:p>
                  </a:txBody>
                  <a:tcPr>
                    <a:solidFill>
                      <a:schemeClr val="accent4">
                        <a:lumMod val="20000"/>
                        <a:lumOff val="80000"/>
                      </a:schemeClr>
                    </a:solidFill>
                  </a:tcPr>
                </a:tc>
                <a:extLst>
                  <a:ext uri="{0D108BD9-81ED-4DB2-BD59-A6C34878D82A}">
                    <a16:rowId xmlns:a16="http://schemas.microsoft.com/office/drawing/2014/main" val="10003"/>
                  </a:ext>
                </a:extLst>
              </a:tr>
              <a:tr h="509674">
                <a:tc>
                  <a:txBody>
                    <a:bodyPr/>
                    <a:lstStyle/>
                    <a:p>
                      <a:pPr algn="ctr"/>
                      <a:r>
                        <a:rPr lang="en-US" sz="2400" smtClean="0">
                          <a:solidFill>
                            <a:schemeClr val="tx1"/>
                          </a:solidFill>
                        </a:rPr>
                        <a:t>4</a:t>
                      </a:r>
                      <a:endParaRPr lang="en-US" sz="2400">
                        <a:solidFill>
                          <a:schemeClr val="tx1"/>
                        </a:solidFill>
                      </a:endParaRPr>
                    </a:p>
                  </a:txBody>
                  <a:tcPr>
                    <a:solidFill>
                      <a:schemeClr val="accent6">
                        <a:lumMod val="40000"/>
                        <a:lumOff val="60000"/>
                      </a:schemeClr>
                    </a:solidFill>
                  </a:tcPr>
                </a:tc>
                <a:tc>
                  <a:txBody>
                    <a:bodyPr/>
                    <a:lstStyle/>
                    <a:p>
                      <a:pPr algn="ctr"/>
                      <a:r>
                        <a:rPr lang="en-US" sz="2400" smtClean="0">
                          <a:solidFill>
                            <a:schemeClr val="tx1"/>
                          </a:solidFill>
                        </a:rPr>
                        <a:t>…</a:t>
                      </a:r>
                      <a:endParaRPr lang="en-US" sz="2400">
                        <a:solidFill>
                          <a:schemeClr val="tx1"/>
                        </a:solidFill>
                      </a:endParaRPr>
                    </a:p>
                  </a:txBody>
                  <a:tcPr>
                    <a:solidFill>
                      <a:schemeClr val="accent4">
                        <a:lumMod val="20000"/>
                        <a:lumOff val="80000"/>
                      </a:schemeClr>
                    </a:solidFill>
                  </a:tcPr>
                </a:tc>
                <a:tc>
                  <a:txBody>
                    <a:bodyPr/>
                    <a:lstStyle/>
                    <a:p>
                      <a:pPr algn="ctr"/>
                      <a:r>
                        <a:rPr lang="en-US" sz="2400" smtClean="0">
                          <a:solidFill>
                            <a:schemeClr val="tx1"/>
                          </a:solidFill>
                        </a:rPr>
                        <a:t>…</a:t>
                      </a:r>
                      <a:endParaRPr lang="en-US" sz="2400">
                        <a:solidFill>
                          <a:schemeClr val="tx1"/>
                        </a:solidFill>
                      </a:endParaRPr>
                    </a:p>
                  </a:txBody>
                  <a:tcPr>
                    <a:solidFill>
                      <a:schemeClr val="accent4">
                        <a:lumMod val="20000"/>
                        <a:lumOff val="80000"/>
                      </a:schemeClr>
                    </a:solidFill>
                  </a:tcPr>
                </a:tc>
                <a:tc>
                  <a:txBody>
                    <a:bodyPr/>
                    <a:lstStyle/>
                    <a:p>
                      <a:pPr algn="ctr"/>
                      <a:r>
                        <a:rPr lang="en-US" sz="2400" smtClean="0">
                          <a:solidFill>
                            <a:schemeClr val="tx1"/>
                          </a:solidFill>
                        </a:rPr>
                        <a:t>…</a:t>
                      </a:r>
                      <a:endParaRPr lang="en-US" sz="2400">
                        <a:solidFill>
                          <a:schemeClr val="tx1"/>
                        </a:solidFill>
                      </a:endParaRPr>
                    </a:p>
                  </a:txBody>
                  <a:tcPr>
                    <a:solidFill>
                      <a:schemeClr val="accent4">
                        <a:lumMod val="20000"/>
                        <a:lumOff val="80000"/>
                      </a:schemeClr>
                    </a:solidFill>
                  </a:tcPr>
                </a:tc>
                <a:extLst>
                  <a:ext uri="{0D108BD9-81ED-4DB2-BD59-A6C34878D82A}">
                    <a16:rowId xmlns:a16="http://schemas.microsoft.com/office/drawing/2014/main" val="10004"/>
                  </a:ext>
                </a:extLst>
              </a:tr>
              <a:tr h="509674">
                <a:tc>
                  <a:txBody>
                    <a:bodyPr/>
                    <a:lstStyle/>
                    <a:p>
                      <a:pPr algn="ctr"/>
                      <a:r>
                        <a:rPr lang="en-US" sz="2400" smtClean="0">
                          <a:solidFill>
                            <a:schemeClr val="tx1"/>
                          </a:solidFill>
                        </a:rPr>
                        <a:t>5</a:t>
                      </a:r>
                      <a:endParaRPr lang="en-US" sz="2400">
                        <a:solidFill>
                          <a:schemeClr val="tx1"/>
                        </a:solidFill>
                      </a:endParaRPr>
                    </a:p>
                  </a:txBody>
                  <a:tcPr>
                    <a:solidFill>
                      <a:schemeClr val="accent6">
                        <a:lumMod val="40000"/>
                        <a:lumOff val="60000"/>
                      </a:schemeClr>
                    </a:solidFill>
                  </a:tcPr>
                </a:tc>
                <a:tc>
                  <a:txBody>
                    <a:bodyPr/>
                    <a:lstStyle/>
                    <a:p>
                      <a:pPr algn="ctr"/>
                      <a:r>
                        <a:rPr lang="en-US" sz="2400" smtClean="0">
                          <a:solidFill>
                            <a:schemeClr val="tx1"/>
                          </a:solidFill>
                        </a:rPr>
                        <a:t>…</a:t>
                      </a:r>
                      <a:endParaRPr lang="en-US" sz="2400">
                        <a:solidFill>
                          <a:schemeClr val="tx1"/>
                        </a:solidFill>
                      </a:endParaRPr>
                    </a:p>
                  </a:txBody>
                  <a:tcPr>
                    <a:solidFill>
                      <a:schemeClr val="accent4">
                        <a:lumMod val="20000"/>
                        <a:lumOff val="80000"/>
                      </a:schemeClr>
                    </a:solidFill>
                  </a:tcPr>
                </a:tc>
                <a:tc>
                  <a:txBody>
                    <a:bodyPr/>
                    <a:lstStyle/>
                    <a:p>
                      <a:pPr algn="ctr"/>
                      <a:r>
                        <a:rPr lang="en-US" sz="2400" smtClean="0">
                          <a:solidFill>
                            <a:schemeClr val="tx1"/>
                          </a:solidFill>
                        </a:rPr>
                        <a:t>…</a:t>
                      </a:r>
                      <a:endParaRPr lang="en-US" sz="2400">
                        <a:solidFill>
                          <a:schemeClr val="tx1"/>
                        </a:solidFill>
                      </a:endParaRPr>
                    </a:p>
                  </a:txBody>
                  <a:tcPr>
                    <a:solidFill>
                      <a:schemeClr val="accent4">
                        <a:lumMod val="20000"/>
                        <a:lumOff val="80000"/>
                      </a:schemeClr>
                    </a:solidFill>
                  </a:tcPr>
                </a:tc>
                <a:tc>
                  <a:txBody>
                    <a:bodyPr/>
                    <a:lstStyle/>
                    <a:p>
                      <a:pPr algn="ctr"/>
                      <a:r>
                        <a:rPr lang="en-US" sz="2400" smtClean="0">
                          <a:solidFill>
                            <a:schemeClr val="tx1"/>
                          </a:solidFill>
                        </a:rPr>
                        <a:t>…</a:t>
                      </a:r>
                      <a:endParaRPr lang="en-US" sz="2400">
                        <a:solidFill>
                          <a:schemeClr val="tx1"/>
                        </a:solidFill>
                      </a:endParaRPr>
                    </a:p>
                  </a:txBody>
                  <a:tcPr>
                    <a:solidFill>
                      <a:schemeClr val="accent4">
                        <a:lumMod val="20000"/>
                        <a:lumOff val="80000"/>
                      </a:schemeClr>
                    </a:solidFill>
                  </a:tcPr>
                </a:tc>
                <a:extLst>
                  <a:ext uri="{0D108BD9-81ED-4DB2-BD59-A6C34878D82A}">
                    <a16:rowId xmlns:a16="http://schemas.microsoft.com/office/drawing/2014/main" val="10005"/>
                  </a:ext>
                </a:extLst>
              </a:tr>
            </a:tbl>
          </a:graphicData>
        </a:graphic>
      </p:graphicFrame>
      <p:sp>
        <p:nvSpPr>
          <p:cNvPr id="2" name="Rectangle 1"/>
          <p:cNvSpPr/>
          <p:nvPr/>
        </p:nvSpPr>
        <p:spPr>
          <a:xfrm>
            <a:off x="1678701" y="2407115"/>
            <a:ext cx="10194852" cy="461665"/>
          </a:xfrm>
          <a:prstGeom prst="rect">
            <a:avLst/>
          </a:prstGeom>
        </p:spPr>
        <p:txBody>
          <a:bodyPr wrap="square">
            <a:spAutoFit/>
          </a:bodyPr>
          <a:lstStyle/>
          <a:p>
            <a:r>
              <a:rPr lang="en-US" sz="2400" smtClean="0">
                <a:solidFill>
                  <a:srgbClr val="C00000"/>
                </a:solidFill>
                <a:latin typeface="Arial" panose="020B0604020202020204" pitchFamily="34" charset="0"/>
                <a:cs typeface="Arial" panose="020B0604020202020204" pitchFamily="34" charset="0"/>
              </a:rPr>
              <a:t>Bút viết, vở, mực, bút chì, </a:t>
            </a:r>
            <a:r>
              <a:rPr lang="vi-VN" sz="2400" smtClean="0">
                <a:solidFill>
                  <a:srgbClr val="C00000"/>
                </a:solidFill>
                <a:latin typeface="Arial" panose="020B0604020202020204" pitchFamily="34" charset="0"/>
                <a:cs typeface="Arial" panose="020B0604020202020204" pitchFamily="34" charset="0"/>
              </a:rPr>
              <a:t>tẩy</a:t>
            </a:r>
            <a:r>
              <a:rPr lang="vi-VN" sz="2400">
                <a:solidFill>
                  <a:srgbClr val="C00000"/>
                </a:solidFill>
                <a:latin typeface="Arial" panose="020B0604020202020204" pitchFamily="34" charset="0"/>
                <a:cs typeface="Arial" panose="020B0604020202020204" pitchFamily="34" charset="0"/>
              </a:rPr>
              <a:t>, thước kẻ, </a:t>
            </a:r>
            <a:r>
              <a:rPr lang="en-US" sz="2400" smtClean="0">
                <a:solidFill>
                  <a:srgbClr val="C00000"/>
                </a:solidFill>
                <a:latin typeface="Arial" panose="020B0604020202020204" pitchFamily="34" charset="0"/>
                <a:cs typeface="Arial" panose="020B0604020202020204" pitchFamily="34" charset="0"/>
              </a:rPr>
              <a:t>màu vẽ, </a:t>
            </a:r>
            <a:r>
              <a:rPr lang="vi-VN" sz="2400" smtClean="0">
                <a:solidFill>
                  <a:srgbClr val="C00000"/>
                </a:solidFill>
                <a:latin typeface="Arial" panose="020B0604020202020204" pitchFamily="34" charset="0"/>
                <a:cs typeface="Arial" panose="020B0604020202020204" pitchFamily="34" charset="0"/>
              </a:rPr>
              <a:t>hộp </a:t>
            </a:r>
            <a:r>
              <a:rPr lang="vi-VN" sz="2400">
                <a:solidFill>
                  <a:srgbClr val="C00000"/>
                </a:solidFill>
                <a:latin typeface="Arial" panose="020B0604020202020204" pitchFamily="34" charset="0"/>
                <a:cs typeface="Arial" panose="020B0604020202020204" pitchFamily="34" charset="0"/>
              </a:rPr>
              <a:t>bút, </a:t>
            </a:r>
            <a:r>
              <a:rPr lang="en-US" sz="2400" smtClean="0">
                <a:solidFill>
                  <a:srgbClr val="C00000"/>
                </a:solidFill>
                <a:latin typeface="Arial" panose="020B0604020202020204" pitchFamily="34" charset="0"/>
                <a:cs typeface="Arial" panose="020B0604020202020204" pitchFamily="34" charset="0"/>
              </a:rPr>
              <a:t>cặp sách, …</a:t>
            </a:r>
            <a:endParaRPr lang="en-US" sz="240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886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8"/>
                                        </p:tgtEl>
                                        <p:attrNameLst>
                                          <p:attrName>r</p:attrName>
                                        </p:attrNameLst>
                                      </p:cBhvr>
                                    </p:animRot>
                                    <p:animRot by="-240000">
                                      <p:cBhvr>
                                        <p:cTn id="10" dur="200" fill="hold">
                                          <p:stCondLst>
                                            <p:cond delay="200"/>
                                          </p:stCondLst>
                                        </p:cTn>
                                        <p:tgtEl>
                                          <p:spTgt spid="8"/>
                                        </p:tgtEl>
                                        <p:attrNameLst>
                                          <p:attrName>r</p:attrName>
                                        </p:attrNameLst>
                                      </p:cBhvr>
                                    </p:animRot>
                                    <p:animRot by="240000">
                                      <p:cBhvr>
                                        <p:cTn id="11" dur="200" fill="hold">
                                          <p:stCondLst>
                                            <p:cond delay="400"/>
                                          </p:stCondLst>
                                        </p:cTn>
                                        <p:tgtEl>
                                          <p:spTgt spid="8"/>
                                        </p:tgtEl>
                                        <p:attrNameLst>
                                          <p:attrName>r</p:attrName>
                                        </p:attrNameLst>
                                      </p:cBhvr>
                                    </p:animRot>
                                    <p:animRot by="-240000">
                                      <p:cBhvr>
                                        <p:cTn id="12" dur="200" fill="hold">
                                          <p:stCondLst>
                                            <p:cond delay="600"/>
                                          </p:stCondLst>
                                        </p:cTn>
                                        <p:tgtEl>
                                          <p:spTgt spid="8"/>
                                        </p:tgtEl>
                                        <p:attrNameLst>
                                          <p:attrName>r</p:attrName>
                                        </p:attrNameLst>
                                      </p:cBhvr>
                                    </p:animRot>
                                    <p:animRot by="120000">
                                      <p:cBhvr>
                                        <p:cTn id="13" dur="200" fill="hold">
                                          <p:stCondLst>
                                            <p:cond delay="800"/>
                                          </p:stCondLst>
                                        </p:cTn>
                                        <p:tgtEl>
                                          <p:spTgt spid="8"/>
                                        </p:tgtEl>
                                        <p:attrNameLst>
                                          <p:attrName>r</p:attrName>
                                        </p:attrNameLst>
                                      </p:cBhvr>
                                    </p:animRo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p:cNvSpPr txBox="1"/>
          <p:nvPr/>
        </p:nvSpPr>
        <p:spPr>
          <a:xfrm>
            <a:off x="1157348" y="1676753"/>
            <a:ext cx="9418320" cy="461665"/>
          </a:xfrm>
          <a:prstGeom prst="rect">
            <a:avLst/>
          </a:prstGeom>
          <a:noFill/>
        </p:spPr>
        <p:txBody>
          <a:bodyPr wrap="square" rtlCol="0">
            <a:spAutoFit/>
          </a:bodyPr>
          <a:lstStyle/>
          <a:p>
            <a:r>
              <a:rPr lang="en-US" sz="2400" smtClean="0">
                <a:latin typeface="Arial" panose="020B0604020202020204" pitchFamily="34" charset="0"/>
                <a:cs typeface="Arial" panose="020B0604020202020204" pitchFamily="34" charset="0"/>
              </a:rPr>
              <a:t>Em hãy đề </a:t>
            </a:r>
            <a:r>
              <a:rPr lang="en-US" sz="2400">
                <a:latin typeface="Arial" panose="020B0604020202020204" pitchFamily="34" charset="0"/>
                <a:cs typeface="Arial" panose="020B0604020202020204" pitchFamily="34" charset="0"/>
              </a:rPr>
              <a:t>xuất cách lựa chọn khi mua một </a:t>
            </a:r>
            <a:r>
              <a:rPr lang="en-US" sz="2400" smtClean="0">
                <a:latin typeface="Arial" panose="020B0604020202020204" pitchFamily="34" charset="0"/>
                <a:cs typeface="Arial" panose="020B0604020202020204" pitchFamily="34" charset="0"/>
              </a:rPr>
              <a:t>loại </a:t>
            </a:r>
            <a:r>
              <a:rPr lang="en-US" sz="2400">
                <a:latin typeface="Arial" panose="020B0604020202020204" pitchFamily="34" charset="0"/>
                <a:cs typeface="Arial" panose="020B0604020202020204" pitchFamily="34" charset="0"/>
              </a:rPr>
              <a:t>hàng </a:t>
            </a:r>
            <a:r>
              <a:rPr lang="en-US" sz="2400" smtClean="0">
                <a:latin typeface="Arial" panose="020B0604020202020204" pitchFamily="34" charset="0"/>
                <a:cs typeface="Arial" panose="020B0604020202020204" pitchFamily="34" charset="0"/>
              </a:rPr>
              <a:t>hóa.</a:t>
            </a:r>
            <a:endParaRPr lang="en-US" sz="240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941" y="767208"/>
            <a:ext cx="748730" cy="845968"/>
          </a:xfrm>
          <a:prstGeom prst="rect">
            <a:avLst/>
          </a:prstGeom>
        </p:spPr>
      </p:pic>
      <p:sp>
        <p:nvSpPr>
          <p:cNvPr id="10" name="TextBox 9"/>
          <p:cNvSpPr txBox="1"/>
          <p:nvPr/>
        </p:nvSpPr>
        <p:spPr>
          <a:xfrm>
            <a:off x="1337671" y="1061618"/>
            <a:ext cx="4051004"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smtClean="0">
                <a:solidFill>
                  <a:schemeClr val="accent1">
                    <a:lumMod val="50000"/>
                  </a:schemeClr>
                </a:solidFill>
                <a:latin typeface="Arial" panose="020B0604020202020204" pitchFamily="34" charset="0"/>
                <a:cs typeface="Arial" panose="020B0604020202020204" pitchFamily="34" charset="0"/>
              </a:rPr>
              <a:t>Hoạt </a:t>
            </a:r>
            <a:r>
              <a:rPr lang="en-US" sz="2400">
                <a:solidFill>
                  <a:schemeClr val="accent1">
                    <a:lumMod val="50000"/>
                  </a:schemeClr>
                </a:solidFill>
                <a:latin typeface="Arial" panose="020B0604020202020204" pitchFamily="34" charset="0"/>
                <a:cs typeface="Arial" panose="020B0604020202020204" pitchFamily="34" charset="0"/>
              </a:rPr>
              <a:t>động vận dụng</a:t>
            </a:r>
          </a:p>
        </p:txBody>
      </p:sp>
      <p:sp>
        <p:nvSpPr>
          <p:cNvPr id="2" name="Rectangle 1"/>
          <p:cNvSpPr/>
          <p:nvPr/>
        </p:nvSpPr>
        <p:spPr>
          <a:xfrm>
            <a:off x="1157348" y="3171959"/>
            <a:ext cx="9998332" cy="3046988"/>
          </a:xfrm>
          <a:prstGeom prst="rect">
            <a:avLst/>
          </a:prstGeom>
        </p:spPr>
        <p:txBody>
          <a:bodyPr wrap="square">
            <a:spAutoFit/>
          </a:bodyPr>
          <a:lstStyle/>
          <a:p>
            <a:pPr marL="342900" indent="-342900" algn="just">
              <a:buFont typeface="Arial" panose="020B0604020202020204" pitchFamily="34" charset="0"/>
              <a:buChar char="•"/>
            </a:pPr>
            <a:r>
              <a:rPr lang="vi-VN" sz="2400" smtClean="0">
                <a:solidFill>
                  <a:srgbClr val="000000"/>
                </a:solidFill>
                <a:latin typeface="Arial" panose="020B0604020202020204" pitchFamily="34" charset="0"/>
                <a:cs typeface="Arial" panose="020B0604020202020204" pitchFamily="34" charset="0"/>
              </a:rPr>
              <a:t>Cách lựa chọn khi mua một loại hàng hóa: </a:t>
            </a:r>
          </a:p>
          <a:p>
            <a:pPr marL="342900" indent="-342900" algn="just">
              <a:buFontTx/>
              <a:buChar char="-"/>
            </a:pPr>
            <a:r>
              <a:rPr lang="en-US" sz="2400" smtClean="0">
                <a:solidFill>
                  <a:srgbClr val="000000"/>
                </a:solidFill>
                <a:latin typeface="Arial" panose="020B0604020202020204" pitchFamily="34" charset="0"/>
                <a:cs typeface="Arial" panose="020B0604020202020204" pitchFamily="34" charset="0"/>
              </a:rPr>
              <a:t>Chọn </a:t>
            </a:r>
            <a:r>
              <a:rPr lang="vi-VN" sz="2400" smtClean="0">
                <a:solidFill>
                  <a:srgbClr val="000000"/>
                </a:solidFill>
                <a:latin typeface="Arial" panose="020B0604020202020204" pitchFamily="34" charset="0"/>
                <a:cs typeface="Arial" panose="020B0604020202020204" pitchFamily="34" charset="0"/>
              </a:rPr>
              <a:t>hàng </a:t>
            </a:r>
            <a:r>
              <a:rPr lang="vi-VN" sz="2400">
                <a:solidFill>
                  <a:srgbClr val="000000"/>
                </a:solidFill>
                <a:latin typeface="Arial" panose="020B0604020202020204" pitchFamily="34" charset="0"/>
                <a:cs typeface="Arial" panose="020B0604020202020204" pitchFamily="34" charset="0"/>
              </a:rPr>
              <a:t>hóa có ghi rõ nguồn gốc xuất xứ, thành phần, ngày sản xuất và hạn sử dụng</a:t>
            </a:r>
            <a:r>
              <a:rPr lang="vi-VN" sz="2400" smtClean="0">
                <a:solidFill>
                  <a:srgbClr val="000000"/>
                </a:solidFill>
                <a:latin typeface="Arial" panose="020B0604020202020204" pitchFamily="34" charset="0"/>
                <a:cs typeface="Arial" panose="020B0604020202020204" pitchFamily="34" charset="0"/>
              </a:rPr>
              <a:t>.</a:t>
            </a:r>
            <a:endParaRPr lang="en-US" sz="2400" smtClean="0">
              <a:solidFill>
                <a:srgbClr val="000000"/>
              </a:solidFill>
              <a:latin typeface="Arial" panose="020B0604020202020204" pitchFamily="34" charset="0"/>
              <a:cs typeface="Arial" panose="020B0604020202020204" pitchFamily="34" charset="0"/>
            </a:endParaRPr>
          </a:p>
          <a:p>
            <a:pPr marL="342900" indent="-342900" algn="just">
              <a:buFontTx/>
              <a:buChar char="-"/>
            </a:pPr>
            <a:r>
              <a:rPr lang="en-US" sz="2400">
                <a:latin typeface="Arial" panose="020B0604020202020204" pitchFamily="34" charset="0"/>
                <a:cs typeface="Arial" panose="020B0604020202020204" pitchFamily="34" charset="0"/>
              </a:rPr>
              <a:t>P</a:t>
            </a:r>
            <a:r>
              <a:rPr lang="en-US" sz="2400" smtClean="0">
                <a:latin typeface="Arial" panose="020B0604020202020204" pitchFamily="34" charset="0"/>
                <a:cs typeface="Arial" panose="020B0604020202020204" pitchFamily="34" charset="0"/>
              </a:rPr>
              <a:t>hù </a:t>
            </a:r>
            <a:r>
              <a:rPr lang="en-US" sz="2400">
                <a:latin typeface="Arial" panose="020B0604020202020204" pitchFamily="34" charset="0"/>
                <a:cs typeface="Arial" panose="020B0604020202020204" pitchFamily="34" charset="0"/>
              </a:rPr>
              <a:t>hợp với </a:t>
            </a:r>
            <a:r>
              <a:rPr lang="en-US" sz="2400" smtClean="0">
                <a:latin typeface="Arial" panose="020B0604020202020204" pitchFamily="34" charset="0"/>
                <a:cs typeface="Arial" panose="020B0604020202020204" pitchFamily="34" charset="0"/>
              </a:rPr>
              <a:t>túi tiền, </a:t>
            </a:r>
            <a:r>
              <a:rPr lang="en-US" sz="2400">
                <a:latin typeface="Arial" panose="020B0604020202020204" pitchFamily="34" charset="0"/>
                <a:cs typeface="Arial" panose="020B0604020202020204" pitchFamily="34" charset="0"/>
              </a:rPr>
              <a:t>sở thích và nhu cầu của người </a:t>
            </a:r>
            <a:r>
              <a:rPr lang="en-US" sz="2400" smtClean="0">
                <a:latin typeface="Arial" panose="020B0604020202020204" pitchFamily="34" charset="0"/>
                <a:cs typeface="Arial" panose="020B0604020202020204" pitchFamily="34" charset="0"/>
              </a:rPr>
              <a:t>dùng.</a:t>
            </a:r>
            <a:endParaRPr lang="en-US" sz="2400" smtClean="0">
              <a:solidFill>
                <a:srgbClr val="000000"/>
              </a:solidFill>
              <a:latin typeface="Arial" panose="020B0604020202020204" pitchFamily="34" charset="0"/>
              <a:cs typeface="Arial" panose="020B0604020202020204" pitchFamily="34" charset="0"/>
            </a:endParaRPr>
          </a:p>
          <a:p>
            <a:pPr marL="342900" indent="-342900" algn="just">
              <a:buFontTx/>
              <a:buChar char="-"/>
            </a:pPr>
            <a:r>
              <a:rPr lang="vi-VN" sz="2400">
                <a:solidFill>
                  <a:srgbClr val="000000"/>
                </a:solidFill>
                <a:cs typeface="Arial" panose="020B0604020202020204" pitchFamily="34" charset="0"/>
              </a:rPr>
              <a:t>Chọn thực phẩm tươi</a:t>
            </a:r>
            <a:r>
              <a:rPr lang="en-US" sz="2400">
                <a:solidFill>
                  <a:srgbClr val="000000"/>
                </a:solidFill>
                <a:latin typeface="Arial" panose="020B0604020202020204" pitchFamily="34" charset="0"/>
                <a:cs typeface="Arial" panose="020B0604020202020204" pitchFamily="34" charset="0"/>
              </a:rPr>
              <a:t> mới</a:t>
            </a:r>
            <a:r>
              <a:rPr lang="vi-VN" sz="2400">
                <a:solidFill>
                  <a:srgbClr val="000000"/>
                </a:solidFill>
                <a:cs typeface="Arial" panose="020B0604020202020204" pitchFamily="34" charset="0"/>
              </a:rPr>
              <a:t>, chưa bị ngả màu, héo, úa </a:t>
            </a:r>
            <a:r>
              <a:rPr lang="en-US" sz="2400">
                <a:solidFill>
                  <a:srgbClr val="000000"/>
                </a:solidFill>
                <a:latin typeface="Arial" panose="020B0604020202020204" pitchFamily="34" charset="0"/>
                <a:cs typeface="Arial" panose="020B0604020202020204" pitchFamily="34" charset="0"/>
              </a:rPr>
              <a:t>hay </a:t>
            </a:r>
            <a:r>
              <a:rPr lang="vi-VN" sz="2400">
                <a:solidFill>
                  <a:srgbClr val="000000"/>
                </a:solidFill>
                <a:cs typeface="Arial" panose="020B0604020202020204" pitchFamily="34" charset="0"/>
              </a:rPr>
              <a:t>có </a:t>
            </a:r>
            <a:r>
              <a:rPr lang="vi-VN" sz="2400" smtClean="0">
                <a:solidFill>
                  <a:srgbClr val="000000"/>
                </a:solidFill>
                <a:cs typeface="Arial" panose="020B0604020202020204" pitchFamily="34" charset="0"/>
              </a:rPr>
              <a:t>mùi</a:t>
            </a:r>
            <a:r>
              <a:rPr lang="en-US" sz="2400" smtClean="0">
                <a:solidFill>
                  <a:srgbClr val="000000"/>
                </a:solidFill>
                <a:cs typeface="Arial" panose="020B0604020202020204" pitchFamily="34" charset="0"/>
              </a:rPr>
              <a:t>.</a:t>
            </a:r>
            <a:endParaRPr lang="en-US" sz="2400" smtClean="0">
              <a:solidFill>
                <a:srgbClr val="000000"/>
              </a:solidFill>
              <a:latin typeface="Arial" panose="020B0604020202020204" pitchFamily="34" charset="0"/>
              <a:cs typeface="Arial" panose="020B0604020202020204" pitchFamily="34" charset="0"/>
            </a:endParaRPr>
          </a:p>
          <a:p>
            <a:pPr marL="342900" indent="-342900" algn="just">
              <a:buFontTx/>
              <a:buChar char="-"/>
            </a:pPr>
            <a:r>
              <a:rPr lang="vi-VN" sz="2400" smtClean="0">
                <a:solidFill>
                  <a:srgbClr val="000000"/>
                </a:solidFill>
                <a:latin typeface="Arial" panose="020B0604020202020204" pitchFamily="34" charset="0"/>
                <a:cs typeface="Arial" panose="020B0604020202020204" pitchFamily="34" charset="0"/>
              </a:rPr>
              <a:t>Chọn </a:t>
            </a:r>
            <a:r>
              <a:rPr lang="vi-VN" sz="2400">
                <a:solidFill>
                  <a:srgbClr val="000000"/>
                </a:solidFill>
                <a:latin typeface="Arial" panose="020B0604020202020204" pitchFamily="34" charset="0"/>
                <a:cs typeface="Arial" panose="020B0604020202020204" pitchFamily="34" charset="0"/>
              </a:rPr>
              <a:t>mua quần áo cần xem kích cỡ, chất liệu và chưa bị rách hay tuột chỉ</a:t>
            </a:r>
            <a:r>
              <a:rPr lang="vi-VN" sz="2400" smtClean="0">
                <a:solidFill>
                  <a:srgbClr val="000000"/>
                </a:solidFill>
                <a:latin typeface="Arial" panose="020B0604020202020204" pitchFamily="34" charset="0"/>
                <a:cs typeface="Arial" panose="020B0604020202020204" pitchFamily="34" charset="0"/>
              </a:rPr>
              <a:t>.</a:t>
            </a:r>
            <a:endParaRPr lang="en-US" sz="2400" smtClean="0">
              <a:solidFill>
                <a:srgbClr val="000000"/>
              </a:solidFill>
              <a:latin typeface="Arial" panose="020B0604020202020204" pitchFamily="34" charset="0"/>
              <a:cs typeface="Arial" panose="020B0604020202020204" pitchFamily="34" charset="0"/>
            </a:endParaRPr>
          </a:p>
          <a:p>
            <a:pPr marL="342900" indent="-342900" algn="just">
              <a:buFontTx/>
              <a:buChar char="-"/>
            </a:pPr>
            <a:r>
              <a:rPr lang="en-US" sz="2400" b="0" i="0" smtClean="0">
                <a:solidFill>
                  <a:srgbClr val="000000"/>
                </a:solidFill>
                <a:effectLst/>
                <a:latin typeface="Arial" panose="020B0604020202020204" pitchFamily="34" charset="0"/>
                <a:cs typeface="Arial" panose="020B0604020202020204" pitchFamily="34" charset="0"/>
              </a:rPr>
              <a:t>…</a:t>
            </a:r>
            <a:endParaRPr lang="vi-VN" sz="2400" b="0" i="0">
              <a:solidFill>
                <a:srgbClr val="000000"/>
              </a:solidFill>
              <a:effectLst/>
              <a:latin typeface="Arial" panose="020B0604020202020204" pitchFamily="34" charset="0"/>
              <a:cs typeface="Arial" panose="020B0604020202020204" pitchFamily="34" charset="0"/>
            </a:endParaRPr>
          </a:p>
        </p:txBody>
      </p:sp>
      <p:sp>
        <p:nvSpPr>
          <p:cNvPr id="3" name="Rectangle 2"/>
          <p:cNvSpPr/>
          <p:nvPr/>
        </p:nvSpPr>
        <p:spPr>
          <a:xfrm>
            <a:off x="1157348" y="2239690"/>
            <a:ext cx="9724012" cy="830997"/>
          </a:xfrm>
          <a:prstGeom prst="rect">
            <a:avLst/>
          </a:prstGeom>
        </p:spPr>
        <p:txBody>
          <a:bodyPr wrap="square">
            <a:spAutoFit/>
          </a:bodyPr>
          <a:lstStyle/>
          <a:p>
            <a:pPr marL="342900" indent="-342900">
              <a:buFont typeface="Arial" panose="020B0604020202020204" pitchFamily="34" charset="0"/>
              <a:buChar char="•"/>
            </a:pPr>
            <a:r>
              <a:rPr lang="vi-VN" sz="2400" smtClean="0">
                <a:solidFill>
                  <a:srgbClr val="000000"/>
                </a:solidFill>
                <a:latin typeface="Arial" panose="020B0604020202020204" pitchFamily="34" charset="0"/>
                <a:cs typeface="Arial" panose="020B0604020202020204" pitchFamily="34" charset="0"/>
              </a:rPr>
              <a:t>Khi mua một loại hàng hóa cần phải xác định giá tiền, chất lượng của sản phẩm đó.</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761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9"/>
                                        </p:tgtEl>
                                        <p:attrNameLst>
                                          <p:attrName>r</p:attrName>
                                        </p:attrNameLst>
                                      </p:cBhvr>
                                    </p:animRot>
                                    <p:animRot by="-240000">
                                      <p:cBhvr>
                                        <p:cTn id="10" dur="200" fill="hold">
                                          <p:stCondLst>
                                            <p:cond delay="200"/>
                                          </p:stCondLst>
                                        </p:cTn>
                                        <p:tgtEl>
                                          <p:spTgt spid="9"/>
                                        </p:tgtEl>
                                        <p:attrNameLst>
                                          <p:attrName>r</p:attrName>
                                        </p:attrNameLst>
                                      </p:cBhvr>
                                    </p:animRot>
                                    <p:animRot by="240000">
                                      <p:cBhvr>
                                        <p:cTn id="11" dur="200" fill="hold">
                                          <p:stCondLst>
                                            <p:cond delay="400"/>
                                          </p:stCondLst>
                                        </p:cTn>
                                        <p:tgtEl>
                                          <p:spTgt spid="9"/>
                                        </p:tgtEl>
                                        <p:attrNameLst>
                                          <p:attrName>r</p:attrName>
                                        </p:attrNameLst>
                                      </p:cBhvr>
                                    </p:animRot>
                                    <p:animRot by="-240000">
                                      <p:cBhvr>
                                        <p:cTn id="12" dur="200" fill="hold">
                                          <p:stCondLst>
                                            <p:cond delay="600"/>
                                          </p:stCondLst>
                                        </p:cTn>
                                        <p:tgtEl>
                                          <p:spTgt spid="9"/>
                                        </p:tgtEl>
                                        <p:attrNameLst>
                                          <p:attrName>r</p:attrName>
                                        </p:attrNameLst>
                                      </p:cBhvr>
                                    </p:animRot>
                                    <p:animRot by="120000">
                                      <p:cBhvr>
                                        <p:cTn id="13" dur="200" fill="hold">
                                          <p:stCondLst>
                                            <p:cond delay="800"/>
                                          </p:stCondLst>
                                        </p:cTn>
                                        <p:tgtEl>
                                          <p:spTgt spid="9"/>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additive="base">
                                        <p:cTn id="2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387774" y="883289"/>
            <a:ext cx="11362948" cy="5974711"/>
          </a:xfrm>
          <a:prstGeom prst="rect">
            <a:avLst/>
          </a:prstGeom>
        </p:spPr>
      </p:pic>
      <p:sp>
        <p:nvSpPr>
          <p:cNvPr id="5" name="TextBox 4"/>
          <p:cNvSpPr txBox="1"/>
          <p:nvPr/>
        </p:nvSpPr>
        <p:spPr>
          <a:xfrm>
            <a:off x="4239624" y="1076984"/>
            <a:ext cx="1970108" cy="461665"/>
          </a:xfrm>
          <a:prstGeom prst="rect">
            <a:avLst/>
          </a:prstGeom>
          <a:solidFill>
            <a:srgbClr val="37AF92"/>
          </a:solidFill>
          <a:ln>
            <a:solidFill>
              <a:srgbClr val="37AF9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b="1" smtClean="0">
                <a:solidFill>
                  <a:schemeClr val="bg1"/>
                </a:solidFill>
                <a:latin typeface="Arial" panose="020B0604020202020204" pitchFamily="34" charset="0"/>
                <a:cs typeface="Arial" panose="020B0604020202020204" pitchFamily="34" charset="0"/>
              </a:rPr>
              <a:t>Tổng kết</a:t>
            </a:r>
            <a:endParaRPr lang="en-US" sz="2400" b="1">
              <a:solidFill>
                <a:schemeClr val="bg1"/>
              </a:solidFill>
              <a:latin typeface="Arial" panose="020B0604020202020204" pitchFamily="34" charset="0"/>
              <a:cs typeface="Arial" panose="020B0604020202020204" pitchFamily="34" charset="0"/>
            </a:endParaRPr>
          </a:p>
        </p:txBody>
      </p:sp>
      <p:sp>
        <p:nvSpPr>
          <p:cNvPr id="6" name="TextBox 5"/>
          <p:cNvSpPr txBox="1"/>
          <p:nvPr/>
        </p:nvSpPr>
        <p:spPr>
          <a:xfrm>
            <a:off x="3764226" y="1076984"/>
            <a:ext cx="3073301" cy="461665"/>
          </a:xfrm>
          <a:prstGeom prst="rect">
            <a:avLst/>
          </a:prstGeom>
          <a:solidFill>
            <a:srgbClr val="37AF92"/>
          </a:solidFill>
          <a:ln>
            <a:solidFill>
              <a:srgbClr val="37AF9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b="1" smtClean="0">
                <a:solidFill>
                  <a:schemeClr val="bg1"/>
                </a:solidFill>
                <a:latin typeface="Arial" panose="020B0604020202020204" pitchFamily="34" charset="0"/>
                <a:cs typeface="Arial" panose="020B0604020202020204" pitchFamily="34" charset="0"/>
              </a:rPr>
              <a:t>Củng cố - Dặn dò</a:t>
            </a:r>
            <a:endParaRPr lang="en-US" sz="24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4030064"/>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16938"/>
          <a:stretch/>
        </p:blipFill>
        <p:spPr>
          <a:xfrm>
            <a:off x="815619" y="870466"/>
            <a:ext cx="814607" cy="722768"/>
          </a:xfrm>
          <a:prstGeom prst="rect">
            <a:avLst/>
          </a:prstGeom>
        </p:spPr>
      </p:pic>
      <p:sp>
        <p:nvSpPr>
          <p:cNvPr id="8" name="TextBox 7"/>
          <p:cNvSpPr txBox="1"/>
          <p:nvPr/>
        </p:nvSpPr>
        <p:spPr>
          <a:xfrm>
            <a:off x="1630226" y="1101582"/>
            <a:ext cx="2952960"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6666"/>
                </a:solidFill>
                <a:latin typeface="Arial" panose="020B0604020202020204" pitchFamily="34" charset="0"/>
                <a:cs typeface="Arial" panose="020B0604020202020204" pitchFamily="34" charset="0"/>
              </a:rPr>
              <a:t>Hoạt động mở đầu </a:t>
            </a:r>
          </a:p>
        </p:txBody>
      </p:sp>
      <p:sp>
        <p:nvSpPr>
          <p:cNvPr id="11" name="TextBox 10"/>
          <p:cNvSpPr txBox="1"/>
          <p:nvPr/>
        </p:nvSpPr>
        <p:spPr>
          <a:xfrm>
            <a:off x="647460" y="1696332"/>
            <a:ext cx="11084632" cy="830997"/>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smtClean="0">
                <a:latin typeface="Arial" panose="020B0604020202020204" pitchFamily="34" charset="0"/>
                <a:cs typeface="Arial" panose="020B0604020202020204" pitchFamily="34" charset="0"/>
              </a:rPr>
              <a:t>Kể </a:t>
            </a:r>
            <a:r>
              <a:rPr lang="en-US" sz="2400">
                <a:latin typeface="Arial" panose="020B0604020202020204" pitchFamily="34" charset="0"/>
                <a:cs typeface="Arial" panose="020B0604020202020204" pitchFamily="34" charset="0"/>
              </a:rPr>
              <a:t>tên </a:t>
            </a:r>
            <a:r>
              <a:rPr lang="en-US" sz="2400" smtClean="0">
                <a:latin typeface="Arial" panose="020B0604020202020204" pitchFamily="34" charset="0"/>
                <a:cs typeface="Arial" panose="020B0604020202020204" pitchFamily="34" charset="0"/>
              </a:rPr>
              <a:t>một </a:t>
            </a:r>
            <a:r>
              <a:rPr lang="en-US" sz="2400">
                <a:latin typeface="Arial" panose="020B0604020202020204" pitchFamily="34" charset="0"/>
                <a:cs typeface="Arial" panose="020B0604020202020204" pitchFamily="34" charset="0"/>
              </a:rPr>
              <a:t>số đồ dùng, thực phẩm, đồ uống cần thiết cho cuộc sống hằng ngày </a:t>
            </a:r>
            <a:r>
              <a:rPr lang="en-US" sz="2400" smtClean="0">
                <a:latin typeface="Arial" panose="020B0604020202020204" pitchFamily="34" charset="0"/>
                <a:cs typeface="Arial" panose="020B0604020202020204" pitchFamily="34" charset="0"/>
              </a:rPr>
              <a:t>của </a:t>
            </a:r>
            <a:r>
              <a:rPr lang="en-US" sz="2400">
                <a:latin typeface="Arial" panose="020B0604020202020204" pitchFamily="34" charset="0"/>
                <a:cs typeface="Arial" panose="020B0604020202020204" pitchFamily="34" charset="0"/>
              </a:rPr>
              <a:t>gia </a:t>
            </a:r>
            <a:r>
              <a:rPr lang="en-US" sz="2400" smtClean="0">
                <a:latin typeface="Arial" panose="020B0604020202020204" pitchFamily="34" charset="0"/>
                <a:cs typeface="Arial" panose="020B0604020202020204" pitchFamily="34" charset="0"/>
              </a:rPr>
              <a:t>đình em.</a:t>
            </a:r>
            <a:endParaRPr lang="en-US" sz="240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98" y="2732377"/>
            <a:ext cx="2071458" cy="1282166"/>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683" y="4219591"/>
            <a:ext cx="1270579" cy="2478258"/>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6417" y="2659443"/>
            <a:ext cx="1652404" cy="1652404"/>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16285" y="4443961"/>
            <a:ext cx="993454" cy="2139487"/>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86943" y="3006319"/>
            <a:ext cx="2359679" cy="1474799"/>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24744" y="3006319"/>
            <a:ext cx="2429698" cy="1517627"/>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22489" y="4726087"/>
            <a:ext cx="2399522" cy="1773977"/>
          </a:xfrm>
          <a:prstGeom prst="rect">
            <a:avLst/>
          </a:prstGeom>
        </p:spPr>
      </p:pic>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47512" y="2967643"/>
            <a:ext cx="2644447" cy="1758444"/>
          </a:xfrm>
          <a:prstGeom prst="rect">
            <a:avLst/>
          </a:prstGeom>
        </p:spPr>
      </p:pic>
      <p:pic>
        <p:nvPicPr>
          <p:cNvPr id="23" name="Picture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18000" y="4915670"/>
            <a:ext cx="1146746" cy="1086100"/>
          </a:xfrm>
          <a:prstGeom prst="rect">
            <a:avLst/>
          </a:prstGeom>
        </p:spPr>
      </p:pic>
      <p:pic>
        <p:nvPicPr>
          <p:cNvPr id="24" name="Picture 2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34096" y="4764274"/>
            <a:ext cx="2429698" cy="1673540"/>
          </a:xfrm>
          <a:prstGeom prst="rect">
            <a:avLst/>
          </a:prstGeom>
        </p:spPr>
      </p:pic>
      <p:pic>
        <p:nvPicPr>
          <p:cNvPr id="25" name="Picture 2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35582" y="4764274"/>
            <a:ext cx="2656377" cy="1771804"/>
          </a:xfrm>
          <a:prstGeom prst="rect">
            <a:avLst/>
          </a:prstGeom>
        </p:spPr>
      </p:pic>
    </p:spTree>
    <p:extLst>
      <p:ext uri="{BB962C8B-B14F-4D97-AF65-F5344CB8AC3E}">
        <p14:creationId xmlns:p14="http://schemas.microsoft.com/office/powerpoint/2010/main" val="144702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500"/>
                                        <p:tgtEl>
                                          <p:spTgt spid="2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500"/>
                                        <p:tgtEl>
                                          <p:spTgt spid="2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8515" t="10277" r="11179" b="19382"/>
          <a:stretch/>
        </p:blipFill>
        <p:spPr>
          <a:xfrm>
            <a:off x="568183" y="622046"/>
            <a:ext cx="614017" cy="649442"/>
          </a:xfrm>
          <a:prstGeom prst="rect">
            <a:avLst/>
          </a:prstGeom>
        </p:spPr>
      </p:pic>
      <p:sp>
        <p:nvSpPr>
          <p:cNvPr id="10" name="TextBox 9"/>
          <p:cNvSpPr txBox="1"/>
          <p:nvPr/>
        </p:nvSpPr>
        <p:spPr>
          <a:xfrm>
            <a:off x="1182200" y="842460"/>
            <a:ext cx="340388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smtClean="0">
                <a:solidFill>
                  <a:srgbClr val="002060"/>
                </a:solidFill>
                <a:latin typeface="Arial" panose="020B0604020202020204" pitchFamily="34" charset="0"/>
                <a:cs typeface="Arial" panose="020B0604020202020204" pitchFamily="34" charset="0"/>
              </a:rPr>
              <a:t>Hoạt </a:t>
            </a:r>
            <a:r>
              <a:rPr lang="en-US" sz="2400">
                <a:solidFill>
                  <a:srgbClr val="002060"/>
                </a:solidFill>
                <a:latin typeface="Arial" panose="020B0604020202020204" pitchFamily="34" charset="0"/>
                <a:cs typeface="Arial" panose="020B0604020202020204" pitchFamily="34" charset="0"/>
              </a:rPr>
              <a:t>động khám phá</a:t>
            </a:r>
          </a:p>
        </p:txBody>
      </p:sp>
      <p:sp>
        <p:nvSpPr>
          <p:cNvPr id="11" name="TextBox 10"/>
          <p:cNvSpPr txBox="1"/>
          <p:nvPr/>
        </p:nvSpPr>
        <p:spPr>
          <a:xfrm>
            <a:off x="1189889" y="1254813"/>
            <a:ext cx="614954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smtClean="0">
                <a:latin typeface="Arial" panose="020B0604020202020204" pitchFamily="34" charset="0"/>
                <a:cs typeface="Arial" panose="020B0604020202020204" pitchFamily="34" charset="0"/>
              </a:rPr>
              <a:t>Quan sát hình và cho biết:</a:t>
            </a:r>
            <a:endParaRPr lang="en-US" sz="2400">
              <a:latin typeface="Arial" panose="020B0604020202020204" pitchFamily="34" charset="0"/>
              <a:cs typeface="Arial" panose="020B0604020202020204" pitchFamily="34" charset="0"/>
            </a:endParaRPr>
          </a:p>
        </p:txBody>
      </p:sp>
      <p:sp>
        <p:nvSpPr>
          <p:cNvPr id="12" name="TextBox 11"/>
          <p:cNvSpPr txBox="1"/>
          <p:nvPr/>
        </p:nvSpPr>
        <p:spPr>
          <a:xfrm>
            <a:off x="1189889" y="1674495"/>
            <a:ext cx="8700103"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smtClean="0">
                <a:latin typeface="Arial" panose="020B0604020202020204" pitchFamily="34" charset="0"/>
                <a:cs typeface="Arial" panose="020B0604020202020204" pitchFamily="34" charset="0"/>
              </a:rPr>
              <a:t>1. Tên các loại hàng hóa.</a:t>
            </a:r>
            <a:endParaRPr lang="en-US" sz="2400">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4509" y="2146585"/>
            <a:ext cx="4268925" cy="4021175"/>
          </a:xfrm>
          <a:prstGeom prst="rect">
            <a:avLst/>
          </a:prstGeom>
        </p:spPr>
      </p:pic>
      <p:sp>
        <p:nvSpPr>
          <p:cNvPr id="16" name="Rounded Rectangle 15"/>
          <p:cNvSpPr/>
          <p:nvPr/>
        </p:nvSpPr>
        <p:spPr>
          <a:xfrm>
            <a:off x="1738911" y="5825681"/>
            <a:ext cx="4580120" cy="100405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a:latin typeface="Arial" panose="020B0604020202020204" pitchFamily="34" charset="0"/>
                <a:cs typeface="Arial" panose="020B0604020202020204" pitchFamily="34" charset="0"/>
              </a:rPr>
              <a:t>Gạo, dầu ăn, nước mắm, </a:t>
            </a:r>
            <a:endParaRPr lang="en-US" sz="2400" smtClean="0">
              <a:latin typeface="Arial" panose="020B0604020202020204" pitchFamily="34" charset="0"/>
              <a:cs typeface="Arial" panose="020B0604020202020204" pitchFamily="34" charset="0"/>
            </a:endParaRPr>
          </a:p>
          <a:p>
            <a:pPr algn="ctr"/>
            <a:r>
              <a:rPr lang="en-US" sz="2400" smtClean="0">
                <a:latin typeface="Arial" panose="020B0604020202020204" pitchFamily="34" charset="0"/>
                <a:cs typeface="Arial" panose="020B0604020202020204" pitchFamily="34" charset="0"/>
              </a:rPr>
              <a:t>rau, trái cây, </a:t>
            </a:r>
            <a:r>
              <a:rPr lang="en-US" sz="2400">
                <a:latin typeface="Arial" panose="020B0604020202020204" pitchFamily="34" charset="0"/>
                <a:cs typeface="Arial" panose="020B0604020202020204" pitchFamily="34" charset="0"/>
              </a:rPr>
              <a:t>thịt, </a:t>
            </a:r>
            <a:r>
              <a:rPr lang="en-US" sz="2400" smtClean="0">
                <a:latin typeface="Arial" panose="020B0604020202020204" pitchFamily="34" charset="0"/>
                <a:cs typeface="Arial" panose="020B0604020202020204" pitchFamily="34" charset="0"/>
              </a:rPr>
              <a:t>trứng</a:t>
            </a:r>
            <a:endParaRPr lang="en-US" sz="2400">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6636" y="2166245"/>
            <a:ext cx="3949707" cy="3949707"/>
          </a:xfrm>
          <a:prstGeom prst="rect">
            <a:avLst/>
          </a:prstGeom>
        </p:spPr>
      </p:pic>
      <p:sp>
        <p:nvSpPr>
          <p:cNvPr id="18" name="Rounded Rectangle 17"/>
          <p:cNvSpPr/>
          <p:nvPr/>
        </p:nvSpPr>
        <p:spPr>
          <a:xfrm>
            <a:off x="7171699" y="5825682"/>
            <a:ext cx="3844644" cy="100405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a:latin typeface="Arial" panose="020B0604020202020204" pitchFamily="34" charset="0"/>
                <a:cs typeface="Arial" panose="020B0604020202020204" pitchFamily="34" charset="0"/>
              </a:rPr>
              <a:t>Quạt điện, tivi</a:t>
            </a:r>
          </a:p>
        </p:txBody>
      </p:sp>
    </p:spTree>
    <p:extLst>
      <p:ext uri="{BB962C8B-B14F-4D97-AF65-F5344CB8AC3E}">
        <p14:creationId xmlns:p14="http://schemas.microsoft.com/office/powerpoint/2010/main" val="16824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9"/>
                                        </p:tgtEl>
                                        <p:attrNameLst>
                                          <p:attrName>r</p:attrName>
                                        </p:attrNameLst>
                                      </p:cBhvr>
                                    </p:animRot>
                                    <p:animRot by="-240000">
                                      <p:cBhvr>
                                        <p:cTn id="10" dur="200" fill="hold">
                                          <p:stCondLst>
                                            <p:cond delay="200"/>
                                          </p:stCondLst>
                                        </p:cTn>
                                        <p:tgtEl>
                                          <p:spTgt spid="9"/>
                                        </p:tgtEl>
                                        <p:attrNameLst>
                                          <p:attrName>r</p:attrName>
                                        </p:attrNameLst>
                                      </p:cBhvr>
                                    </p:animRot>
                                    <p:animRot by="240000">
                                      <p:cBhvr>
                                        <p:cTn id="11" dur="200" fill="hold">
                                          <p:stCondLst>
                                            <p:cond delay="400"/>
                                          </p:stCondLst>
                                        </p:cTn>
                                        <p:tgtEl>
                                          <p:spTgt spid="9"/>
                                        </p:tgtEl>
                                        <p:attrNameLst>
                                          <p:attrName>r</p:attrName>
                                        </p:attrNameLst>
                                      </p:cBhvr>
                                    </p:animRot>
                                    <p:animRot by="-240000">
                                      <p:cBhvr>
                                        <p:cTn id="12" dur="200" fill="hold">
                                          <p:stCondLst>
                                            <p:cond delay="600"/>
                                          </p:stCondLst>
                                        </p:cTn>
                                        <p:tgtEl>
                                          <p:spTgt spid="9"/>
                                        </p:tgtEl>
                                        <p:attrNameLst>
                                          <p:attrName>r</p:attrName>
                                        </p:attrNameLst>
                                      </p:cBhvr>
                                    </p:animRot>
                                    <p:animRot by="120000">
                                      <p:cBhvr>
                                        <p:cTn id="13" dur="200" fill="hold">
                                          <p:stCondLst>
                                            <p:cond delay="800"/>
                                          </p:stCondLst>
                                        </p:cTn>
                                        <p:tgtEl>
                                          <p:spTgt spid="9"/>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6" grpId="0" animBg="1"/>
      <p:bldP spid="16" grpId="1" animBg="1"/>
      <p:bldP spid="18" grpId="0" bldLvl="0" animBg="1"/>
      <p:bldP spid="1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8515" t="10277" r="11179" b="19382"/>
          <a:stretch/>
        </p:blipFill>
        <p:spPr>
          <a:xfrm>
            <a:off x="568183" y="622046"/>
            <a:ext cx="614017" cy="649442"/>
          </a:xfrm>
          <a:prstGeom prst="rect">
            <a:avLst/>
          </a:prstGeom>
        </p:spPr>
      </p:pic>
      <p:sp>
        <p:nvSpPr>
          <p:cNvPr id="10" name="TextBox 9"/>
          <p:cNvSpPr txBox="1"/>
          <p:nvPr/>
        </p:nvSpPr>
        <p:spPr>
          <a:xfrm>
            <a:off x="1182200" y="842460"/>
            <a:ext cx="340388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smtClean="0">
                <a:solidFill>
                  <a:srgbClr val="002060"/>
                </a:solidFill>
                <a:latin typeface="Arial" panose="020B0604020202020204" pitchFamily="34" charset="0"/>
                <a:cs typeface="Arial" panose="020B0604020202020204" pitchFamily="34" charset="0"/>
              </a:rPr>
              <a:t>Hoạt </a:t>
            </a:r>
            <a:r>
              <a:rPr lang="en-US" sz="2400">
                <a:solidFill>
                  <a:srgbClr val="002060"/>
                </a:solidFill>
                <a:latin typeface="Arial" panose="020B0604020202020204" pitchFamily="34" charset="0"/>
                <a:cs typeface="Arial" panose="020B0604020202020204" pitchFamily="34" charset="0"/>
              </a:rPr>
              <a:t>động khám phá</a:t>
            </a:r>
          </a:p>
        </p:txBody>
      </p:sp>
      <p:sp>
        <p:nvSpPr>
          <p:cNvPr id="11" name="TextBox 10"/>
          <p:cNvSpPr txBox="1"/>
          <p:nvPr/>
        </p:nvSpPr>
        <p:spPr>
          <a:xfrm>
            <a:off x="1189889" y="1254813"/>
            <a:ext cx="614954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smtClean="0">
                <a:latin typeface="Arial" panose="020B0604020202020204" pitchFamily="34" charset="0"/>
                <a:cs typeface="Arial" panose="020B0604020202020204" pitchFamily="34" charset="0"/>
              </a:rPr>
              <a:t>Quan sát hình và cho biết:</a:t>
            </a:r>
            <a:endParaRPr lang="en-US" sz="2400">
              <a:latin typeface="Arial" panose="020B0604020202020204" pitchFamily="34" charset="0"/>
              <a:cs typeface="Arial" panose="020B0604020202020204" pitchFamily="34" charset="0"/>
            </a:endParaRPr>
          </a:p>
        </p:txBody>
      </p:sp>
      <p:sp>
        <p:nvSpPr>
          <p:cNvPr id="12" name="TextBox 11"/>
          <p:cNvSpPr txBox="1"/>
          <p:nvPr/>
        </p:nvSpPr>
        <p:spPr>
          <a:xfrm>
            <a:off x="1189889" y="1674495"/>
            <a:ext cx="8700103"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smtClean="0">
                <a:latin typeface="Arial" panose="020B0604020202020204" pitchFamily="34" charset="0"/>
                <a:cs typeface="Arial" panose="020B0604020202020204" pitchFamily="34" charset="0"/>
              </a:rPr>
              <a:t>1. Tên các loại hàng hóa.</a:t>
            </a:r>
            <a:endParaRPr lang="en-US" sz="240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369" y="2086847"/>
            <a:ext cx="3870227" cy="449137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5009" y="2136160"/>
            <a:ext cx="6486818" cy="4442060"/>
          </a:xfrm>
          <a:prstGeom prst="rect">
            <a:avLst/>
          </a:prstGeom>
        </p:spPr>
      </p:pic>
      <p:sp>
        <p:nvSpPr>
          <p:cNvPr id="14" name="Rounded Rectangle 13"/>
          <p:cNvSpPr/>
          <p:nvPr/>
        </p:nvSpPr>
        <p:spPr>
          <a:xfrm>
            <a:off x="1800102" y="5814799"/>
            <a:ext cx="3032760" cy="90360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a:latin typeface="Arial" panose="020B0604020202020204" pitchFamily="34" charset="0"/>
                <a:cs typeface="Arial" panose="020B0604020202020204" pitchFamily="34" charset="0"/>
              </a:rPr>
              <a:t>Mũ bảo hiểm</a:t>
            </a:r>
          </a:p>
        </p:txBody>
      </p:sp>
      <p:sp>
        <p:nvSpPr>
          <p:cNvPr id="19" name="Rounded Rectangle 18"/>
          <p:cNvSpPr/>
          <p:nvPr/>
        </p:nvSpPr>
        <p:spPr>
          <a:xfrm>
            <a:off x="7339431" y="5814799"/>
            <a:ext cx="3032760" cy="90360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a:latin typeface="Arial" panose="020B0604020202020204" pitchFamily="34" charset="0"/>
                <a:cs typeface="Arial" panose="020B0604020202020204" pitchFamily="34" charset="0"/>
              </a:rPr>
              <a:t>Xe máy</a:t>
            </a:r>
          </a:p>
        </p:txBody>
      </p:sp>
    </p:spTree>
    <p:extLst>
      <p:ext uri="{BB962C8B-B14F-4D97-AF65-F5344CB8AC3E}">
        <p14:creationId xmlns:p14="http://schemas.microsoft.com/office/powerpoint/2010/main" val="180665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linds(horizont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4" grpId="1" animBg="1"/>
      <p:bldP spid="19" grpId="0" bldLvl="0" animBg="1"/>
      <p:bldP spid="1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8515" t="10277" r="11179" b="19382"/>
          <a:stretch/>
        </p:blipFill>
        <p:spPr>
          <a:xfrm>
            <a:off x="568183" y="622046"/>
            <a:ext cx="614017" cy="649442"/>
          </a:xfrm>
          <a:prstGeom prst="rect">
            <a:avLst/>
          </a:prstGeom>
        </p:spPr>
      </p:pic>
      <p:sp>
        <p:nvSpPr>
          <p:cNvPr id="10" name="TextBox 9"/>
          <p:cNvSpPr txBox="1"/>
          <p:nvPr/>
        </p:nvSpPr>
        <p:spPr>
          <a:xfrm>
            <a:off x="1182200" y="842460"/>
            <a:ext cx="340388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smtClean="0">
                <a:solidFill>
                  <a:srgbClr val="002060"/>
                </a:solidFill>
                <a:latin typeface="Arial" panose="020B0604020202020204" pitchFamily="34" charset="0"/>
                <a:cs typeface="Arial" panose="020B0604020202020204" pitchFamily="34" charset="0"/>
              </a:rPr>
              <a:t>Hoạt </a:t>
            </a:r>
            <a:r>
              <a:rPr lang="en-US" sz="2400">
                <a:solidFill>
                  <a:srgbClr val="002060"/>
                </a:solidFill>
                <a:latin typeface="Arial" panose="020B0604020202020204" pitchFamily="34" charset="0"/>
                <a:cs typeface="Arial" panose="020B0604020202020204" pitchFamily="34" charset="0"/>
              </a:rPr>
              <a:t>động khám phá</a:t>
            </a:r>
          </a:p>
        </p:txBody>
      </p:sp>
      <p:sp>
        <p:nvSpPr>
          <p:cNvPr id="11" name="TextBox 10"/>
          <p:cNvSpPr txBox="1"/>
          <p:nvPr/>
        </p:nvSpPr>
        <p:spPr>
          <a:xfrm>
            <a:off x="1189889" y="1254813"/>
            <a:ext cx="614954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smtClean="0">
                <a:latin typeface="Arial" panose="020B0604020202020204" pitchFamily="34" charset="0"/>
                <a:cs typeface="Arial" panose="020B0604020202020204" pitchFamily="34" charset="0"/>
              </a:rPr>
              <a:t>Quan sát hình và cho biết:</a:t>
            </a:r>
            <a:endParaRPr lang="en-US" sz="2400">
              <a:latin typeface="Arial" panose="020B0604020202020204" pitchFamily="34" charset="0"/>
              <a:cs typeface="Arial" panose="020B0604020202020204" pitchFamily="34" charset="0"/>
            </a:endParaRPr>
          </a:p>
        </p:txBody>
      </p:sp>
      <p:sp>
        <p:nvSpPr>
          <p:cNvPr id="12" name="TextBox 11"/>
          <p:cNvSpPr txBox="1"/>
          <p:nvPr/>
        </p:nvSpPr>
        <p:spPr>
          <a:xfrm>
            <a:off x="1189889" y="1674495"/>
            <a:ext cx="8700103"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smtClean="0">
                <a:latin typeface="Arial" panose="020B0604020202020204" pitchFamily="34" charset="0"/>
                <a:cs typeface="Arial" panose="020B0604020202020204" pitchFamily="34" charset="0"/>
              </a:rPr>
              <a:t>1. Tên các loại hàng hóa.</a:t>
            </a:r>
            <a:endParaRPr lang="en-US" sz="240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140" y="2086848"/>
            <a:ext cx="5118195" cy="430880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6308" y="2024524"/>
            <a:ext cx="5596766" cy="4308807"/>
          </a:xfrm>
          <a:prstGeom prst="rect">
            <a:avLst/>
          </a:prstGeom>
        </p:spPr>
      </p:pic>
      <p:sp>
        <p:nvSpPr>
          <p:cNvPr id="13" name="Rounded Rectangle 12"/>
          <p:cNvSpPr/>
          <p:nvPr/>
        </p:nvSpPr>
        <p:spPr>
          <a:xfrm>
            <a:off x="1567775" y="5958610"/>
            <a:ext cx="4291259" cy="80741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a:latin typeface="Arial" panose="020B0604020202020204" pitchFamily="34" charset="0"/>
                <a:cs typeface="Arial" panose="020B0604020202020204" pitchFamily="34" charset="0"/>
              </a:rPr>
              <a:t>Tủ </a:t>
            </a:r>
            <a:r>
              <a:rPr lang="en-US" sz="2400" smtClean="0">
                <a:latin typeface="Arial" panose="020B0604020202020204" pitchFamily="34" charset="0"/>
                <a:cs typeface="Arial" panose="020B0604020202020204" pitchFamily="34" charset="0"/>
              </a:rPr>
              <a:t>thuốc, các loại thuốc</a:t>
            </a:r>
            <a:endParaRPr lang="en-US" sz="2400">
              <a:latin typeface="Arial" panose="020B0604020202020204" pitchFamily="34" charset="0"/>
              <a:cs typeface="Arial" panose="020B0604020202020204" pitchFamily="34" charset="0"/>
            </a:endParaRPr>
          </a:p>
        </p:txBody>
      </p:sp>
      <p:sp>
        <p:nvSpPr>
          <p:cNvPr id="15" name="Rounded Rectangle 14"/>
          <p:cNvSpPr/>
          <p:nvPr/>
        </p:nvSpPr>
        <p:spPr>
          <a:xfrm>
            <a:off x="6734660" y="5830460"/>
            <a:ext cx="4457357" cy="93698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a:latin typeface="Arial" panose="020B0604020202020204" pitchFamily="34" charset="0"/>
                <a:cs typeface="Arial" panose="020B0604020202020204" pitchFamily="34" charset="0"/>
              </a:rPr>
              <a:t>Đồ dùng học </a:t>
            </a:r>
            <a:r>
              <a:rPr lang="en-US" sz="2400" smtClean="0">
                <a:latin typeface="Arial" panose="020B0604020202020204" pitchFamily="34" charset="0"/>
                <a:cs typeface="Arial" panose="020B0604020202020204" pitchFamily="34" charset="0"/>
              </a:rPr>
              <a:t>tập: </a:t>
            </a:r>
            <a:r>
              <a:rPr lang="en-US" sz="2400">
                <a:latin typeface="Arial" panose="020B0604020202020204" pitchFamily="34" charset="0"/>
                <a:cs typeface="Arial" panose="020B0604020202020204" pitchFamily="34" charset="0"/>
              </a:rPr>
              <a:t>Đèn học, sách vở, bút</a:t>
            </a:r>
          </a:p>
        </p:txBody>
      </p:sp>
    </p:spTree>
    <p:extLst>
      <p:ext uri="{BB962C8B-B14F-4D97-AF65-F5344CB8AC3E}">
        <p14:creationId xmlns:p14="http://schemas.microsoft.com/office/powerpoint/2010/main" val="218630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linds(horizont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3" grpId="1" animBg="1"/>
      <p:bldP spid="15" grpId="0" bldLvl="0" animBg="1"/>
      <p:bldP spid="1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8515" t="10277" r="11179" b="19382"/>
          <a:stretch/>
        </p:blipFill>
        <p:spPr>
          <a:xfrm>
            <a:off x="568183" y="622046"/>
            <a:ext cx="614017" cy="649442"/>
          </a:xfrm>
          <a:prstGeom prst="rect">
            <a:avLst/>
          </a:prstGeom>
        </p:spPr>
      </p:pic>
      <p:sp>
        <p:nvSpPr>
          <p:cNvPr id="10" name="TextBox 9"/>
          <p:cNvSpPr txBox="1"/>
          <p:nvPr/>
        </p:nvSpPr>
        <p:spPr>
          <a:xfrm>
            <a:off x="1182200" y="842460"/>
            <a:ext cx="340388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smtClean="0">
                <a:solidFill>
                  <a:srgbClr val="002060"/>
                </a:solidFill>
                <a:latin typeface="Arial" panose="020B0604020202020204" pitchFamily="34" charset="0"/>
                <a:cs typeface="Arial" panose="020B0604020202020204" pitchFamily="34" charset="0"/>
              </a:rPr>
              <a:t>Hoạt </a:t>
            </a:r>
            <a:r>
              <a:rPr lang="en-US" sz="2400">
                <a:solidFill>
                  <a:srgbClr val="002060"/>
                </a:solidFill>
                <a:latin typeface="Arial" panose="020B0604020202020204" pitchFamily="34" charset="0"/>
                <a:cs typeface="Arial" panose="020B0604020202020204" pitchFamily="34" charset="0"/>
              </a:rPr>
              <a:t>động khám phá</a:t>
            </a:r>
          </a:p>
        </p:txBody>
      </p:sp>
      <p:sp>
        <p:nvSpPr>
          <p:cNvPr id="14" name="TextBox 13"/>
          <p:cNvSpPr txBox="1"/>
          <p:nvPr/>
        </p:nvSpPr>
        <p:spPr>
          <a:xfrm>
            <a:off x="875191" y="1255114"/>
            <a:ext cx="10809027"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smtClean="0">
                <a:latin typeface="Arial" panose="020B0604020202020204" pitchFamily="34" charset="0"/>
                <a:cs typeface="Arial" panose="020B0604020202020204" pitchFamily="34" charset="0"/>
              </a:rPr>
              <a:t>2. Sự cần thiết của những hàng hóa đó đối với gia đình: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49" y="2528495"/>
            <a:ext cx="3918206" cy="182925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7256" y="2570437"/>
            <a:ext cx="4146699" cy="1727792"/>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6853" y="2586846"/>
            <a:ext cx="4335148" cy="1669709"/>
          </a:xfrm>
          <a:prstGeom prst="rect">
            <a:avLst/>
          </a:prstGeom>
        </p:spPr>
      </p:pic>
      <p:sp>
        <p:nvSpPr>
          <p:cNvPr id="18" name="Rectangle 17"/>
          <p:cNvSpPr/>
          <p:nvPr/>
        </p:nvSpPr>
        <p:spPr>
          <a:xfrm>
            <a:off x="-1" y="4339219"/>
            <a:ext cx="3930555" cy="830997"/>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342900" indent="-342900">
              <a:buFont typeface="Wingdings" panose="05000000000000000000" pitchFamily="2" charset="2"/>
              <a:buChar char="§"/>
            </a:pPr>
            <a:r>
              <a:rPr lang="vi-VN" sz="2400" smtClean="0">
                <a:solidFill>
                  <a:srgbClr val="000000"/>
                </a:solidFill>
                <a:latin typeface="Arial" panose="020B0604020202020204" pitchFamily="34" charset="0"/>
                <a:cs typeface="Arial" panose="020B0604020202020204" pitchFamily="34" charset="0"/>
              </a:rPr>
              <a:t>H</a:t>
            </a:r>
            <a:r>
              <a:rPr lang="en-US" sz="2400" smtClean="0">
                <a:solidFill>
                  <a:srgbClr val="000000"/>
                </a:solidFill>
                <a:latin typeface="Arial" panose="020B0604020202020204" pitchFamily="34" charset="0"/>
                <a:cs typeface="Arial" panose="020B0604020202020204" pitchFamily="34" charset="0"/>
              </a:rPr>
              <a:t> </a:t>
            </a:r>
            <a:r>
              <a:rPr lang="vi-VN" sz="2400" smtClean="0">
                <a:solidFill>
                  <a:srgbClr val="000000"/>
                </a:solidFill>
                <a:latin typeface="Arial" panose="020B0604020202020204" pitchFamily="34" charset="0"/>
                <a:cs typeface="Arial" panose="020B0604020202020204" pitchFamily="34" charset="0"/>
              </a:rPr>
              <a:t>1</a:t>
            </a:r>
            <a:r>
              <a:rPr lang="vi-VN" sz="2400">
                <a:solidFill>
                  <a:srgbClr val="000000"/>
                </a:solidFill>
                <a:latin typeface="Arial" panose="020B0604020202020204" pitchFamily="34" charset="0"/>
                <a:cs typeface="Arial" panose="020B0604020202020204" pitchFamily="34" charset="0"/>
              </a:rPr>
              <a:t>: Thực phẩm dùng </a:t>
            </a:r>
            <a:r>
              <a:rPr lang="en-US" sz="2400" smtClean="0">
                <a:solidFill>
                  <a:srgbClr val="000000"/>
                </a:solidFill>
                <a:latin typeface="Arial" panose="020B0604020202020204" pitchFamily="34" charset="0"/>
                <a:cs typeface="Arial" panose="020B0604020202020204" pitchFamily="34" charset="0"/>
              </a:rPr>
              <a:t>để </a:t>
            </a:r>
            <a:r>
              <a:rPr lang="vi-VN" sz="2400" smtClean="0">
                <a:solidFill>
                  <a:srgbClr val="000000"/>
                </a:solidFill>
                <a:latin typeface="Arial" panose="020B0604020202020204" pitchFamily="34" charset="0"/>
                <a:cs typeface="Arial" panose="020B0604020202020204" pitchFamily="34" charset="0"/>
              </a:rPr>
              <a:t>làm </a:t>
            </a:r>
            <a:r>
              <a:rPr lang="vi-VN" sz="2400">
                <a:solidFill>
                  <a:srgbClr val="000000"/>
                </a:solidFill>
                <a:latin typeface="Arial" panose="020B0604020202020204" pitchFamily="34" charset="0"/>
                <a:cs typeface="Arial" panose="020B0604020202020204" pitchFamily="34" charset="0"/>
              </a:rPr>
              <a:t>đồ </a:t>
            </a:r>
            <a:r>
              <a:rPr lang="vi-VN" sz="2400" smtClean="0">
                <a:solidFill>
                  <a:srgbClr val="000000"/>
                </a:solidFill>
                <a:latin typeface="Arial" panose="020B0604020202020204" pitchFamily="34" charset="0"/>
                <a:cs typeface="Arial" panose="020B0604020202020204" pitchFamily="34" charset="0"/>
              </a:rPr>
              <a:t>ăn</a:t>
            </a:r>
            <a:r>
              <a:rPr lang="en-US" sz="2400" smtClean="0">
                <a:solidFill>
                  <a:srgbClr val="000000"/>
                </a:solidFill>
                <a:latin typeface="Arial" panose="020B0604020202020204" pitchFamily="34" charset="0"/>
                <a:cs typeface="Arial" panose="020B0604020202020204" pitchFamily="34" charset="0"/>
              </a:rPr>
              <a:t>.</a:t>
            </a:r>
            <a:endParaRPr lang="vi-VN" sz="2400">
              <a:solidFill>
                <a:srgbClr val="000000"/>
              </a:solidFill>
              <a:latin typeface="Arial" panose="020B0604020202020204" pitchFamily="34" charset="0"/>
              <a:cs typeface="Arial" panose="020B0604020202020204" pitchFamily="34" charset="0"/>
            </a:endParaRPr>
          </a:p>
        </p:txBody>
      </p:sp>
      <p:sp>
        <p:nvSpPr>
          <p:cNvPr id="19" name="Rectangle 18"/>
          <p:cNvSpPr/>
          <p:nvPr/>
        </p:nvSpPr>
        <p:spPr>
          <a:xfrm>
            <a:off x="8314152" y="4339219"/>
            <a:ext cx="3877849" cy="156966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342900" indent="-342900">
              <a:buFont typeface="Wingdings" panose="05000000000000000000" pitchFamily="2" charset="2"/>
              <a:buChar char="§"/>
            </a:pPr>
            <a:r>
              <a:rPr lang="vi-VN" sz="2400" smtClean="0">
                <a:solidFill>
                  <a:srgbClr val="000000"/>
                </a:solidFill>
                <a:latin typeface="Arial" panose="020B0604020202020204" pitchFamily="34" charset="0"/>
                <a:cs typeface="Arial" panose="020B0604020202020204" pitchFamily="34" charset="0"/>
              </a:rPr>
              <a:t>H 5: </a:t>
            </a:r>
            <a:r>
              <a:rPr lang="vi-VN" sz="2400">
                <a:solidFill>
                  <a:srgbClr val="000000"/>
                </a:solidFill>
                <a:latin typeface="Arial" panose="020B0604020202020204" pitchFamily="34" charset="0"/>
                <a:cs typeface="Arial" panose="020B0604020202020204" pitchFamily="34" charset="0"/>
              </a:rPr>
              <a:t>Tủ thuốc được dùng để </a:t>
            </a:r>
            <a:r>
              <a:rPr lang="en-US" sz="2400" smtClean="0">
                <a:solidFill>
                  <a:srgbClr val="000000"/>
                </a:solidFill>
                <a:latin typeface="Arial" panose="020B0604020202020204" pitchFamily="34" charset="0"/>
                <a:cs typeface="Arial" panose="020B0604020202020204" pitchFamily="34" charset="0"/>
              </a:rPr>
              <a:t>cất </a:t>
            </a:r>
            <a:r>
              <a:rPr lang="vi-VN" sz="2400" smtClean="0">
                <a:solidFill>
                  <a:srgbClr val="000000"/>
                </a:solidFill>
                <a:latin typeface="Arial" panose="020B0604020202020204" pitchFamily="34" charset="0"/>
                <a:cs typeface="Arial" panose="020B0604020202020204" pitchFamily="34" charset="0"/>
              </a:rPr>
              <a:t>các </a:t>
            </a:r>
            <a:r>
              <a:rPr lang="vi-VN" sz="2400">
                <a:solidFill>
                  <a:srgbClr val="000000"/>
                </a:solidFill>
                <a:latin typeface="Arial" panose="020B0604020202020204" pitchFamily="34" charset="0"/>
                <a:cs typeface="Arial" panose="020B0604020202020204" pitchFamily="34" charset="0"/>
              </a:rPr>
              <a:t>loại </a:t>
            </a:r>
            <a:r>
              <a:rPr lang="vi-VN" sz="2400" smtClean="0">
                <a:solidFill>
                  <a:srgbClr val="000000"/>
                </a:solidFill>
                <a:latin typeface="Arial" panose="020B0604020202020204" pitchFamily="34" charset="0"/>
                <a:cs typeface="Arial" panose="020B0604020202020204" pitchFamily="34" charset="0"/>
              </a:rPr>
              <a:t>thuốc</a:t>
            </a:r>
            <a:r>
              <a:rPr lang="en-US" sz="2400" smtClean="0">
                <a:solidFill>
                  <a:srgbClr val="000000"/>
                </a:solidFill>
                <a:latin typeface="Arial" panose="020B0604020202020204" pitchFamily="34" charset="0"/>
                <a:cs typeface="Arial" panose="020B0604020202020204" pitchFamily="34" charset="0"/>
              </a:rPr>
              <a:t> </a:t>
            </a:r>
            <a:r>
              <a:rPr lang="en-US" sz="2400" smtClean="0">
                <a:latin typeface="Arial" panose="020B0604020202020204" pitchFamily="34" charset="0"/>
                <a:cs typeface="Arial" panose="020B0604020202020204" pitchFamily="34" charset="0"/>
              </a:rPr>
              <a:t>sử </a:t>
            </a:r>
            <a:r>
              <a:rPr lang="en-US" sz="2400">
                <a:latin typeface="Arial" panose="020B0604020202020204" pitchFamily="34" charset="0"/>
                <a:cs typeface="Arial" panose="020B0604020202020204" pitchFamily="34" charset="0"/>
              </a:rPr>
              <a:t>dụng khi đau </a:t>
            </a:r>
            <a:r>
              <a:rPr lang="en-US" sz="2400" smtClean="0">
                <a:latin typeface="Arial" panose="020B0604020202020204" pitchFamily="34" charset="0"/>
                <a:cs typeface="Arial" panose="020B0604020202020204" pitchFamily="34" charset="0"/>
              </a:rPr>
              <a:t>ốm.</a:t>
            </a:r>
            <a:endParaRPr lang="vi-VN" sz="2400">
              <a:solidFill>
                <a:srgbClr val="000000"/>
              </a:solidFill>
              <a:latin typeface="Arial" panose="020B0604020202020204" pitchFamily="34" charset="0"/>
              <a:cs typeface="Arial" panose="020B0604020202020204" pitchFamily="34" charset="0"/>
            </a:endParaRPr>
          </a:p>
        </p:txBody>
      </p:sp>
      <p:sp>
        <p:nvSpPr>
          <p:cNvPr id="20" name="Rectangle 19"/>
          <p:cNvSpPr/>
          <p:nvPr/>
        </p:nvSpPr>
        <p:spPr>
          <a:xfrm>
            <a:off x="4276767" y="4339218"/>
            <a:ext cx="3820693" cy="120032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342900" indent="-342900">
              <a:buFont typeface="Wingdings" panose="05000000000000000000" pitchFamily="2" charset="2"/>
              <a:buChar char="§"/>
            </a:pPr>
            <a:r>
              <a:rPr lang="en-US" sz="2400" smtClean="0">
                <a:solidFill>
                  <a:srgbClr val="000000"/>
                </a:solidFill>
                <a:latin typeface="Arial" panose="020B0604020202020204" pitchFamily="34" charset="0"/>
                <a:cs typeface="Arial" panose="020B0604020202020204" pitchFamily="34" charset="0"/>
              </a:rPr>
              <a:t>H </a:t>
            </a:r>
            <a:r>
              <a:rPr lang="vi-VN" sz="2400" smtClean="0">
                <a:solidFill>
                  <a:srgbClr val="000000"/>
                </a:solidFill>
                <a:latin typeface="Arial" panose="020B0604020202020204" pitchFamily="34" charset="0"/>
                <a:cs typeface="Arial" panose="020B0604020202020204" pitchFamily="34" charset="0"/>
              </a:rPr>
              <a:t>3</a:t>
            </a:r>
            <a:r>
              <a:rPr lang="vi-VN" sz="2400">
                <a:solidFill>
                  <a:srgbClr val="000000"/>
                </a:solidFill>
                <a:latin typeface="Arial" panose="020B0604020202020204" pitchFamily="34" charset="0"/>
                <a:cs typeface="Arial" panose="020B0604020202020204" pitchFamily="34" charset="0"/>
              </a:rPr>
              <a:t>: Mũ bảo hiểm </a:t>
            </a:r>
            <a:r>
              <a:rPr lang="en-US" sz="2400" smtClean="0">
                <a:solidFill>
                  <a:srgbClr val="000000"/>
                </a:solidFill>
                <a:latin typeface="Arial" panose="020B0604020202020204" pitchFamily="34" charset="0"/>
                <a:cs typeface="Arial" panose="020B0604020202020204" pitchFamily="34" charset="0"/>
              </a:rPr>
              <a:t>dùng </a:t>
            </a:r>
            <a:r>
              <a:rPr lang="vi-VN" sz="2400" smtClean="0">
                <a:solidFill>
                  <a:srgbClr val="000000"/>
                </a:solidFill>
                <a:latin typeface="Arial" panose="020B0604020202020204" pitchFamily="34" charset="0"/>
                <a:cs typeface="Arial" panose="020B0604020202020204" pitchFamily="34" charset="0"/>
              </a:rPr>
              <a:t>để đội</a:t>
            </a:r>
            <a:r>
              <a:rPr lang="en-US" sz="2400" smtClean="0">
                <a:solidFill>
                  <a:srgbClr val="000000"/>
                </a:solidFill>
                <a:latin typeface="Arial" panose="020B0604020202020204" pitchFamily="34" charset="0"/>
                <a:cs typeface="Arial" panose="020B0604020202020204" pitchFamily="34" charset="0"/>
              </a:rPr>
              <a:t>,</a:t>
            </a:r>
            <a:r>
              <a:rPr lang="vi-VN" sz="2400" smtClean="0">
                <a:solidFill>
                  <a:srgbClr val="000000"/>
                </a:solidFill>
                <a:latin typeface="Arial" panose="020B0604020202020204" pitchFamily="34" charset="0"/>
                <a:cs typeface="Arial" panose="020B0604020202020204" pitchFamily="34" charset="0"/>
              </a:rPr>
              <a:t> </a:t>
            </a:r>
            <a:r>
              <a:rPr lang="en-US" sz="2400" smtClean="0">
                <a:solidFill>
                  <a:srgbClr val="000000"/>
                </a:solidFill>
                <a:latin typeface="Arial" panose="020B0604020202020204" pitchFamily="34" charset="0"/>
                <a:cs typeface="Arial" panose="020B0604020202020204" pitchFamily="34" charset="0"/>
              </a:rPr>
              <a:t>bảo vệ đầu </a:t>
            </a:r>
            <a:r>
              <a:rPr lang="vi-VN" sz="2400" smtClean="0">
                <a:solidFill>
                  <a:srgbClr val="000000"/>
                </a:solidFill>
                <a:latin typeface="Arial" panose="020B0604020202020204" pitchFamily="34" charset="0"/>
                <a:cs typeface="Arial" panose="020B0604020202020204" pitchFamily="34" charset="0"/>
              </a:rPr>
              <a:t>khi </a:t>
            </a:r>
            <a:r>
              <a:rPr lang="vi-VN" sz="2400">
                <a:solidFill>
                  <a:srgbClr val="000000"/>
                </a:solidFill>
                <a:latin typeface="Arial" panose="020B0604020202020204" pitchFamily="34" charset="0"/>
                <a:cs typeface="Arial" panose="020B0604020202020204" pitchFamily="34" charset="0"/>
              </a:rPr>
              <a:t>tham gia giao </a:t>
            </a:r>
            <a:r>
              <a:rPr lang="vi-VN" sz="2400" smtClean="0">
                <a:solidFill>
                  <a:srgbClr val="000000"/>
                </a:solidFill>
                <a:latin typeface="Arial" panose="020B0604020202020204" pitchFamily="34" charset="0"/>
                <a:cs typeface="Arial" panose="020B0604020202020204" pitchFamily="34" charset="0"/>
              </a:rPr>
              <a:t>thông.</a:t>
            </a:r>
            <a:endParaRPr lang="vi-VN" sz="2400">
              <a:solidFill>
                <a:srgbClr val="000000"/>
              </a:solidFill>
              <a:latin typeface="Arial" panose="020B0604020202020204" pitchFamily="34" charset="0"/>
              <a:cs typeface="Arial" panose="020B0604020202020204" pitchFamily="34" charset="0"/>
            </a:endParaRPr>
          </a:p>
        </p:txBody>
      </p:sp>
      <p:sp>
        <p:nvSpPr>
          <p:cNvPr id="13" name="Rectangle 12"/>
          <p:cNvSpPr/>
          <p:nvPr/>
        </p:nvSpPr>
        <p:spPr>
          <a:xfrm>
            <a:off x="12349" y="5288340"/>
            <a:ext cx="3918205" cy="156966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342900" indent="-342900">
              <a:buFont typeface="Wingdings" panose="05000000000000000000" pitchFamily="2" charset="2"/>
              <a:buChar char="§"/>
            </a:pPr>
            <a:r>
              <a:rPr lang="vi-VN" sz="2400" smtClean="0">
                <a:solidFill>
                  <a:srgbClr val="000000"/>
                </a:solidFill>
                <a:latin typeface="Arial" panose="020B0604020202020204" pitchFamily="34" charset="0"/>
                <a:cs typeface="Arial" panose="020B0604020202020204" pitchFamily="34" charset="0"/>
              </a:rPr>
              <a:t>H </a:t>
            </a:r>
            <a:r>
              <a:rPr lang="vi-VN" sz="2400">
                <a:solidFill>
                  <a:srgbClr val="000000"/>
                </a:solidFill>
                <a:latin typeface="Arial" panose="020B0604020202020204" pitchFamily="34" charset="0"/>
                <a:cs typeface="Arial" panose="020B0604020202020204" pitchFamily="34" charset="0"/>
              </a:rPr>
              <a:t>2: Quạt dùng để làm </a:t>
            </a:r>
            <a:r>
              <a:rPr lang="vi-VN" sz="2400" smtClean="0">
                <a:solidFill>
                  <a:srgbClr val="000000"/>
                </a:solidFill>
                <a:latin typeface="Arial" panose="020B0604020202020204" pitchFamily="34" charset="0"/>
                <a:cs typeface="Arial" panose="020B0604020202020204" pitchFamily="34" charset="0"/>
              </a:rPr>
              <a:t>mát, ti</a:t>
            </a:r>
            <a:r>
              <a:rPr lang="en-US" sz="2400" smtClean="0">
                <a:solidFill>
                  <a:srgbClr val="000000"/>
                </a:solidFill>
                <a:latin typeface="Arial" panose="020B0604020202020204" pitchFamily="34" charset="0"/>
                <a:cs typeface="Arial" panose="020B0604020202020204" pitchFamily="34" charset="0"/>
              </a:rPr>
              <a:t> </a:t>
            </a:r>
            <a:r>
              <a:rPr lang="vi-VN" sz="2400" smtClean="0">
                <a:solidFill>
                  <a:srgbClr val="000000"/>
                </a:solidFill>
                <a:latin typeface="Arial" panose="020B0604020202020204" pitchFamily="34" charset="0"/>
                <a:cs typeface="Arial" panose="020B0604020202020204" pitchFamily="34" charset="0"/>
              </a:rPr>
              <a:t>vi </a:t>
            </a:r>
            <a:r>
              <a:rPr lang="vi-VN" sz="2400">
                <a:solidFill>
                  <a:srgbClr val="000000"/>
                </a:solidFill>
                <a:latin typeface="Arial" panose="020B0604020202020204" pitchFamily="34" charset="0"/>
                <a:cs typeface="Arial" panose="020B0604020202020204" pitchFamily="34" charset="0"/>
              </a:rPr>
              <a:t>dùng để xem các chương </a:t>
            </a:r>
            <a:r>
              <a:rPr lang="vi-VN" sz="2400" smtClean="0">
                <a:solidFill>
                  <a:srgbClr val="000000"/>
                </a:solidFill>
                <a:latin typeface="Arial" panose="020B0604020202020204" pitchFamily="34" charset="0"/>
                <a:cs typeface="Arial" panose="020B0604020202020204" pitchFamily="34" charset="0"/>
              </a:rPr>
              <a:t>trình</a:t>
            </a:r>
            <a:r>
              <a:rPr lang="en-US" sz="2400" smtClean="0">
                <a:solidFill>
                  <a:srgbClr val="000000"/>
                </a:solidFill>
                <a:latin typeface="Arial" panose="020B0604020202020204" pitchFamily="34" charset="0"/>
                <a:cs typeface="Arial" panose="020B0604020202020204" pitchFamily="34" charset="0"/>
              </a:rPr>
              <a:t> truyền hình</a:t>
            </a:r>
            <a:r>
              <a:rPr lang="vi-VN" sz="2400" smtClean="0">
                <a:solidFill>
                  <a:srgbClr val="000000"/>
                </a:solidFill>
                <a:latin typeface="Arial" panose="020B0604020202020204" pitchFamily="34" charset="0"/>
                <a:cs typeface="Arial" panose="020B0604020202020204" pitchFamily="34" charset="0"/>
              </a:rPr>
              <a:t>.</a:t>
            </a:r>
            <a:endParaRPr lang="vi-VN" sz="2400">
              <a:solidFill>
                <a:srgbClr val="000000"/>
              </a:solidFill>
              <a:latin typeface="Arial" panose="020B0604020202020204" pitchFamily="34" charset="0"/>
              <a:cs typeface="Arial" panose="020B0604020202020204" pitchFamily="34" charset="0"/>
            </a:endParaRPr>
          </a:p>
        </p:txBody>
      </p:sp>
      <p:sp>
        <p:nvSpPr>
          <p:cNvPr id="15" name="Rectangle 14"/>
          <p:cNvSpPr/>
          <p:nvPr/>
        </p:nvSpPr>
        <p:spPr>
          <a:xfrm>
            <a:off x="4315268" y="5779743"/>
            <a:ext cx="3782192" cy="830997"/>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342900" indent="-342900">
              <a:buFont typeface="Wingdings" panose="05000000000000000000" pitchFamily="2" charset="2"/>
              <a:buChar char="§"/>
            </a:pPr>
            <a:r>
              <a:rPr lang="en-US" sz="2400" smtClean="0">
                <a:solidFill>
                  <a:srgbClr val="000000"/>
                </a:solidFill>
                <a:latin typeface="Arial" panose="020B0604020202020204" pitchFamily="34" charset="0"/>
                <a:cs typeface="Arial" panose="020B0604020202020204" pitchFamily="34" charset="0"/>
              </a:rPr>
              <a:t>H4: </a:t>
            </a:r>
            <a:r>
              <a:rPr lang="vi-VN" sz="2400" smtClean="0">
                <a:solidFill>
                  <a:srgbClr val="000000"/>
                </a:solidFill>
                <a:latin typeface="Arial" panose="020B0604020202020204" pitchFamily="34" charset="0"/>
                <a:cs typeface="Arial" panose="020B0604020202020204" pitchFamily="34" charset="0"/>
              </a:rPr>
              <a:t>Xe </a:t>
            </a:r>
            <a:r>
              <a:rPr lang="vi-VN" sz="2400">
                <a:solidFill>
                  <a:srgbClr val="000000"/>
                </a:solidFill>
                <a:latin typeface="Arial" panose="020B0604020202020204" pitchFamily="34" charset="0"/>
                <a:cs typeface="Arial" panose="020B0604020202020204" pitchFamily="34" charset="0"/>
              </a:rPr>
              <a:t>máy dùng để </a:t>
            </a:r>
            <a:r>
              <a:rPr lang="en-US" sz="2400" smtClean="0">
                <a:solidFill>
                  <a:srgbClr val="000000"/>
                </a:solidFill>
                <a:latin typeface="Arial" panose="020B0604020202020204" pitchFamily="34" charset="0"/>
                <a:cs typeface="Arial" panose="020B0604020202020204" pitchFamily="34" charset="0"/>
              </a:rPr>
              <a:t>di chuyển.</a:t>
            </a:r>
            <a:endParaRPr lang="vi-VN" sz="2400">
              <a:solidFill>
                <a:srgbClr val="000000"/>
              </a:solidFill>
              <a:latin typeface="Arial" panose="020B0604020202020204" pitchFamily="34" charset="0"/>
              <a:cs typeface="Arial" panose="020B0604020202020204" pitchFamily="34" charset="0"/>
            </a:endParaRPr>
          </a:p>
        </p:txBody>
      </p:sp>
      <p:sp>
        <p:nvSpPr>
          <p:cNvPr id="21" name="Rectangle 20"/>
          <p:cNvSpPr/>
          <p:nvPr/>
        </p:nvSpPr>
        <p:spPr>
          <a:xfrm>
            <a:off x="8314151" y="5991543"/>
            <a:ext cx="3877849" cy="830997"/>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342900" indent="-342900">
              <a:buFont typeface="Wingdings" panose="05000000000000000000" pitchFamily="2" charset="2"/>
              <a:buChar char="§"/>
            </a:pPr>
            <a:r>
              <a:rPr lang="vi-VN" sz="2400" smtClean="0">
                <a:solidFill>
                  <a:srgbClr val="000000"/>
                </a:solidFill>
                <a:latin typeface="Arial" panose="020B0604020202020204" pitchFamily="34" charset="0"/>
                <a:cs typeface="Arial" panose="020B0604020202020204" pitchFamily="34" charset="0"/>
              </a:rPr>
              <a:t>H </a:t>
            </a:r>
            <a:r>
              <a:rPr lang="vi-VN" sz="2400">
                <a:solidFill>
                  <a:srgbClr val="000000"/>
                </a:solidFill>
                <a:latin typeface="Arial" panose="020B0604020202020204" pitchFamily="34" charset="0"/>
                <a:cs typeface="Arial" panose="020B0604020202020204" pitchFamily="34" charset="0"/>
              </a:rPr>
              <a:t>6: Đèn học, sách vở và bút </a:t>
            </a:r>
            <a:r>
              <a:rPr lang="en-US" sz="2400" smtClean="0">
                <a:solidFill>
                  <a:srgbClr val="000000"/>
                </a:solidFill>
                <a:latin typeface="Arial" panose="020B0604020202020204" pitchFamily="34" charset="0"/>
                <a:cs typeface="Arial" panose="020B0604020202020204" pitchFamily="34" charset="0"/>
              </a:rPr>
              <a:t>dùng </a:t>
            </a:r>
            <a:r>
              <a:rPr lang="vi-VN" sz="2400" smtClean="0">
                <a:solidFill>
                  <a:srgbClr val="000000"/>
                </a:solidFill>
                <a:latin typeface="Arial" panose="020B0604020202020204" pitchFamily="34" charset="0"/>
                <a:cs typeface="Arial" panose="020B0604020202020204" pitchFamily="34" charset="0"/>
              </a:rPr>
              <a:t>để </a:t>
            </a:r>
            <a:r>
              <a:rPr lang="vi-VN" sz="2400">
                <a:solidFill>
                  <a:srgbClr val="000000"/>
                </a:solidFill>
                <a:latin typeface="Arial" panose="020B0604020202020204" pitchFamily="34" charset="0"/>
                <a:cs typeface="Arial" panose="020B0604020202020204" pitchFamily="34" charset="0"/>
              </a:rPr>
              <a:t>học tập</a:t>
            </a:r>
            <a:r>
              <a:rPr lang="vi-VN" sz="2400" smtClean="0">
                <a:solidFill>
                  <a:srgbClr val="000000"/>
                </a:solidFill>
                <a:latin typeface="Arial" panose="020B0604020202020204" pitchFamily="34" charset="0"/>
                <a:cs typeface="Arial" panose="020B0604020202020204" pitchFamily="34" charset="0"/>
              </a:rPr>
              <a:t>.</a:t>
            </a:r>
            <a:endParaRPr lang="vi-VN" sz="2400">
              <a:solidFill>
                <a:srgbClr val="000000"/>
              </a:solidFill>
              <a:latin typeface="Arial" panose="020B0604020202020204" pitchFamily="34" charset="0"/>
              <a:cs typeface="Arial" panose="020B0604020202020204" pitchFamily="34" charset="0"/>
            </a:endParaRPr>
          </a:p>
        </p:txBody>
      </p:sp>
      <p:sp>
        <p:nvSpPr>
          <p:cNvPr id="2" name="Rectangle 1"/>
          <p:cNvSpPr/>
          <p:nvPr/>
        </p:nvSpPr>
        <p:spPr>
          <a:xfrm>
            <a:off x="769255" y="1670613"/>
            <a:ext cx="10503795" cy="830997"/>
          </a:xfrm>
          <a:prstGeom prst="rect">
            <a:avLst/>
          </a:prstGeom>
        </p:spPr>
        <p:txBody>
          <a:bodyPr wrap="square">
            <a:spAutoFit/>
          </a:bodyPr>
          <a:lstStyle/>
          <a:p>
            <a:pPr marL="342900" indent="-342900">
              <a:buFont typeface="Arial" panose="020B0604020202020204" pitchFamily="34" charset="0"/>
              <a:buChar char="•"/>
            </a:pPr>
            <a:r>
              <a:rPr lang="en-US" sz="2400" smtClean="0">
                <a:solidFill>
                  <a:srgbClr val="000000"/>
                </a:solidFill>
                <a:latin typeface="Arial" panose="020B0604020202020204" pitchFamily="34" charset="0"/>
                <a:cs typeface="Arial" panose="020B0604020202020204" pitchFamily="34" charset="0"/>
              </a:rPr>
              <a:t>Theo </a:t>
            </a:r>
            <a:r>
              <a:rPr lang="en-US" sz="2400">
                <a:solidFill>
                  <a:srgbClr val="000000"/>
                </a:solidFill>
                <a:latin typeface="Arial" panose="020B0604020202020204" pitchFamily="34" charset="0"/>
                <a:cs typeface="Arial" panose="020B0604020202020204" pitchFamily="34" charset="0"/>
              </a:rPr>
              <a:t>em, những hàng hóa đó có cần thiết không?</a:t>
            </a:r>
          </a:p>
          <a:p>
            <a:pPr marL="342900" indent="-342900">
              <a:buFont typeface="Arial" panose="020B0604020202020204" pitchFamily="34" charset="0"/>
              <a:buChar char="•"/>
            </a:pPr>
            <a:r>
              <a:rPr lang="en-US" sz="2400" smtClean="0">
                <a:solidFill>
                  <a:srgbClr val="000000"/>
                </a:solidFill>
                <a:latin typeface="Arial" panose="020B0604020202020204" pitchFamily="34" charset="0"/>
                <a:cs typeface="Arial" panose="020B0604020202020204" pitchFamily="34" charset="0"/>
              </a:rPr>
              <a:t>Gia </a:t>
            </a:r>
            <a:r>
              <a:rPr lang="en-US" sz="2400">
                <a:solidFill>
                  <a:srgbClr val="000000"/>
                </a:solidFill>
                <a:latin typeface="Arial" panose="020B0604020202020204" pitchFamily="34" charset="0"/>
                <a:cs typeface="Arial" panose="020B0604020202020204" pitchFamily="34" charset="0"/>
              </a:rPr>
              <a:t>đình em sử dụng những thực phẩm, vật dụng ấy để làm gì?</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218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iterate type="lt">
                                    <p:tmPct val="0"/>
                                  </p:iterate>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3" presetClass="emph" presetSubtype="2" fill="hold" grpId="1" nodeType="withEffect">
                                  <p:stCondLst>
                                    <p:cond delay="0"/>
                                  </p:stCondLst>
                                  <p:iterate type="lt">
                                    <p:tmPct val="0"/>
                                  </p:iterate>
                                  <p:childTnLst>
                                    <p:animClr clrSpc="rgb" dir="cw">
                                      <p:cBhvr override="childStyle">
                                        <p:cTn id="9" dur="2000" fill="hold"/>
                                        <p:tgtEl>
                                          <p:spTgt spid="14"/>
                                        </p:tgtEl>
                                        <p:attrNameLst>
                                          <p:attrName>style.color</p:attrName>
                                        </p:attrNameLst>
                                      </p:cBhvr>
                                      <p:to>
                                        <a:srgbClr val="2E75B5"/>
                                      </p:to>
                                    </p:animClr>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down)">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8" grpId="0" animBg="1"/>
      <p:bldP spid="19" grpId="0" animBg="1"/>
      <p:bldP spid="20" grpId="0" animBg="1"/>
      <p:bldP spid="13" grpId="0" animBg="1"/>
      <p:bldP spid="15"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455885" y="1449933"/>
            <a:ext cx="2162629" cy="461665"/>
          </a:xfrm>
          <a:prstGeom prst="rect">
            <a:avLst/>
          </a:prstGeom>
          <a:solidFill>
            <a:srgbClr val="62CEB4"/>
          </a:solidFill>
          <a:ln>
            <a:solidFill>
              <a:srgbClr val="37AF92"/>
            </a:solidFill>
          </a:ln>
        </p:spPr>
        <p:txBody>
          <a:bodyPr wrap="square" rtlCol="0">
            <a:spAutoFit/>
          </a:bodyPr>
          <a:lstStyle/>
          <a:p>
            <a:pPr algn="ctr"/>
            <a:r>
              <a:rPr lang="en-US" altLang="zh-CN" sz="2400" b="1">
                <a:latin typeface="Arial" panose="020B0604020202020204" pitchFamily="34" charset="0"/>
                <a:ea typeface="Microsoft YaHei" panose="020B0503020204020204" charset="-122"/>
                <a:cs typeface="Arial" panose="020B0604020202020204" pitchFamily="34" charset="0"/>
              </a:rPr>
              <a:t>Kết luận</a:t>
            </a:r>
            <a:endParaRPr lang="zh-CN" altLang="en-US" sz="2400" b="0" dirty="0">
              <a:latin typeface="Arial" panose="020B0604020202020204" pitchFamily="34" charset="0"/>
              <a:ea typeface="Microsoft YaHei" panose="020B0503020204020204" charset="-122"/>
              <a:cs typeface="Arial" panose="020B0604020202020204" pitchFamily="34" charset="0"/>
            </a:endParaRPr>
          </a:p>
        </p:txBody>
      </p:sp>
      <p:sp>
        <p:nvSpPr>
          <p:cNvPr id="8" name="TextBox 7"/>
          <p:cNvSpPr txBox="1"/>
          <p:nvPr/>
        </p:nvSpPr>
        <p:spPr>
          <a:xfrm>
            <a:off x="1079912" y="2198599"/>
            <a:ext cx="10356911" cy="2862322"/>
          </a:xfrm>
          <a:prstGeom prst="rect">
            <a:avLst/>
          </a:prstGeom>
          <a:ln w="28575">
            <a:solidFill>
              <a:srgbClr val="37AF9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lnSpc>
                <a:spcPct val="150000"/>
              </a:lnSpc>
            </a:pPr>
            <a:r>
              <a:rPr lang="en-US" sz="2400" smtClean="0">
                <a:latin typeface="Arial" panose="020B0604020202020204" pitchFamily="34" charset="0"/>
                <a:cs typeface="Arial" panose="020B0604020202020204" pitchFamily="34" charset="0"/>
              </a:rPr>
              <a:t> Hàng </a:t>
            </a:r>
            <a:r>
              <a:rPr lang="en-US" sz="2400">
                <a:latin typeface="Arial" panose="020B0604020202020204" pitchFamily="34" charset="0"/>
                <a:cs typeface="Arial" panose="020B0604020202020204" pitchFamily="34" charset="0"/>
              </a:rPr>
              <a:t>hóa rất cần thiết trong cuộc sống của mỗi gia đình. </a:t>
            </a:r>
          </a:p>
          <a:p>
            <a:pPr algn="just">
              <a:lnSpc>
                <a:spcPct val="150000"/>
              </a:lnSpc>
            </a:pPr>
            <a:r>
              <a:rPr lang="en-US" sz="2400" smtClean="0">
                <a:latin typeface="Arial" panose="020B0604020202020204" pitchFamily="34" charset="0"/>
                <a:cs typeface="Arial" panose="020B0604020202020204" pitchFamily="34" charset="0"/>
              </a:rPr>
              <a:t>  - Gạo</a:t>
            </a:r>
            <a:r>
              <a:rPr lang="en-US" sz="2400">
                <a:latin typeface="Arial" panose="020B0604020202020204" pitchFamily="34" charset="0"/>
                <a:cs typeface="Arial" panose="020B0604020202020204" pitchFamily="34" charset="0"/>
              </a:rPr>
              <a:t>, </a:t>
            </a:r>
            <a:r>
              <a:rPr lang="en-US" sz="2400" smtClean="0">
                <a:latin typeface="Arial" panose="020B0604020202020204" pitchFamily="34" charset="0"/>
                <a:cs typeface="Arial" panose="020B0604020202020204" pitchFamily="34" charset="0"/>
              </a:rPr>
              <a:t>thịt, trứng, sữa, rau củ quả, … </a:t>
            </a:r>
            <a:r>
              <a:rPr lang="en-US" sz="2400">
                <a:latin typeface="Arial" panose="020B0604020202020204" pitchFamily="34" charset="0"/>
                <a:cs typeface="Arial" panose="020B0604020202020204" pitchFamily="34" charset="0"/>
              </a:rPr>
              <a:t>là </a:t>
            </a:r>
            <a:r>
              <a:rPr lang="en-US" sz="2400" smtClean="0">
                <a:latin typeface="Arial" panose="020B0604020202020204" pitchFamily="34" charset="0"/>
                <a:cs typeface="Arial" panose="020B0604020202020204" pitchFamily="34" charset="0"/>
              </a:rPr>
              <a:t>thực phẩm nuôi </a:t>
            </a:r>
            <a:r>
              <a:rPr lang="en-US" sz="2400">
                <a:latin typeface="Arial" panose="020B0604020202020204" pitchFamily="34" charset="0"/>
                <a:cs typeface="Arial" panose="020B0604020202020204" pitchFamily="34" charset="0"/>
              </a:rPr>
              <a:t>sống con </a:t>
            </a:r>
            <a:r>
              <a:rPr lang="en-US" sz="2400" smtClean="0">
                <a:latin typeface="Arial" panose="020B0604020202020204" pitchFamily="34" charset="0"/>
                <a:cs typeface="Arial" panose="020B0604020202020204" pitchFamily="34" charset="0"/>
              </a:rPr>
              <a:t>người.</a:t>
            </a:r>
          </a:p>
          <a:p>
            <a:pPr algn="just">
              <a:lnSpc>
                <a:spcPct val="150000"/>
              </a:lnSpc>
            </a:pPr>
            <a:r>
              <a:rPr lang="en-US" sz="2400" smtClean="0">
                <a:latin typeface="Arial" panose="020B0604020202020204" pitchFamily="34" charset="0"/>
                <a:cs typeface="Arial" panose="020B0604020202020204" pitchFamily="34" charset="0"/>
              </a:rPr>
              <a:t>  - Sách</a:t>
            </a:r>
            <a:r>
              <a:rPr lang="en-US" sz="2400">
                <a:latin typeface="Arial" panose="020B0604020202020204" pitchFamily="34" charset="0"/>
                <a:cs typeface="Arial" panose="020B0604020202020204" pitchFamily="34" charset="0"/>
              </a:rPr>
              <a:t>, vở, </a:t>
            </a:r>
            <a:r>
              <a:rPr lang="en-US" sz="2400" smtClean="0">
                <a:latin typeface="Arial" panose="020B0604020202020204" pitchFamily="34" charset="0"/>
                <a:cs typeface="Arial" panose="020B0604020202020204" pitchFamily="34" charset="0"/>
              </a:rPr>
              <a:t>bút, thước, tẩy, màu vẽ, ... </a:t>
            </a:r>
            <a:r>
              <a:rPr lang="en-US" sz="2400">
                <a:latin typeface="Arial" panose="020B0604020202020204" pitchFamily="34" charset="0"/>
                <a:cs typeface="Arial" panose="020B0604020202020204" pitchFamily="34" charset="0"/>
              </a:rPr>
              <a:t>là </a:t>
            </a:r>
            <a:r>
              <a:rPr lang="en-US" sz="2400" smtClean="0">
                <a:latin typeface="Arial" panose="020B0604020202020204" pitchFamily="34" charset="0"/>
                <a:cs typeface="Arial" panose="020B0604020202020204" pitchFamily="34" charset="0"/>
              </a:rPr>
              <a:t>các đồ </a:t>
            </a:r>
            <a:r>
              <a:rPr lang="en-US" sz="2400">
                <a:latin typeface="Arial" panose="020B0604020202020204" pitchFamily="34" charset="0"/>
                <a:cs typeface="Arial" panose="020B0604020202020204" pitchFamily="34" charset="0"/>
              </a:rPr>
              <a:t>dùng </a:t>
            </a:r>
            <a:r>
              <a:rPr lang="en-US" sz="2400" smtClean="0">
                <a:latin typeface="Arial" panose="020B0604020202020204" pitchFamily="34" charset="0"/>
                <a:cs typeface="Arial" panose="020B0604020202020204" pitchFamily="34" charset="0"/>
              </a:rPr>
              <a:t>để </a:t>
            </a:r>
            <a:r>
              <a:rPr lang="en-US" sz="2400">
                <a:latin typeface="Arial" panose="020B0604020202020204" pitchFamily="34" charset="0"/>
                <a:cs typeface="Arial" panose="020B0604020202020204" pitchFamily="34" charset="0"/>
              </a:rPr>
              <a:t>học </a:t>
            </a:r>
            <a:r>
              <a:rPr lang="en-US" sz="2400" smtClean="0">
                <a:latin typeface="Arial" panose="020B0604020202020204" pitchFamily="34" charset="0"/>
                <a:cs typeface="Arial" panose="020B0604020202020204" pitchFamily="34" charset="0"/>
              </a:rPr>
              <a:t>sinh học tập. </a:t>
            </a:r>
          </a:p>
          <a:p>
            <a:pPr algn="just">
              <a:lnSpc>
                <a:spcPct val="150000"/>
              </a:lnSpc>
            </a:pPr>
            <a:r>
              <a:rPr lang="en-US" sz="2400" smtClean="0">
                <a:latin typeface="Arial" panose="020B0604020202020204" pitchFamily="34" charset="0"/>
                <a:cs typeface="Arial" panose="020B0604020202020204" pitchFamily="34" charset="0"/>
              </a:rPr>
              <a:t>  - Ô tô, xe </a:t>
            </a:r>
            <a:r>
              <a:rPr lang="en-US" sz="2400">
                <a:latin typeface="Arial" panose="020B0604020202020204" pitchFamily="34" charset="0"/>
                <a:cs typeface="Arial" panose="020B0604020202020204" pitchFamily="34" charset="0"/>
              </a:rPr>
              <a:t>máy, xe </a:t>
            </a:r>
            <a:r>
              <a:rPr lang="en-US" sz="2400" smtClean="0">
                <a:latin typeface="Arial" panose="020B0604020202020204" pitchFamily="34" charset="0"/>
                <a:cs typeface="Arial" panose="020B0604020202020204" pitchFamily="34" charset="0"/>
              </a:rPr>
              <a:t>đạp, tàu thuyền, máy bay, … là các </a:t>
            </a:r>
            <a:r>
              <a:rPr lang="en-US" sz="2400">
                <a:latin typeface="Arial" panose="020B0604020202020204" pitchFamily="34" charset="0"/>
                <a:cs typeface="Arial" panose="020B0604020202020204" pitchFamily="34" charset="0"/>
              </a:rPr>
              <a:t>phương tiện giao </a:t>
            </a:r>
            <a:r>
              <a:rPr lang="en-US" sz="2400" smtClean="0">
                <a:latin typeface="Arial" panose="020B0604020202020204" pitchFamily="34" charset="0"/>
                <a:cs typeface="Arial" panose="020B0604020202020204" pitchFamily="34" charset="0"/>
              </a:rPr>
              <a:t>thông giúp con người di chuyển thuận lợi hơn.</a:t>
            </a:r>
            <a:endParaRPr lang="en-US" sz="240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28515" t="10277" r="11179" b="19382"/>
          <a:stretch/>
        </p:blipFill>
        <p:spPr>
          <a:xfrm>
            <a:off x="568183" y="622046"/>
            <a:ext cx="614017" cy="649442"/>
          </a:xfrm>
          <a:prstGeom prst="rect">
            <a:avLst/>
          </a:prstGeom>
        </p:spPr>
      </p:pic>
      <p:sp>
        <p:nvSpPr>
          <p:cNvPr id="13" name="TextBox 12"/>
          <p:cNvSpPr txBox="1"/>
          <p:nvPr/>
        </p:nvSpPr>
        <p:spPr>
          <a:xfrm>
            <a:off x="1182200" y="842460"/>
            <a:ext cx="340388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smtClean="0">
                <a:solidFill>
                  <a:srgbClr val="002060"/>
                </a:solidFill>
                <a:latin typeface="Arial" panose="020B0604020202020204" pitchFamily="34" charset="0"/>
                <a:cs typeface="Arial" panose="020B0604020202020204" pitchFamily="34" charset="0"/>
              </a:rPr>
              <a:t>Hoạt </a:t>
            </a:r>
            <a:r>
              <a:rPr lang="en-US" sz="2400">
                <a:solidFill>
                  <a:srgbClr val="002060"/>
                </a:solidFill>
                <a:latin typeface="Arial" panose="020B0604020202020204" pitchFamily="34" charset="0"/>
                <a:cs typeface="Arial" panose="020B0604020202020204" pitchFamily="34" charset="0"/>
              </a:rPr>
              <a:t>động khám phá</a:t>
            </a:r>
          </a:p>
        </p:txBody>
      </p:sp>
    </p:spTree>
    <p:extLst>
      <p:ext uri="{BB962C8B-B14F-4D97-AF65-F5344CB8AC3E}">
        <p14:creationId xmlns:p14="http://schemas.microsoft.com/office/powerpoint/2010/main" val="404295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764275" y="1371525"/>
            <a:ext cx="9693825" cy="49921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solidFill>
                <a:latin typeface="Arial" panose="020B0604020202020204" pitchFamily="34" charset="0"/>
                <a:cs typeface="Arial" panose="020B0604020202020204" pitchFamily="34" charset="0"/>
              </a:rPr>
              <a:t>1. Kể tên những hàng hóa cần thiết cho cuộc sống của gia đình </a:t>
            </a:r>
            <a:r>
              <a:rPr lang="en-US" sz="2400" smtClean="0">
                <a:solidFill>
                  <a:schemeClr val="tx1"/>
                </a:solidFill>
                <a:latin typeface="Arial" panose="020B0604020202020204" pitchFamily="34" charset="0"/>
                <a:cs typeface="Arial" panose="020B0604020202020204" pitchFamily="34" charset="0"/>
              </a:rPr>
              <a:t>em.</a:t>
            </a:r>
            <a:endParaRPr lang="en-US" sz="2400">
              <a:solidFill>
                <a:schemeClr val="tx1"/>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18528" t="12484" r="6949" b="11965"/>
          <a:stretch/>
        </p:blipFill>
        <p:spPr>
          <a:xfrm>
            <a:off x="764275" y="683122"/>
            <a:ext cx="736732" cy="677285"/>
          </a:xfrm>
          <a:prstGeom prst="rect">
            <a:avLst/>
          </a:prstGeom>
        </p:spPr>
      </p:pic>
      <p:sp>
        <p:nvSpPr>
          <p:cNvPr id="11" name="TextBox 10"/>
          <p:cNvSpPr txBox="1"/>
          <p:nvPr/>
        </p:nvSpPr>
        <p:spPr>
          <a:xfrm>
            <a:off x="1501007" y="909860"/>
            <a:ext cx="3814271"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C00000"/>
                </a:solidFill>
                <a:latin typeface="Arial" panose="020B0604020202020204" pitchFamily="34" charset="0"/>
                <a:cs typeface="Arial" panose="020B0604020202020204" pitchFamily="34" charset="0"/>
              </a:rPr>
              <a:t> Hoạt động thực hành</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284" y="2369947"/>
            <a:ext cx="4953136" cy="4488053"/>
          </a:xfrm>
          <a:prstGeom prst="rect">
            <a:avLst/>
          </a:prstGeom>
        </p:spPr>
      </p:pic>
      <p:sp>
        <p:nvSpPr>
          <p:cNvPr id="14" name="Rounded Rectangle 13"/>
          <p:cNvSpPr/>
          <p:nvPr/>
        </p:nvSpPr>
        <p:spPr>
          <a:xfrm>
            <a:off x="764275" y="1820535"/>
            <a:ext cx="10922641" cy="488093"/>
          </a:xfrm>
          <a:prstGeom prst="round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400" smtClean="0">
                <a:solidFill>
                  <a:schemeClr val="tx1"/>
                </a:solidFill>
                <a:latin typeface="Arial" panose="020B0604020202020204" pitchFamily="34" charset="0"/>
                <a:cs typeface="Arial" panose="020B0604020202020204" pitchFamily="34" charset="0"/>
              </a:rPr>
              <a:t>2. Nếu thiếu hàng hóa đó thì cuộc sống của em và gia đình như thế nào?</a:t>
            </a:r>
            <a:endParaRPr lang="en-US" sz="2400">
              <a:solidFill>
                <a:schemeClr val="tx1"/>
              </a:solidFill>
              <a:latin typeface="Arial" panose="020B0604020202020204" pitchFamily="34" charset="0"/>
              <a:cs typeface="Arial" panose="020B0604020202020204" pitchFamily="34" charset="0"/>
            </a:endParaRPr>
          </a:p>
        </p:txBody>
      </p:sp>
      <p:sp>
        <p:nvSpPr>
          <p:cNvPr id="13" name="TextBox 12"/>
          <p:cNvSpPr txBox="1"/>
          <p:nvPr/>
        </p:nvSpPr>
        <p:spPr>
          <a:xfrm>
            <a:off x="7563470" y="2710348"/>
            <a:ext cx="2162629" cy="461665"/>
          </a:xfrm>
          <a:prstGeom prst="rect">
            <a:avLst/>
          </a:prstGeom>
          <a:solidFill>
            <a:srgbClr val="62CEB4"/>
          </a:solidFill>
          <a:ln>
            <a:solidFill>
              <a:srgbClr val="37AF92"/>
            </a:solidFill>
          </a:ln>
        </p:spPr>
        <p:txBody>
          <a:bodyPr wrap="square" rtlCol="0">
            <a:spAutoFit/>
          </a:bodyPr>
          <a:lstStyle/>
          <a:p>
            <a:pPr algn="ctr"/>
            <a:r>
              <a:rPr lang="en-US" altLang="zh-CN" sz="2400" b="1">
                <a:latin typeface="Arial" panose="020B0604020202020204" pitchFamily="34" charset="0"/>
                <a:ea typeface="Microsoft YaHei" panose="020B0503020204020204" charset="-122"/>
                <a:cs typeface="Arial" panose="020B0604020202020204" pitchFamily="34" charset="0"/>
              </a:rPr>
              <a:t>Kết luận</a:t>
            </a:r>
            <a:endParaRPr lang="zh-CN" altLang="en-US" sz="2400" b="0" dirty="0">
              <a:latin typeface="Arial" panose="020B0604020202020204" pitchFamily="34" charset="0"/>
              <a:ea typeface="Microsoft YaHei" panose="020B0503020204020204" charset="-122"/>
              <a:cs typeface="Arial" panose="020B0604020202020204" pitchFamily="34" charset="0"/>
            </a:endParaRPr>
          </a:p>
        </p:txBody>
      </p:sp>
      <p:sp>
        <p:nvSpPr>
          <p:cNvPr id="16" name="TextBox 15"/>
          <p:cNvSpPr txBox="1"/>
          <p:nvPr/>
        </p:nvSpPr>
        <p:spPr>
          <a:xfrm>
            <a:off x="5452078" y="3459811"/>
            <a:ext cx="6385412" cy="2308324"/>
          </a:xfrm>
          <a:prstGeom prst="rect">
            <a:avLst/>
          </a:prstGeom>
          <a:ln w="28575">
            <a:solidFill>
              <a:srgbClr val="37AF9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lgn="just">
              <a:buFont typeface="Arial" panose="020B0604020202020204" pitchFamily="34" charset="0"/>
              <a:buChar char="•"/>
            </a:pPr>
            <a:r>
              <a:rPr lang="en-US" altLang="zh-CN" sz="2400">
                <a:solidFill>
                  <a:schemeClr val="tx1"/>
                </a:solidFill>
                <a:latin typeface="Arial" panose="020B0604020202020204" pitchFamily="34" charset="0"/>
                <a:ea typeface="Microsoft YaHei" panose="020B0503020204020204" charset="-122"/>
                <a:cs typeface="Arial" panose="020B0604020202020204" pitchFamily="34" charset="0"/>
                <a:sym typeface="Microsoft YaHei" panose="020B0503020204020204" charset="-122"/>
              </a:rPr>
              <a:t>Cuộc sống của mỗi gia đình cần nhiều loại hàng hóa khác nhau như đồ ăn, thức uống, quần áo, đồ </a:t>
            </a:r>
            <a:r>
              <a:rPr lang="en-US" altLang="zh-CN" sz="2400" smtClean="0">
                <a:solidFill>
                  <a:schemeClr val="tx1"/>
                </a:solidFill>
                <a:latin typeface="Arial" panose="020B0604020202020204" pitchFamily="34" charset="0"/>
                <a:ea typeface="Microsoft YaHei" panose="020B0503020204020204" charset="-122"/>
                <a:cs typeface="Arial" panose="020B0604020202020204" pitchFamily="34" charset="0"/>
                <a:sym typeface="Microsoft YaHei" panose="020B0503020204020204" charset="-122"/>
              </a:rPr>
              <a:t>dùng, ... </a:t>
            </a:r>
            <a:endParaRPr lang="en-US" altLang="zh-CN" sz="2400">
              <a:solidFill>
                <a:schemeClr val="tx1"/>
              </a:solidFill>
              <a:latin typeface="Arial" panose="020B0604020202020204" pitchFamily="34" charset="0"/>
              <a:ea typeface="Microsoft YaHei" panose="020B0503020204020204" charset="-122"/>
              <a:cs typeface="Arial" panose="020B0604020202020204" pitchFamily="34" charset="0"/>
              <a:sym typeface="Microsoft YaHei" panose="020B0503020204020204" charset="-122"/>
            </a:endParaRPr>
          </a:p>
          <a:p>
            <a:pPr marL="342900" indent="-342900" algn="just">
              <a:buFont typeface="Arial" panose="020B0604020202020204" pitchFamily="34" charset="0"/>
              <a:buChar char="•"/>
            </a:pPr>
            <a:r>
              <a:rPr lang="en-US" altLang="zh-CN" sz="2400">
                <a:solidFill>
                  <a:schemeClr val="tx1"/>
                </a:solidFill>
                <a:latin typeface="Arial" panose="020B0604020202020204" pitchFamily="34" charset="0"/>
                <a:ea typeface="Microsoft YaHei" panose="020B0503020204020204" charset="-122"/>
                <a:cs typeface="Arial" panose="020B0604020202020204" pitchFamily="34" charset="0"/>
                <a:sym typeface="Microsoft YaHei" panose="020B0503020204020204" charset="-122"/>
              </a:rPr>
              <a:t>Nếu thiếu những loại hàng hóa đó thì cuộc sống sẽ gặp nhiều khó </a:t>
            </a:r>
            <a:r>
              <a:rPr lang="en-US" altLang="zh-CN" sz="2400" smtClean="0">
                <a:solidFill>
                  <a:schemeClr val="tx1"/>
                </a:solidFill>
                <a:latin typeface="Arial" panose="020B0604020202020204" pitchFamily="34" charset="0"/>
                <a:ea typeface="Microsoft YaHei" panose="020B0503020204020204" charset="-122"/>
                <a:cs typeface="Arial" panose="020B0604020202020204" pitchFamily="34" charset="0"/>
                <a:sym typeface="Microsoft YaHei" panose="020B0503020204020204" charset="-122"/>
              </a:rPr>
              <a:t>khăn, trở ngại </a:t>
            </a:r>
            <a:r>
              <a:rPr lang="en-US" altLang="zh-CN" sz="2400">
                <a:solidFill>
                  <a:schemeClr val="tx1"/>
                </a:solidFill>
                <a:latin typeface="Arial" panose="020B0604020202020204" pitchFamily="34" charset="0"/>
                <a:ea typeface="Microsoft YaHei" panose="020B0503020204020204" charset="-122"/>
                <a:cs typeface="Arial" panose="020B0604020202020204" pitchFamily="34" charset="0"/>
                <a:sym typeface="Microsoft YaHei" panose="020B0503020204020204" charset="-122"/>
              </a:rPr>
              <a:t>và chất lượng cuộc sống không đảm bảo.</a:t>
            </a:r>
            <a:endParaRPr lang="en-US" altLang="zh-CN" sz="2400" dirty="0">
              <a:solidFill>
                <a:schemeClr val="tx1"/>
              </a:solidFill>
              <a:latin typeface="Arial" panose="020B0604020202020204" pitchFamily="34" charset="0"/>
              <a:ea typeface="Microsoft YaHei" panose="020B0503020204020204" charset="-122"/>
              <a:cs typeface="Arial" panose="020B0604020202020204" pitchFamily="34" charset="0"/>
              <a:sym typeface="Microsoft YaHei" panose="020B0503020204020204" charset="-122"/>
            </a:endParaRPr>
          </a:p>
        </p:txBody>
      </p:sp>
      <p:sp>
        <p:nvSpPr>
          <p:cNvPr id="2" name="Rectangle 1"/>
          <p:cNvSpPr/>
          <p:nvPr/>
        </p:nvSpPr>
        <p:spPr>
          <a:xfrm>
            <a:off x="211283" y="2444080"/>
            <a:ext cx="4621973" cy="230832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400" smtClean="0">
                <a:solidFill>
                  <a:srgbClr val="000000"/>
                </a:solidFill>
                <a:latin typeface="Arial" panose="020B0604020202020204" pitchFamily="34" charset="0"/>
                <a:cs typeface="Arial" panose="020B0604020202020204" pitchFamily="34" charset="0"/>
              </a:rPr>
              <a:t>N</a:t>
            </a:r>
            <a:r>
              <a:rPr lang="vi-VN" sz="2400" smtClean="0">
                <a:solidFill>
                  <a:srgbClr val="000000"/>
                </a:solidFill>
                <a:latin typeface="Arial" panose="020B0604020202020204" pitchFamily="34" charset="0"/>
                <a:cs typeface="Arial" panose="020B0604020202020204" pitchFamily="34" charset="0"/>
              </a:rPr>
              <a:t>hững </a:t>
            </a:r>
            <a:r>
              <a:rPr lang="vi-VN" sz="2400">
                <a:solidFill>
                  <a:srgbClr val="000000"/>
                </a:solidFill>
                <a:latin typeface="Arial" panose="020B0604020202020204" pitchFamily="34" charset="0"/>
                <a:cs typeface="Arial" panose="020B0604020202020204" pitchFamily="34" charset="0"/>
              </a:rPr>
              <a:t>hàng hóa cần </a:t>
            </a:r>
            <a:r>
              <a:rPr lang="vi-VN" sz="2400" smtClean="0">
                <a:solidFill>
                  <a:srgbClr val="000000"/>
                </a:solidFill>
                <a:latin typeface="Arial" panose="020B0604020202020204" pitchFamily="34" charset="0"/>
                <a:cs typeface="Arial" panose="020B0604020202020204" pitchFamily="34" charset="0"/>
              </a:rPr>
              <a:t>thiết</a:t>
            </a:r>
            <a:r>
              <a:rPr lang="en-US" sz="2400" smtClean="0">
                <a:solidFill>
                  <a:srgbClr val="000000"/>
                </a:solidFill>
                <a:latin typeface="Arial" panose="020B0604020202020204" pitchFamily="34" charset="0"/>
                <a:cs typeface="Arial" panose="020B0604020202020204" pitchFamily="34" charset="0"/>
              </a:rPr>
              <a:t>: </a:t>
            </a:r>
            <a:r>
              <a:rPr lang="vi-VN" sz="2400" smtClean="0">
                <a:solidFill>
                  <a:srgbClr val="000000"/>
                </a:solidFill>
                <a:latin typeface="Arial" panose="020B0604020202020204" pitchFamily="34" charset="0"/>
                <a:cs typeface="Arial" panose="020B0604020202020204" pitchFamily="34" charset="0"/>
              </a:rPr>
              <a:t>gạo</a:t>
            </a:r>
            <a:r>
              <a:rPr lang="vi-VN" sz="2400">
                <a:solidFill>
                  <a:srgbClr val="000000"/>
                </a:solidFill>
                <a:latin typeface="Arial" panose="020B0604020202020204" pitchFamily="34" charset="0"/>
                <a:cs typeface="Arial" panose="020B0604020202020204" pitchFamily="34" charset="0"/>
              </a:rPr>
              <a:t>, thịt</a:t>
            </a:r>
            <a:r>
              <a:rPr lang="vi-VN" sz="2400" smtClean="0">
                <a:solidFill>
                  <a:srgbClr val="000000"/>
                </a:solidFill>
                <a:latin typeface="Arial" panose="020B0604020202020204" pitchFamily="34" charset="0"/>
                <a:cs typeface="Arial" panose="020B0604020202020204" pitchFamily="34" charset="0"/>
              </a:rPr>
              <a:t>,</a:t>
            </a:r>
            <a:r>
              <a:rPr lang="en-US" sz="2400" smtClean="0">
                <a:solidFill>
                  <a:srgbClr val="000000"/>
                </a:solidFill>
                <a:latin typeface="Arial" panose="020B0604020202020204" pitchFamily="34" charset="0"/>
                <a:cs typeface="Arial" panose="020B0604020202020204" pitchFamily="34" charset="0"/>
              </a:rPr>
              <a:t> cá, trứng, sữa,</a:t>
            </a:r>
            <a:r>
              <a:rPr lang="vi-VN" sz="2400" smtClean="0">
                <a:solidFill>
                  <a:srgbClr val="000000"/>
                </a:solidFill>
                <a:latin typeface="Arial" panose="020B0604020202020204" pitchFamily="34" charset="0"/>
                <a:cs typeface="Arial" panose="020B0604020202020204" pitchFamily="34" charset="0"/>
              </a:rPr>
              <a:t> </a:t>
            </a:r>
            <a:r>
              <a:rPr lang="vi-VN" sz="2400">
                <a:solidFill>
                  <a:srgbClr val="000000"/>
                </a:solidFill>
                <a:latin typeface="Arial" panose="020B0604020202020204" pitchFamily="34" charset="0"/>
                <a:cs typeface="Arial" panose="020B0604020202020204" pitchFamily="34" charset="0"/>
              </a:rPr>
              <a:t>rau, </a:t>
            </a:r>
            <a:r>
              <a:rPr lang="en-US" sz="2400" smtClean="0">
                <a:solidFill>
                  <a:srgbClr val="000000"/>
                </a:solidFill>
                <a:latin typeface="Arial" panose="020B0604020202020204" pitchFamily="34" charset="0"/>
                <a:cs typeface="Arial" panose="020B0604020202020204" pitchFamily="34" charset="0"/>
              </a:rPr>
              <a:t>củ, trái cây, </a:t>
            </a:r>
            <a:r>
              <a:rPr lang="vi-VN" sz="2400" smtClean="0">
                <a:solidFill>
                  <a:srgbClr val="000000"/>
                </a:solidFill>
                <a:latin typeface="Arial" panose="020B0604020202020204" pitchFamily="34" charset="0"/>
                <a:cs typeface="Arial" panose="020B0604020202020204" pitchFamily="34" charset="0"/>
              </a:rPr>
              <a:t>nước</a:t>
            </a:r>
            <a:r>
              <a:rPr lang="vi-VN" sz="2400">
                <a:solidFill>
                  <a:srgbClr val="000000"/>
                </a:solidFill>
                <a:latin typeface="Arial" panose="020B0604020202020204" pitchFamily="34" charset="0"/>
                <a:cs typeface="Arial" panose="020B0604020202020204" pitchFamily="34" charset="0"/>
              </a:rPr>
              <a:t>, </a:t>
            </a:r>
            <a:r>
              <a:rPr lang="en-US" sz="2400" smtClean="0">
                <a:solidFill>
                  <a:srgbClr val="000000"/>
                </a:solidFill>
                <a:latin typeface="Arial" panose="020B0604020202020204" pitchFamily="34" charset="0"/>
                <a:cs typeface="Arial" panose="020B0604020202020204" pitchFamily="34" charset="0"/>
              </a:rPr>
              <a:t>gia vị</a:t>
            </a:r>
            <a:r>
              <a:rPr lang="vi-VN" sz="2400" smtClean="0">
                <a:solidFill>
                  <a:srgbClr val="000000"/>
                </a:solidFill>
                <a:latin typeface="Arial" panose="020B0604020202020204" pitchFamily="34" charset="0"/>
                <a:cs typeface="Arial" panose="020B0604020202020204" pitchFamily="34" charset="0"/>
              </a:rPr>
              <a:t>, </a:t>
            </a:r>
            <a:r>
              <a:rPr lang="vi-VN" sz="2400">
                <a:solidFill>
                  <a:srgbClr val="000000"/>
                </a:solidFill>
                <a:latin typeface="Arial" panose="020B0604020202020204" pitchFamily="34" charset="0"/>
                <a:cs typeface="Arial" panose="020B0604020202020204" pitchFamily="34" charset="0"/>
              </a:rPr>
              <a:t>đồ gia dụng, đồ dùng học tập, </a:t>
            </a:r>
            <a:r>
              <a:rPr lang="en-US" sz="2400" smtClean="0">
                <a:solidFill>
                  <a:srgbClr val="000000"/>
                </a:solidFill>
                <a:latin typeface="Arial" panose="020B0604020202020204" pitchFamily="34" charset="0"/>
                <a:cs typeface="Arial" panose="020B0604020202020204" pitchFamily="34" charset="0"/>
              </a:rPr>
              <a:t>quần áo</a:t>
            </a:r>
            <a:r>
              <a:rPr lang="vi-VN" sz="2400" smtClean="0">
                <a:solidFill>
                  <a:srgbClr val="000000"/>
                </a:solidFill>
                <a:latin typeface="Arial" panose="020B0604020202020204" pitchFamily="34" charset="0"/>
                <a:cs typeface="Arial" panose="020B0604020202020204" pitchFamily="34" charset="0"/>
              </a:rPr>
              <a:t>, </a:t>
            </a:r>
            <a:r>
              <a:rPr lang="en-US" sz="2400" smtClean="0">
                <a:solidFill>
                  <a:srgbClr val="000000"/>
                </a:solidFill>
                <a:latin typeface="Arial" panose="020B0604020202020204" pitchFamily="34" charset="0"/>
                <a:cs typeface="Arial" panose="020B0604020202020204" pitchFamily="34" charset="0"/>
              </a:rPr>
              <a:t>ô tô, </a:t>
            </a:r>
            <a:r>
              <a:rPr lang="vi-VN" sz="2400" smtClean="0">
                <a:solidFill>
                  <a:srgbClr val="000000"/>
                </a:solidFill>
                <a:latin typeface="Arial" panose="020B0604020202020204" pitchFamily="34" charset="0"/>
                <a:cs typeface="Arial" panose="020B0604020202020204" pitchFamily="34" charset="0"/>
              </a:rPr>
              <a:t>xe </a:t>
            </a:r>
            <a:r>
              <a:rPr lang="vi-VN" sz="2400">
                <a:solidFill>
                  <a:srgbClr val="000000"/>
                </a:solidFill>
                <a:latin typeface="Arial" panose="020B0604020202020204" pitchFamily="34" charset="0"/>
                <a:cs typeface="Arial" panose="020B0604020202020204" pitchFamily="34" charset="0"/>
              </a:rPr>
              <a:t>máy, máy tính, </a:t>
            </a:r>
            <a:r>
              <a:rPr lang="vi-VN" sz="2400" smtClean="0">
                <a:solidFill>
                  <a:srgbClr val="000000"/>
                </a:solidFill>
                <a:latin typeface="Arial" panose="020B0604020202020204" pitchFamily="34" charset="0"/>
                <a:cs typeface="Arial" panose="020B0604020202020204" pitchFamily="34" charset="0"/>
              </a:rPr>
              <a:t>ti</a:t>
            </a:r>
            <a:r>
              <a:rPr lang="en-US" sz="2400" smtClean="0">
                <a:solidFill>
                  <a:srgbClr val="000000"/>
                </a:solidFill>
                <a:latin typeface="Arial" panose="020B0604020202020204" pitchFamily="34" charset="0"/>
                <a:cs typeface="Arial" panose="020B0604020202020204" pitchFamily="34" charset="0"/>
              </a:rPr>
              <a:t> </a:t>
            </a:r>
            <a:r>
              <a:rPr lang="vi-VN" sz="2400" smtClean="0">
                <a:solidFill>
                  <a:srgbClr val="000000"/>
                </a:solidFill>
                <a:latin typeface="Arial" panose="020B0604020202020204" pitchFamily="34" charset="0"/>
                <a:cs typeface="Arial" panose="020B0604020202020204" pitchFamily="34" charset="0"/>
              </a:rPr>
              <a:t>vi</a:t>
            </a:r>
            <a:r>
              <a:rPr lang="vi-VN" sz="2400">
                <a:solidFill>
                  <a:srgbClr val="000000"/>
                </a:solidFill>
                <a:latin typeface="Arial" panose="020B0604020202020204" pitchFamily="34" charset="0"/>
                <a:cs typeface="Arial" panose="020B0604020202020204" pitchFamily="34" charset="0"/>
              </a:rPr>
              <a:t>, </a:t>
            </a:r>
            <a:r>
              <a:rPr lang="en-US" sz="2400" smtClean="0">
                <a:solidFill>
                  <a:srgbClr val="000000"/>
                </a:solidFill>
                <a:latin typeface="Arial" panose="020B0604020202020204" pitchFamily="34" charset="0"/>
                <a:cs typeface="Arial" panose="020B0604020202020204" pitchFamily="34" charset="0"/>
              </a:rPr>
              <a:t>tủ lạnh, </a:t>
            </a:r>
            <a:r>
              <a:rPr lang="vi-VN" sz="2400" smtClean="0">
                <a:solidFill>
                  <a:srgbClr val="000000"/>
                </a:solidFill>
                <a:latin typeface="Arial" panose="020B0604020202020204" pitchFamily="34" charset="0"/>
                <a:cs typeface="Arial" panose="020B0604020202020204" pitchFamily="34" charset="0"/>
              </a:rPr>
              <a:t>điện thoại</a:t>
            </a:r>
            <a:r>
              <a:rPr lang="en-US" sz="2400" smtClean="0">
                <a:solidFill>
                  <a:srgbClr val="000000"/>
                </a:solidFill>
                <a:latin typeface="Arial" panose="020B0604020202020204" pitchFamily="34" charset="0"/>
                <a:cs typeface="Arial" panose="020B0604020202020204" pitchFamily="34" charset="0"/>
              </a:rPr>
              <a:t>, </a:t>
            </a:r>
            <a:r>
              <a:rPr lang="vi-VN" sz="2400" smtClean="0">
                <a:solidFill>
                  <a:srgbClr val="000000"/>
                </a:solidFill>
                <a:latin typeface="Arial" panose="020B0604020202020204" pitchFamily="34" charset="0"/>
                <a:cs typeface="Arial" panose="020B0604020202020204" pitchFamily="34" charset="0"/>
              </a:rPr>
              <a:t>…</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24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2"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2"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arn(inVertical)">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9" grpId="2"/>
      <p:bldP spid="11" grpId="0" animBg="1"/>
      <p:bldP spid="14" grpId="1"/>
      <p:bldP spid="14" grpId="2"/>
      <p:bldP spid="13" grpId="0" animBg="1"/>
      <p:bldP spid="16" grpId="0" animBg="1"/>
      <p:bldP spid="16" grpId="1" animBg="1"/>
      <p:bldP spid="2" grpId="0" animBg="1"/>
      <p:bldP spid="2" grpId="1"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555</TotalTime>
  <Words>1317</Words>
  <Application>Microsoft Office PowerPoint</Application>
  <PresentationFormat>Widescreen</PresentationFormat>
  <Paragraphs>181</Paragraphs>
  <Slides>26</Slides>
  <Notes>3</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26</vt:i4>
      </vt:variant>
    </vt:vector>
  </HeadingPairs>
  <TitlesOfParts>
    <vt:vector size="39" baseType="lpstr">
      <vt:lpstr>Microsoft YaHei</vt:lpstr>
      <vt:lpstr>宋体</vt:lpstr>
      <vt:lpstr>Arial</vt:lpstr>
      <vt:lpstr>Calibri</vt:lpstr>
      <vt:lpstr>Calibri Light</vt:lpstr>
      <vt:lpstr>等线</vt:lpstr>
      <vt:lpstr>黑体</vt:lpstr>
      <vt:lpstr>Times New Roman</vt:lpstr>
      <vt:lpstr>Wingdings</vt:lpstr>
      <vt:lpstr>方正卡通简体</vt:lpstr>
      <vt:lpstr>1_Office Theme</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tran hong luong</dc:creator>
  <cp:lastModifiedBy>Admin</cp:lastModifiedBy>
  <cp:revision>158</cp:revision>
  <dcterms:created xsi:type="dcterms:W3CDTF">2021-06-04T09:28:00Z</dcterms:created>
  <dcterms:modified xsi:type="dcterms:W3CDTF">2024-11-08T07:28:48Z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