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51" r:id="rId3"/>
    <p:sldId id="353" r:id="rId4"/>
    <p:sldId id="354" r:id="rId5"/>
    <p:sldId id="356" r:id="rId6"/>
    <p:sldId id="355" r:id="rId7"/>
    <p:sldId id="357" r:id="rId8"/>
    <p:sldId id="359" r:id="rId9"/>
    <p:sldId id="358" r:id="rId10"/>
    <p:sldId id="362" r:id="rId11"/>
    <p:sldId id="363" r:id="rId12"/>
    <p:sldId id="3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B8F9A9"/>
    <a:srgbClr val="FFFF66"/>
    <a:srgbClr val="A0D565"/>
    <a:srgbClr val="0033CC"/>
    <a:srgbClr val="4DD13B"/>
    <a:srgbClr val="FF66FF"/>
    <a:srgbClr val="FFCC00"/>
    <a:srgbClr val="99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9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3314D-BA2C-43CA-8AF5-E254B09A7F8E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00C84-9C64-48C2-8D4F-745279569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52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00C84-9C64-48C2-8D4F-745279569C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4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C93FF-6BFD-4E6A-96F6-C0FD028D73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507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4CF-1C8D-4E94-8106-C4F0C801363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53-D548-492F-85C7-4612B3F0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2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4CF-1C8D-4E94-8106-C4F0C801363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53-D548-492F-85C7-4612B3F0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13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4CF-1C8D-4E94-8106-C4F0C801363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53-D548-492F-85C7-4612B3F0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74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4CF-1C8D-4E94-8106-C4F0C801363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53-D548-492F-85C7-4612B3F0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28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4CF-1C8D-4E94-8106-C4F0C801363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53-D548-492F-85C7-4612B3F0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8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4CF-1C8D-4E94-8106-C4F0C801363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53-D548-492F-85C7-4612B3F0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9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4CF-1C8D-4E94-8106-C4F0C801363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53-D548-492F-85C7-4612B3F0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4CF-1C8D-4E94-8106-C4F0C801363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53-D548-492F-85C7-4612B3F0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54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4CF-1C8D-4E94-8106-C4F0C801363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53-D548-492F-85C7-4612B3F0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74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4CF-1C8D-4E94-8106-C4F0C801363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53-D548-492F-85C7-4612B3F0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15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4CF-1C8D-4E94-8106-C4F0C801363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53-D548-492F-85C7-4612B3F0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20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E94CF-1C8D-4E94-8106-C4F0C801363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83553-D548-492F-85C7-4612B3F0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8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>
          <a:xfrm>
            <a:off x="228600" y="457200"/>
            <a:ext cx="8763000" cy="5506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600" b="1" spc="5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CHÀO </a:t>
            </a:r>
            <a:r>
              <a:rPr lang="en-US" altLang="zh-CN" sz="2600" b="1" spc="5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MỪNG QUÝ THẦY CÔ VỀ DỰ GIỜ THĂM LỚP </a:t>
            </a:r>
          </a:p>
          <a:p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60E1FAA-367C-4AEC-986A-DA03EDA199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2863">
            <a:off x="633607" y="200999"/>
            <a:ext cx="770960" cy="69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AFE40852-1D63-4FBB-AEBD-9B6B2617B3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66732" y="5795199"/>
            <a:ext cx="1114668" cy="8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1">
            <a:extLst>
              <a:ext uri="{FF2B5EF4-FFF2-40B4-BE49-F238E27FC236}">
                <a16:creationId xmlns:a16="http://schemas.microsoft.com/office/drawing/2014/main" id="{B4AE57E3-D7E9-402C-BFCF-D30430BC78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67650" y="176360"/>
            <a:ext cx="765756" cy="56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3">
            <a:extLst>
              <a:ext uri="{FF2B5EF4-FFF2-40B4-BE49-F238E27FC236}">
                <a16:creationId xmlns:a16="http://schemas.microsoft.com/office/drawing/2014/main" id="{35B91974-7CC9-470D-8868-2D20B1118E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2863">
            <a:off x="810205" y="5297248"/>
            <a:ext cx="618332" cy="55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3539"/>
            <a:ext cx="1935950" cy="27333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23622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4C</a:t>
            </a:r>
            <a:endParaRPr lang="en-US" sz="3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2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520E5C-F892-41E4-106E-9F01510BF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" y="-152400"/>
            <a:ext cx="2383743" cy="74987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E62A127-7D3D-AD12-498D-C9901F7AD182}"/>
              </a:ext>
            </a:extLst>
          </p:cNvPr>
          <p:cNvSpPr txBox="1"/>
          <p:nvPr/>
        </p:nvSpPr>
        <p:spPr>
          <a:xfrm>
            <a:off x="304800" y="4572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+ Tổ </a:t>
            </a:r>
            <a:r>
              <a:rPr lang="nl-NL" sz="24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em dự kiến thực hiện hoạt động gì?</a:t>
            </a:r>
            <a:endParaRPr lang="vi-V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78948"/>
              </p:ext>
            </p:extLst>
          </p:nvPr>
        </p:nvGraphicFramePr>
        <p:xfrm>
          <a:off x="211167" y="3276600"/>
          <a:ext cx="8780434" cy="3557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8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4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1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0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 err="1">
                          <a:solidFill>
                            <a:schemeClr val="tx1"/>
                          </a:solidFill>
                          <a:effectLst/>
                        </a:rPr>
                        <a:t>Số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1"/>
                          </a:solidFill>
                          <a:effectLst/>
                        </a:rPr>
                        <a:t>thứ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1"/>
                          </a:solidFill>
                          <a:effectLst/>
                        </a:rPr>
                        <a:t>tự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</a:rPr>
                        <a:t>Nội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 dung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</a:rPr>
                        <a:t>công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</a:rPr>
                        <a:t>việc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</a:rPr>
                        <a:t>Phân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</a:rPr>
                        <a:t>công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</a:rPr>
                        <a:t>Thời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</a:rPr>
                        <a:t>gian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</a:rPr>
                        <a:t>thực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</a:rPr>
                        <a:t>hiện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9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5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4800" y="2275820"/>
            <a:ext cx="86868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KẾ HOẠCH HOẠT ĐỘNG CỦA TỔ 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………………………………………………………………………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6405" y="2514600"/>
            <a:ext cx="68817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93A00D-7C3E-800B-A776-8D6A55D5611B}"/>
              </a:ext>
            </a:extLst>
          </p:cNvPr>
          <p:cNvSpPr txBox="1"/>
          <p:nvPr/>
        </p:nvSpPr>
        <p:spPr>
          <a:xfrm>
            <a:off x="304800" y="8382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+ Để </a:t>
            </a:r>
            <a:r>
              <a:rPr lang="nl-NL" sz="24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thực hiện hoạt động ấy, cần làm những công việc cụ thể nào?</a:t>
            </a:r>
            <a:endParaRPr lang="vi-V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3372" y="4045803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chai,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lốp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034" y="4270801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511708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93372" y="5028774"/>
            <a:ext cx="5385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1629" y="59436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93371" y="5862935"/>
            <a:ext cx="5385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484" y="6329548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393370" y="6334496"/>
            <a:ext cx="5385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……………..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33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520E5C-F892-41E4-106E-9F01510BF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" y="-152400"/>
            <a:ext cx="2383743" cy="74987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E62A127-7D3D-AD12-498D-C9901F7AD182}"/>
              </a:ext>
            </a:extLst>
          </p:cNvPr>
          <p:cNvSpPr txBox="1"/>
          <p:nvPr/>
        </p:nvSpPr>
        <p:spPr>
          <a:xfrm>
            <a:off x="304800" y="4572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+ Tổ </a:t>
            </a:r>
            <a:r>
              <a:rPr lang="nl-NL" sz="24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em dự kiến thực hiện hoạt động gì?</a:t>
            </a:r>
            <a:endParaRPr lang="vi-V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979743"/>
              </p:ext>
            </p:extLst>
          </p:nvPr>
        </p:nvGraphicFramePr>
        <p:xfrm>
          <a:off x="211167" y="3276600"/>
          <a:ext cx="8780434" cy="3557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8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4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1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0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 err="1">
                          <a:solidFill>
                            <a:schemeClr val="tx1"/>
                          </a:solidFill>
                          <a:effectLst/>
                        </a:rPr>
                        <a:t>Số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1"/>
                          </a:solidFill>
                          <a:effectLst/>
                        </a:rPr>
                        <a:t>thứ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1"/>
                          </a:solidFill>
                          <a:effectLst/>
                        </a:rPr>
                        <a:t>tự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</a:rPr>
                        <a:t>Nội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 dung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</a:rPr>
                        <a:t>công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</a:rPr>
                        <a:t>việc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</a:rPr>
                        <a:t>Phân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</a:rPr>
                        <a:t>công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</a:rPr>
                        <a:t>Thời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</a:rPr>
                        <a:t>gian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</a:rPr>
                        <a:t>thực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</a:rPr>
                        <a:t>hiện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9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5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4800" y="2275820"/>
            <a:ext cx="86868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KẾ HOẠCH HOẠT ĐỘNG CỦA TỔ 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………………………………………………………………………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6405" y="2514600"/>
            <a:ext cx="68817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93A00D-7C3E-800B-A776-8D6A55D5611B}"/>
              </a:ext>
            </a:extLst>
          </p:cNvPr>
          <p:cNvSpPr txBox="1"/>
          <p:nvPr/>
        </p:nvSpPr>
        <p:spPr>
          <a:xfrm>
            <a:off x="304800" y="8382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+ Để </a:t>
            </a:r>
            <a:r>
              <a:rPr lang="nl-NL" sz="24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thực hiện hoạt động ấy, cần làm những công việc cụ thể nào?</a:t>
            </a:r>
            <a:endParaRPr lang="vi-V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3372" y="4045803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chai,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lốp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034" y="4270801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511708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93372" y="5028774"/>
            <a:ext cx="5385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1629" y="59436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93371" y="5862935"/>
            <a:ext cx="5385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484" y="6329548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393370" y="6334496"/>
            <a:ext cx="5385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……………..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B00ED2-1F67-F51E-A203-B943FA662BF4}"/>
              </a:ext>
            </a:extLst>
          </p:cNvPr>
          <p:cNvSpPr txBox="1"/>
          <p:nvPr/>
        </p:nvSpPr>
        <p:spPr>
          <a:xfrm>
            <a:off x="457200" y="1214735"/>
            <a:ext cx="7030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+ Ai </a:t>
            </a:r>
            <a:r>
              <a:rPr lang="nl-NL" sz="24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đảm nhận những công việc đó?</a:t>
            </a:r>
            <a:endParaRPr lang="vi-V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B00ED2-1F67-F51E-A203-B943FA662BF4}"/>
              </a:ext>
            </a:extLst>
          </p:cNvPr>
          <p:cNvSpPr txBox="1"/>
          <p:nvPr/>
        </p:nvSpPr>
        <p:spPr>
          <a:xfrm>
            <a:off x="6172200" y="4193391"/>
            <a:ext cx="1696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Phúc, Nam</a:t>
            </a:r>
            <a:endParaRPr lang="vi-V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B00ED2-1F67-F51E-A203-B943FA662BF4}"/>
              </a:ext>
            </a:extLst>
          </p:cNvPr>
          <p:cNvSpPr txBox="1"/>
          <p:nvPr/>
        </p:nvSpPr>
        <p:spPr>
          <a:xfrm>
            <a:off x="6304069" y="5076747"/>
            <a:ext cx="1315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Chi, Tú</a:t>
            </a:r>
            <a:endParaRPr lang="vi-V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B00ED2-1F67-F51E-A203-B943FA662BF4}"/>
              </a:ext>
            </a:extLst>
          </p:cNvPr>
          <p:cNvSpPr txBox="1"/>
          <p:nvPr/>
        </p:nvSpPr>
        <p:spPr>
          <a:xfrm>
            <a:off x="6172200" y="5862934"/>
            <a:ext cx="16969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Quỳnh, Mai</a:t>
            </a:r>
            <a:endParaRPr lang="vi-VN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EED796-28A5-1DE5-0908-39D902760B19}"/>
              </a:ext>
            </a:extLst>
          </p:cNvPr>
          <p:cNvSpPr txBox="1"/>
          <p:nvPr/>
        </p:nvSpPr>
        <p:spPr>
          <a:xfrm>
            <a:off x="456462" y="1558390"/>
            <a:ext cx="8535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+ </a:t>
            </a:r>
            <a:r>
              <a:rPr lang="vi-VN" sz="2400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Các </a:t>
            </a:r>
            <a:r>
              <a:rPr lang="vi-VN" sz="24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em sẽ thực hiện phần việc được phân công khi nào?</a:t>
            </a:r>
            <a:endParaRPr lang="vi-V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68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26219" y="76200"/>
            <a:ext cx="844770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838200"/>
            <a:ext cx="7010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: Rounded Corners 155">
            <a:extLst>
              <a:ext uri="{FF2B5EF4-FFF2-40B4-BE49-F238E27FC236}">
                <a16:creationId xmlns:a16="http://schemas.microsoft.com/office/drawing/2014/main" id="{0A100E29-A785-43AC-AE47-CA6A4D15BBA0}"/>
              </a:ext>
            </a:extLst>
          </p:cNvPr>
          <p:cNvSpPr/>
          <p:nvPr/>
        </p:nvSpPr>
        <p:spPr>
          <a:xfrm>
            <a:off x="226218" y="1361419"/>
            <a:ext cx="8917781" cy="876955"/>
          </a:xfrm>
          <a:prstGeom prst="roundRect">
            <a:avLst>
              <a:gd name="adj" fmla="val 10270"/>
            </a:avLst>
          </a:prstGeom>
          <a:solidFill>
            <a:srgbClr val="B8F9A9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520E5C-F892-41E4-106E-9F01510BF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3" y="2145727"/>
            <a:ext cx="2383743" cy="7498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0B00ED2-1F67-F51E-A203-B943FA662BF4}"/>
              </a:ext>
            </a:extLst>
          </p:cNvPr>
          <p:cNvSpPr txBox="1"/>
          <p:nvPr/>
        </p:nvSpPr>
        <p:spPr>
          <a:xfrm>
            <a:off x="761262" y="4687907"/>
            <a:ext cx="7030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+ Ai </a:t>
            </a:r>
            <a:r>
              <a:rPr lang="nl-NL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đảm nhận những công việc đó?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EED796-28A5-1DE5-0908-39D902760B19}"/>
              </a:ext>
            </a:extLst>
          </p:cNvPr>
          <p:cNvSpPr txBox="1"/>
          <p:nvPr/>
        </p:nvSpPr>
        <p:spPr>
          <a:xfrm>
            <a:off x="761262" y="5294293"/>
            <a:ext cx="80017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+ </a:t>
            </a:r>
            <a:r>
              <a:rPr lang="vi-VN" sz="2800" dirty="0" smtClean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Các </a:t>
            </a:r>
            <a:r>
              <a:rPr lang="vi-VN" sz="28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em sẽ thực hiện phần việc được phân công khi nào?</a:t>
            </a:r>
            <a:endParaRPr lang="vi-VN" sz="2800" dirty="0">
              <a:solidFill>
                <a:srgbClr val="0070C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62A127-7D3D-AD12-498D-C9901F7AD182}"/>
              </a:ext>
            </a:extLst>
          </p:cNvPr>
          <p:cNvSpPr txBox="1"/>
          <p:nvPr/>
        </p:nvSpPr>
        <p:spPr>
          <a:xfrm>
            <a:off x="607621" y="3070523"/>
            <a:ext cx="6318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+ Tổ </a:t>
            </a:r>
            <a:r>
              <a:rPr lang="nl-NL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em dự kiến thực hiện hoạt động gì?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93A00D-7C3E-800B-A776-8D6A55D5611B}"/>
              </a:ext>
            </a:extLst>
          </p:cNvPr>
          <p:cNvSpPr txBox="1"/>
          <p:nvPr/>
        </p:nvSpPr>
        <p:spPr>
          <a:xfrm>
            <a:off x="607621" y="3657600"/>
            <a:ext cx="8066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+ Để </a:t>
            </a:r>
            <a:r>
              <a:rPr lang="nl-NL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thực hiện hoạt động ấy, cần làm những công việc cụ thể nào?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44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26219" y="76200"/>
            <a:ext cx="844770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2024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838200"/>
            <a:ext cx="7010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64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3B63F98-AC36-4E0B-BE2E-8B48A4F2F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342" y="358429"/>
            <a:ext cx="3375000" cy="2500000"/>
          </a:xfrm>
          <a:prstGeom prst="rect">
            <a:avLst/>
          </a:prstGeom>
        </p:spPr>
      </p:pic>
      <p:grpSp>
        <p:nvGrpSpPr>
          <p:cNvPr id="7" name="Group 1261">
            <a:extLst>
              <a:ext uri="{FF2B5EF4-FFF2-40B4-BE49-F238E27FC236}">
                <a16:creationId xmlns:a16="http://schemas.microsoft.com/office/drawing/2014/main" id="{CB1833A7-D76A-4372-956A-1B706503DFCD}"/>
              </a:ext>
            </a:extLst>
          </p:cNvPr>
          <p:cNvGrpSpPr/>
          <p:nvPr/>
        </p:nvGrpSpPr>
        <p:grpSpPr>
          <a:xfrm>
            <a:off x="6344903" y="2121213"/>
            <a:ext cx="350715" cy="422875"/>
            <a:chOff x="0" y="0"/>
            <a:chExt cx="935237" cy="845748"/>
          </a:xfrm>
        </p:grpSpPr>
        <p:sp>
          <p:nvSpPr>
            <p:cNvPr id="8" name="Shape 1259">
              <a:extLst>
                <a:ext uri="{FF2B5EF4-FFF2-40B4-BE49-F238E27FC236}">
                  <a16:creationId xmlns:a16="http://schemas.microsoft.com/office/drawing/2014/main" id="{AFE2D247-28DF-4118-B8EF-7C06AC3B4F0D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Shape 1260">
              <a:extLst>
                <a:ext uri="{FF2B5EF4-FFF2-40B4-BE49-F238E27FC236}">
                  <a16:creationId xmlns:a16="http://schemas.microsoft.com/office/drawing/2014/main" id="{7EC5FE99-20FC-4A2E-A985-D875D0BE0A27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84715" y="74385"/>
            <a:ext cx="5246914" cy="4677230"/>
            <a:chOff x="3846286" y="711200"/>
            <a:chExt cx="6995885" cy="4841555"/>
          </a:xfrm>
        </p:grpSpPr>
        <p:pic>
          <p:nvPicPr>
            <p:cNvPr id="16" name="图片 4">
              <a:extLst>
                <a:ext uri="{FF2B5EF4-FFF2-40B4-BE49-F238E27FC236}">
                  <a16:creationId xmlns:a16="http://schemas.microsoft.com/office/drawing/2014/main" id="{017CFDA8-22F1-4263-AAA0-719FB313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6286" y="711200"/>
              <a:ext cx="6995885" cy="4841555"/>
            </a:xfrm>
            <a:prstGeom prst="rect">
              <a:avLst/>
            </a:prstGeom>
          </p:spPr>
        </p:pic>
        <p:sp>
          <p:nvSpPr>
            <p:cNvPr id="14" name="文本框 48">
              <a:extLst>
                <a:ext uri="{FF2B5EF4-FFF2-40B4-BE49-F238E27FC236}">
                  <a16:creationId xmlns:a16="http://schemas.microsoft.com/office/drawing/2014/main" id="{E6C36DC1-61E7-4867-9EDA-974E7368FB8B}"/>
                </a:ext>
              </a:extLst>
            </p:cNvPr>
            <p:cNvSpPr txBox="1"/>
            <p:nvPr/>
          </p:nvSpPr>
          <p:spPr>
            <a:xfrm>
              <a:off x="4876778" y="2258073"/>
              <a:ext cx="4934898" cy="2504965"/>
            </a:xfrm>
            <a:prstGeom prst="roundRect">
              <a:avLst>
                <a:gd name="adj" fmla="val 8573"/>
              </a:avLst>
            </a:prstGeom>
            <a:noFill/>
            <a:ln w="28575">
              <a:noFill/>
              <a:prstDash val="dash"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just">
                <a:defRPr sz="2800">
                  <a:ln w="19050">
                    <a:noFill/>
                  </a:ln>
                  <a:solidFill>
                    <a:srgbClr val="87746B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 w="19050">
                    <a:noFill/>
                  </a:ln>
                  <a:solidFill>
                    <a:srgbClr val="63AE3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KHÁM PHÁ</a:t>
              </a:r>
              <a:endParaRPr kumimoji="0" lang="zh-CN" altLang="en-US" sz="7200" b="1" i="0" u="none" strike="noStrike" kern="1200" cap="none" spc="0" normalizeH="0" baseline="0" noProof="0" dirty="0">
                <a:ln w="19050">
                  <a:noFill/>
                </a:ln>
                <a:solidFill>
                  <a:srgbClr val="63AE3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4" b="51091"/>
          <a:stretch/>
        </p:blipFill>
        <p:spPr>
          <a:xfrm>
            <a:off x="833659" y="3195164"/>
            <a:ext cx="3571282" cy="366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9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26219" y="76200"/>
            <a:ext cx="844770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838200"/>
            <a:ext cx="7010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: Rounded Corners 155">
            <a:extLst>
              <a:ext uri="{FF2B5EF4-FFF2-40B4-BE49-F238E27FC236}">
                <a16:creationId xmlns:a16="http://schemas.microsoft.com/office/drawing/2014/main" id="{0A100E29-A785-43AC-AE47-CA6A4D15BBA0}"/>
              </a:ext>
            </a:extLst>
          </p:cNvPr>
          <p:cNvSpPr/>
          <p:nvPr/>
        </p:nvSpPr>
        <p:spPr>
          <a:xfrm>
            <a:off x="312405" y="1405952"/>
            <a:ext cx="8275330" cy="1066800"/>
          </a:xfrm>
          <a:prstGeom prst="roundRect">
            <a:avLst>
              <a:gd name="adj" fmla="val 10270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90801"/>
            <a:ext cx="7620000" cy="411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2472752"/>
            <a:ext cx="8206735" cy="42328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8" y="2590801"/>
            <a:ext cx="8765381" cy="411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9" y="2472752"/>
            <a:ext cx="4612480" cy="42328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2472752"/>
            <a:ext cx="4305300" cy="423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9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26219" y="76200"/>
            <a:ext cx="844770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838200"/>
            <a:ext cx="7010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: Rounded Corners 155">
            <a:extLst>
              <a:ext uri="{FF2B5EF4-FFF2-40B4-BE49-F238E27FC236}">
                <a16:creationId xmlns:a16="http://schemas.microsoft.com/office/drawing/2014/main" id="{0A100E29-A785-43AC-AE47-CA6A4D15BBA0}"/>
              </a:ext>
            </a:extLst>
          </p:cNvPr>
          <p:cNvSpPr/>
          <p:nvPr/>
        </p:nvSpPr>
        <p:spPr>
          <a:xfrm>
            <a:off x="563870" y="1600200"/>
            <a:ext cx="7772400" cy="1066800"/>
          </a:xfrm>
          <a:prstGeom prst="roundRect">
            <a:avLst>
              <a:gd name="adj" fmla="val 10270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sang,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: Rounded Corners 155">
            <a:extLst>
              <a:ext uri="{FF2B5EF4-FFF2-40B4-BE49-F238E27FC236}">
                <a16:creationId xmlns:a16="http://schemas.microsoft.com/office/drawing/2014/main" id="{0A100E29-A785-43AC-AE47-CA6A4D15BBA0}"/>
              </a:ext>
            </a:extLst>
          </p:cNvPr>
          <p:cNvSpPr/>
          <p:nvPr/>
        </p:nvSpPr>
        <p:spPr>
          <a:xfrm>
            <a:off x="563870" y="3124200"/>
            <a:ext cx="7772400" cy="1066800"/>
          </a:xfrm>
          <a:prstGeom prst="roundRect">
            <a:avLst>
              <a:gd name="adj" fmla="val 10270"/>
            </a:avLst>
          </a:prstGeom>
          <a:solidFill>
            <a:srgbClr val="FFFF66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37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76200"/>
            <a:ext cx="844770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4674" y="990600"/>
            <a:ext cx="7010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: Rounded Corners 155">
            <a:extLst>
              <a:ext uri="{FF2B5EF4-FFF2-40B4-BE49-F238E27FC236}">
                <a16:creationId xmlns:a16="http://schemas.microsoft.com/office/drawing/2014/main" id="{0A100E29-A785-43AC-AE47-CA6A4D15BBA0}"/>
              </a:ext>
            </a:extLst>
          </p:cNvPr>
          <p:cNvSpPr/>
          <p:nvPr/>
        </p:nvSpPr>
        <p:spPr>
          <a:xfrm>
            <a:off x="449858" y="1943100"/>
            <a:ext cx="1264930" cy="685800"/>
          </a:xfrm>
          <a:prstGeom prst="roundRect">
            <a:avLst>
              <a:gd name="adj" fmla="val 10270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B2E68F-0C86-BC26-FD55-45DA6F961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200400"/>
            <a:ext cx="2209800" cy="16462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4E4516-E5C0-1069-F4CA-8F6E3F9C3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1" y="3162299"/>
            <a:ext cx="1935470" cy="1724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6019B8-64F6-CF44-68C6-2F38FB550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162299"/>
            <a:ext cx="2133600" cy="16430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2ED0F3-6ABC-D260-DFAA-C854562F38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3348037"/>
            <a:ext cx="204025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76200"/>
            <a:ext cx="844770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4674" y="990600"/>
            <a:ext cx="7010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69988A-2CC4-CC58-46EC-C19C53F04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557" y="2855688"/>
            <a:ext cx="3605213" cy="39218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32434A-9805-BCB5-C6A8-EEEDEE963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28163" y="3069762"/>
            <a:ext cx="3919538" cy="3712038"/>
          </a:xfrm>
          <a:prstGeom prst="rect">
            <a:avLst/>
          </a:prstGeom>
        </p:spPr>
      </p:pic>
      <p:sp>
        <p:nvSpPr>
          <p:cNvPr id="8" name="Rectangle: Rounded Corners 155">
            <a:extLst>
              <a:ext uri="{FF2B5EF4-FFF2-40B4-BE49-F238E27FC236}">
                <a16:creationId xmlns:a16="http://schemas.microsoft.com/office/drawing/2014/main" id="{0A100E29-A785-43AC-AE47-CA6A4D15BBA0}"/>
              </a:ext>
            </a:extLst>
          </p:cNvPr>
          <p:cNvSpPr/>
          <p:nvPr/>
        </p:nvSpPr>
        <p:spPr>
          <a:xfrm>
            <a:off x="226217" y="1676400"/>
            <a:ext cx="8917781" cy="876955"/>
          </a:xfrm>
          <a:prstGeom prst="roundRect">
            <a:avLst>
              <a:gd name="adj" fmla="val 10270"/>
            </a:avLst>
          </a:prstGeom>
          <a:solidFill>
            <a:srgbClr val="B8F9A9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75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26219" y="76200"/>
            <a:ext cx="844770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838200"/>
            <a:ext cx="7010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: Rounded Corners 155">
            <a:extLst>
              <a:ext uri="{FF2B5EF4-FFF2-40B4-BE49-F238E27FC236}">
                <a16:creationId xmlns:a16="http://schemas.microsoft.com/office/drawing/2014/main" id="{0A100E29-A785-43AC-AE47-CA6A4D15BBA0}"/>
              </a:ext>
            </a:extLst>
          </p:cNvPr>
          <p:cNvSpPr/>
          <p:nvPr/>
        </p:nvSpPr>
        <p:spPr>
          <a:xfrm>
            <a:off x="226218" y="1361419"/>
            <a:ext cx="8917781" cy="876955"/>
          </a:xfrm>
          <a:prstGeom prst="roundRect">
            <a:avLst>
              <a:gd name="adj" fmla="val 10270"/>
            </a:avLst>
          </a:prstGeom>
          <a:solidFill>
            <a:srgbClr val="B8F9A9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EE5E73-8E06-C36B-69AA-B9A657BA4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48" y="2362200"/>
            <a:ext cx="8710952" cy="42148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130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26219" y="76200"/>
            <a:ext cx="844770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838200"/>
            <a:ext cx="7010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520E5C-F892-41E4-106E-9F01510BF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48" y="1119854"/>
            <a:ext cx="2383743" cy="74987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E62A127-7D3D-AD12-498D-C9901F7AD182}"/>
              </a:ext>
            </a:extLst>
          </p:cNvPr>
          <p:cNvSpPr txBox="1"/>
          <p:nvPr/>
        </p:nvSpPr>
        <p:spPr>
          <a:xfrm>
            <a:off x="762000" y="1752600"/>
            <a:ext cx="6318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+ Tổ </a:t>
            </a:r>
            <a:r>
              <a:rPr lang="nl-NL" sz="28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em dự kiến thực hiện hoạt động gì?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836727"/>
              </p:ext>
            </p:extLst>
          </p:nvPr>
        </p:nvGraphicFramePr>
        <p:xfrm>
          <a:off x="211167" y="3276600"/>
          <a:ext cx="8765381" cy="2874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3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2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2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0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 err="1">
                          <a:solidFill>
                            <a:schemeClr val="tx1"/>
                          </a:solidFill>
                          <a:effectLst/>
                        </a:rPr>
                        <a:t>Số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1"/>
                          </a:solidFill>
                          <a:effectLst/>
                        </a:rPr>
                        <a:t>thứ</a:t>
                      </a: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900" dirty="0" err="1">
                          <a:solidFill>
                            <a:schemeClr val="tx1"/>
                          </a:solidFill>
                          <a:effectLst/>
                        </a:rPr>
                        <a:t>tự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</a:rPr>
                        <a:t>Nội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 dung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</a:rPr>
                        <a:t>công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</a:rPr>
                        <a:t>việc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</a:rPr>
                        <a:t>Phân công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</a:rPr>
                        <a:t>Thời gian thực hiện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258" marR="582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4800" y="2275820"/>
            <a:ext cx="86868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KẾ HOẠCH HOẠT ĐỘNG CỦA TỔ 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………………………………………………………………………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6405" y="2514600"/>
            <a:ext cx="68817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91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4057</TotalTime>
  <Words>586</Words>
  <Application>Microsoft Office PowerPoint</Application>
  <PresentationFormat>On-screen Show (4:3)</PresentationFormat>
  <Paragraphs>152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微软雅黑</vt:lpstr>
      <vt:lpstr>宋体</vt:lpstr>
      <vt:lpstr>Arial</vt:lpstr>
      <vt:lpstr>Calibri</vt:lpstr>
      <vt:lpstr>Times New Roman</vt:lpstr>
      <vt:lpstr>印品黑体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HUYỆN TAM DƯƠNG TRƯỜNG TIỂU HỌC KIM LONG</dc:title>
  <dc:creator>ThienIT</dc:creator>
  <cp:lastModifiedBy>Admin</cp:lastModifiedBy>
  <cp:revision>238</cp:revision>
  <dcterms:created xsi:type="dcterms:W3CDTF">2021-03-15T13:35:07Z</dcterms:created>
  <dcterms:modified xsi:type="dcterms:W3CDTF">2024-11-08T14:34:40Z</dcterms:modified>
</cp:coreProperties>
</file>