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450" r:id="rId2"/>
    <p:sldId id="432" r:id="rId3"/>
    <p:sldId id="443" r:id="rId4"/>
    <p:sldId id="447" r:id="rId5"/>
    <p:sldId id="445" r:id="rId6"/>
    <p:sldId id="452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indent="-5226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indent="-78295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 showGuides="1">
      <p:cViewPr varScale="1">
        <p:scale>
          <a:sx n="51" d="100"/>
          <a:sy n="51" d="100"/>
        </p:scale>
        <p:origin x="532" y="44"/>
      </p:cViewPr>
      <p:guideLst>
        <p:guide orient="horz" pos="2880"/>
        <p:guide pos="512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59219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38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20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38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185" indent="0" algn="ctr">
              <a:buNone/>
              <a:defRPr/>
            </a:lvl2pPr>
            <a:lvl3pPr marL="1437005" indent="0" algn="ctr">
              <a:buNone/>
              <a:defRPr/>
            </a:lvl3pPr>
            <a:lvl4pPr marL="2155190" indent="0" algn="ctr">
              <a:buNone/>
              <a:defRPr/>
            </a:lvl4pPr>
            <a:lvl5pPr marL="2874010" indent="0" algn="ctr">
              <a:buNone/>
              <a:defRPr/>
            </a:lvl5pPr>
            <a:lvl6pPr marL="3592195" indent="0" algn="ctr">
              <a:buNone/>
              <a:defRPr/>
            </a:lvl6pPr>
            <a:lvl7pPr marL="4310380" indent="0" algn="ctr">
              <a:buNone/>
              <a:defRPr/>
            </a:lvl7pPr>
            <a:lvl8pPr marL="5029200" indent="0" algn="ctr">
              <a:buNone/>
              <a:defRPr/>
            </a:lvl8pPr>
            <a:lvl9pPr marL="574738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图片 9"/>
          <p:cNvPicPr>
            <a:picLocks noChangeAspect="1"/>
          </p:cNvPicPr>
          <p:nvPr userDrawn="1"/>
        </p:nvPicPr>
        <p:blipFill>
          <a:blip r:embed="rId2" cstate="screen"/>
          <a:srcRect l="11908" t="16713" b="14111"/>
          <a:stretch>
            <a:fillRect/>
          </a:stretch>
        </p:blipFill>
        <p:spPr>
          <a:xfrm>
            <a:off x="3279428" y="678351"/>
            <a:ext cx="10090172" cy="77447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655784" y="1774744"/>
            <a:ext cx="7352733" cy="2066627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 userDrawn="1"/>
        </p:nvPicPr>
        <p:blipFill rotWithShape="1">
          <a:blip r:embed="rId4" cstate="screen"/>
          <a:srcRect l="4193" t="2191" r="2694" b="6031"/>
          <a:stretch>
            <a:fillRect/>
          </a:stretch>
        </p:blipFill>
        <p:spPr>
          <a:xfrm>
            <a:off x="150047" y="4604179"/>
            <a:ext cx="4648924" cy="4220633"/>
          </a:xfrm>
          <a:prstGeom prst="rect">
            <a:avLst/>
          </a:prstGeom>
        </p:spPr>
      </p:pic>
      <p:pic>
        <p:nvPicPr>
          <p:cNvPr id="9" name="图片 20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1102893" y="189653"/>
            <a:ext cx="2176535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64352" y="1274233"/>
            <a:ext cx="6389303" cy="9018693"/>
          </a:xfrm>
          <a:prstGeom prst="rect">
            <a:avLst/>
          </a:prstGeom>
        </p:spPr>
      </p:pic>
      <p:sp>
        <p:nvSpPr>
          <p:cNvPr id="11" name="矩形 8"/>
          <p:cNvSpPr/>
          <p:nvPr userDrawn="1"/>
        </p:nvSpPr>
        <p:spPr>
          <a:xfrm>
            <a:off x="141947" y="127591"/>
            <a:ext cx="15982967" cy="8846288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185" indent="0">
              <a:buNone/>
              <a:defRPr sz="2800"/>
            </a:lvl2pPr>
            <a:lvl3pPr marL="1437005" indent="0">
              <a:buNone/>
              <a:defRPr sz="2500"/>
            </a:lvl3pPr>
            <a:lvl4pPr marL="2155190" indent="0">
              <a:buNone/>
              <a:defRPr sz="2200"/>
            </a:lvl4pPr>
            <a:lvl5pPr marL="2874010" indent="0">
              <a:buNone/>
              <a:defRPr sz="2200"/>
            </a:lvl5pPr>
            <a:lvl6pPr marL="3592195" indent="0">
              <a:buNone/>
              <a:defRPr sz="2200"/>
            </a:lvl6pPr>
            <a:lvl7pPr marL="4310380" indent="0">
              <a:buNone/>
              <a:defRPr sz="2200"/>
            </a:lvl7pPr>
            <a:lvl8pPr marL="5029200" indent="0">
              <a:buNone/>
              <a:defRPr sz="2200"/>
            </a:lvl8pPr>
            <a:lvl9pPr marL="5747385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185" indent="0">
              <a:buNone/>
              <a:defRPr sz="4400"/>
            </a:lvl2pPr>
            <a:lvl3pPr marL="1437005" indent="0">
              <a:buNone/>
              <a:defRPr sz="3800"/>
            </a:lvl3pPr>
            <a:lvl4pPr marL="2155190" indent="0">
              <a:buNone/>
              <a:defRPr sz="3100"/>
            </a:lvl4pPr>
            <a:lvl5pPr marL="2874010" indent="0">
              <a:buNone/>
              <a:defRPr sz="3100"/>
            </a:lvl5pPr>
            <a:lvl6pPr marL="3592195" indent="0">
              <a:buNone/>
              <a:defRPr sz="3100"/>
            </a:lvl6pPr>
            <a:lvl7pPr marL="4310380" indent="0">
              <a:buNone/>
              <a:defRPr sz="3100"/>
            </a:lvl7pPr>
            <a:lvl8pPr marL="5029200" indent="0">
              <a:buNone/>
              <a:defRPr sz="3100"/>
            </a:lvl8pPr>
            <a:lvl9pPr marL="5747385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ctr"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5pPr>
      <a:lvl6pPr marL="71818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6pPr>
      <a:lvl7pPr marL="143700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7pPr>
      <a:lvl8pPr marL="215519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8pPr>
      <a:lvl9pPr marL="287401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38480" indent="-538480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7130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780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330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60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79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61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9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1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700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19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401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9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38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20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3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99910" y="5717850"/>
            <a:ext cx="4499428" cy="66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en-US" sz="3735" b="1" dirty="0" err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3735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endParaRPr lang="en-US" sz="3735" b="1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94919" y="4572000"/>
            <a:ext cx="89949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en-US" sz="40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GIỮ AN TOÀN VÀ VỆ SINH Ở TRƯỜNG</a:t>
            </a:r>
            <a:endParaRPr lang="en-US" sz="40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5945655" y="3520961"/>
            <a:ext cx="4499428" cy="66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en-US" sz="3735" b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Tự nhiên &amp; Xã hội:</a:t>
            </a:r>
            <a:endParaRPr lang="en-US" sz="3735" b="1" dirty="0" err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884087" y="152400"/>
            <a:ext cx="8547735" cy="2139856"/>
            <a:chOff x="3203682" y="164812"/>
            <a:chExt cx="8403508" cy="2139394"/>
          </a:xfrm>
        </p:grpSpPr>
        <p:sp>
          <p:nvSpPr>
            <p:cNvPr id="29" name="TextBox 28"/>
            <p:cNvSpPr txBox="1"/>
            <p:nvPr/>
          </p:nvSpPr>
          <p:spPr>
            <a:xfrm>
              <a:off x="5063633" y="164812"/>
              <a:ext cx="4551042" cy="43297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 ba, ngày 29 tháng 10 năm 2024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03682" y="545636"/>
              <a:ext cx="8403508" cy="1758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u="sng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 NHIÊN VÀ XÃ HỘI</a:t>
              </a:r>
            </a:p>
            <a:p>
              <a:pPr algn="ctr">
                <a:lnSpc>
                  <a:spcPct val="130000"/>
                </a:lnSpc>
              </a:pPr>
              <a:r>
                <a:rPr lang="vi-VN" sz="28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sym typeface="+mn-ea"/>
                </a:rPr>
                <a:t>Bài 7: GIỮ AN TOÀN VÀ VỆ SINH Ở TRƯỜNG (T</a:t>
              </a:r>
              <a:r>
                <a:rPr lang="en-US" sz="28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sym typeface="+mn-ea"/>
                </a:rPr>
                <a:t>3</a:t>
              </a:r>
              <a:r>
                <a:rPr lang="vi-VN" sz="28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sym typeface="+mn-ea"/>
                </a:rPr>
                <a:t>) </a:t>
              </a:r>
              <a:endParaRPr lang="vi-VN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  <a:p>
              <a:pPr algn="ctr"/>
              <a:endParaRPr lang="en-US" sz="2400" b="1" u="sng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b="1" u="sng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46760" y="1783080"/>
            <a:ext cx="37338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Thực hành: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6919" y="2286000"/>
            <a:ext cx="134874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Các nhóm bổ sung và hoàn thiện thông tin đã thu thập được; Tổng hợp ý kiến cần đề xuất.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3200400"/>
            <a:ext cx="12598400" cy="570357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760" y="1783080"/>
            <a:ext cx="973709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85319" y="2819399"/>
            <a:ext cx="3429000" cy="838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35151" y="2459891"/>
            <a:ext cx="14261168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Báo cáo kết quả khảo sát và đề xuất biện pháp để đảm bảo trường, lớp an toàn.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60" y="2926080"/>
            <a:ext cx="11532870" cy="611378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884087" y="152400"/>
            <a:ext cx="8547735" cy="2139856"/>
            <a:chOff x="3203682" y="164812"/>
            <a:chExt cx="8403509" cy="2139394"/>
          </a:xfrm>
        </p:grpSpPr>
        <p:sp>
          <p:nvSpPr>
            <p:cNvPr id="13" name="TextBox 28"/>
            <p:cNvSpPr txBox="1"/>
            <p:nvPr/>
          </p:nvSpPr>
          <p:spPr>
            <a:xfrm>
              <a:off x="5063633" y="164812"/>
              <a:ext cx="4551042" cy="43297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 ba, ngày 29 tháng 10 năm 2024</a:t>
              </a:r>
            </a:p>
          </p:txBody>
        </p:sp>
        <p:sp>
          <p:nvSpPr>
            <p:cNvPr id="15" name="TextBox 29"/>
            <p:cNvSpPr txBox="1"/>
            <p:nvPr/>
          </p:nvSpPr>
          <p:spPr>
            <a:xfrm>
              <a:off x="3203682" y="545636"/>
              <a:ext cx="8403509" cy="1758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u="sng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 NHIÊN VÀ XÃ HỘI</a:t>
              </a:r>
            </a:p>
            <a:p>
              <a:pPr algn="ctr">
                <a:lnSpc>
                  <a:spcPct val="130000"/>
                </a:lnSpc>
              </a:pPr>
              <a:r>
                <a:rPr lang="vi-VN" sz="28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sym typeface="+mn-ea"/>
                </a:rPr>
                <a:t>Bài 7: GIỮ AN TOÀN VÀ VỆ SINH Ở TRƯỜNG (T</a:t>
              </a:r>
              <a:r>
                <a:rPr lang="en-US" sz="28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sym typeface="+mn-ea"/>
                </a:rPr>
                <a:t>3</a:t>
              </a:r>
              <a:r>
                <a:rPr lang="vi-VN" sz="28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sym typeface="+mn-ea"/>
                </a:rPr>
                <a:t>) </a:t>
              </a:r>
              <a:endParaRPr lang="vi-VN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  <a:p>
              <a:pPr algn="ctr"/>
              <a:endParaRPr lang="en-US" sz="2400" b="1" u="sng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b="1" u="sng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2960" y="1905000"/>
            <a:ext cx="973709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61160" y="2362200"/>
            <a:ext cx="1013587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Cùng các bạn làm vệ sinh trường học và khu vực xung quanh trường.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19" y="3347866"/>
            <a:ext cx="12420600" cy="569228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884087" y="152400"/>
            <a:ext cx="8547735" cy="2139856"/>
            <a:chOff x="3203682" y="164812"/>
            <a:chExt cx="8403509" cy="2139394"/>
          </a:xfrm>
        </p:grpSpPr>
        <p:sp>
          <p:nvSpPr>
            <p:cNvPr id="13" name="TextBox 28"/>
            <p:cNvSpPr txBox="1"/>
            <p:nvPr/>
          </p:nvSpPr>
          <p:spPr>
            <a:xfrm>
              <a:off x="5063633" y="164812"/>
              <a:ext cx="4551042" cy="43297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 ba, ngày 29 tháng 10 năm 2024</a:t>
              </a:r>
            </a:p>
          </p:txBody>
        </p:sp>
        <p:sp>
          <p:nvSpPr>
            <p:cNvPr id="15" name="TextBox 29"/>
            <p:cNvSpPr txBox="1"/>
            <p:nvPr/>
          </p:nvSpPr>
          <p:spPr>
            <a:xfrm>
              <a:off x="3203682" y="545636"/>
              <a:ext cx="8403509" cy="1758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u="sng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 NHIÊN VÀ XÃ HỘI</a:t>
              </a:r>
            </a:p>
            <a:p>
              <a:pPr algn="ctr">
                <a:lnSpc>
                  <a:spcPct val="130000"/>
                </a:lnSpc>
              </a:pPr>
              <a:r>
                <a:rPr lang="vi-VN" sz="28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sym typeface="+mn-ea"/>
                </a:rPr>
                <a:t>Bài 7: GIỮ AN TOÀN VÀ VỆ SINH Ở TRƯỜNG (T</a:t>
              </a:r>
              <a:r>
                <a:rPr lang="en-US" sz="28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sym typeface="+mn-ea"/>
                </a:rPr>
                <a:t>3</a:t>
              </a:r>
              <a:r>
                <a:rPr lang="vi-VN" sz="28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sym typeface="+mn-ea"/>
                </a:rPr>
                <a:t>) </a:t>
              </a:r>
              <a:endParaRPr lang="vi-VN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  <a:p>
              <a:pPr algn="ctr"/>
              <a:endParaRPr lang="en-US" sz="2400" b="1" u="sng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b="1" u="sng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51719" y="1600200"/>
            <a:ext cx="14478000" cy="6477000"/>
            <a:chOff x="1051719" y="1600200"/>
            <a:chExt cx="14478000" cy="6477000"/>
          </a:xfrm>
        </p:grpSpPr>
        <p:sp>
          <p:nvSpPr>
            <p:cNvPr id="2" name="Thought Bubble: Cloud 1"/>
            <p:cNvSpPr/>
            <p:nvPr/>
          </p:nvSpPr>
          <p:spPr>
            <a:xfrm>
              <a:off x="1051719" y="1600200"/>
              <a:ext cx="14478000" cy="6477000"/>
            </a:xfrm>
            <a:prstGeom prst="cloudCallout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scaled="0"/>
            </a:gradFill>
            <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Giữ an toàn, vệ sinh trường học nhằm phòng tránh rủi ro, bảo vệ sức khoẻ và giúp chúng em học tập tốt.</a:t>
              </a:r>
            </a:p>
            <a:p>
              <a:pPr algn="just"/>
              <a:r>
                <a:rPr lang="en-US" sz="4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Em cần thường xuyên tham gia những việc làm góp phần giữ an toàn và vệ sinh ở trường. Đó cũng là cách em thể hiện tình yêu đối với “ ngôi nhà thứ hai” của mình.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000" b="92000" l="6757" r="91892">
                          <a14:foregroundMark x1="40541" y1="93333" x2="40541" y2="93333"/>
                          <a14:foregroundMark x1="56757" y1="93333" x2="56757" y2="93333"/>
                          <a14:foregroundMark x1="91892" y1="64000" x2="91892" y2="64000"/>
                          <a14:foregroundMark x1="91892" y1="57333" x2="91892" y2="57333"/>
                          <a14:foregroundMark x1="90541" y1="53333" x2="90541" y2="53333"/>
                          <a14:foregroundMark x1="89189" y1="45333" x2="89189" y2="45333"/>
                          <a14:foregroundMark x1="86486" y1="29333" x2="86486" y2="29333"/>
                          <a14:foregroundMark x1="25676" y1="12000" x2="25676" y2="1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719" y="2819400"/>
              <a:ext cx="1752600" cy="1552675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884087" y="152400"/>
            <a:ext cx="8547735" cy="2139856"/>
            <a:chOff x="3203682" y="164812"/>
            <a:chExt cx="8403509" cy="2139394"/>
          </a:xfrm>
        </p:grpSpPr>
        <p:sp>
          <p:nvSpPr>
            <p:cNvPr id="13" name="TextBox 28"/>
            <p:cNvSpPr txBox="1"/>
            <p:nvPr/>
          </p:nvSpPr>
          <p:spPr>
            <a:xfrm>
              <a:off x="5063633" y="164812"/>
              <a:ext cx="4551042" cy="43297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 ba, ngày 29 tháng 10 năm 2024</a:t>
              </a:r>
            </a:p>
          </p:txBody>
        </p:sp>
        <p:sp>
          <p:nvSpPr>
            <p:cNvPr id="15" name="TextBox 29"/>
            <p:cNvSpPr txBox="1"/>
            <p:nvPr/>
          </p:nvSpPr>
          <p:spPr>
            <a:xfrm>
              <a:off x="3203682" y="545636"/>
              <a:ext cx="8403509" cy="1758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u="sng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 NHIÊN VÀ XÃ HỘI</a:t>
              </a:r>
            </a:p>
            <a:p>
              <a:pPr algn="ctr">
                <a:lnSpc>
                  <a:spcPct val="130000"/>
                </a:lnSpc>
              </a:pPr>
              <a:r>
                <a:rPr lang="vi-VN" sz="28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sym typeface="+mn-ea"/>
                </a:rPr>
                <a:t>Bài 7: GIỮ AN TOÀN VÀ VỆ SINH Ở TRƯỜNG (T</a:t>
              </a:r>
              <a:r>
                <a:rPr lang="en-US" sz="28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sym typeface="+mn-ea"/>
                </a:rPr>
                <a:t>3</a:t>
              </a:r>
              <a:r>
                <a:rPr lang="vi-VN" sz="28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sym typeface="+mn-ea"/>
                </a:rPr>
                <a:t>) </a:t>
              </a:r>
              <a:endParaRPr lang="vi-VN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  <a:p>
              <a:pPr algn="ctr"/>
              <a:endParaRPr lang="en-US" sz="2400" b="1" u="sng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b="1" u="sng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12492" y="3513825"/>
            <a:ext cx="10218057" cy="279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en-US" sz="5865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XIN CHÀO </a:t>
            </a:r>
          </a:p>
          <a:p>
            <a:pPr marR="3810" algn="ctr">
              <a:spcAft>
                <a:spcPts val="0"/>
              </a:spcAft>
            </a:pPr>
            <a:r>
              <a:rPr lang="en-US" sz="5865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 HẸN GẶP LẠI </a:t>
            </a:r>
          </a:p>
          <a:p>
            <a:pPr marR="3810" algn="ctr">
              <a:spcAft>
                <a:spcPts val="0"/>
              </a:spcAft>
            </a:pPr>
            <a:r>
              <a:rPr lang="en-US" sz="5865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 EM</a:t>
            </a:r>
            <a:endParaRPr lang="en-US" sz="5865" b="1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</TotalTime>
  <Words>282</Words>
  <Application>Microsoft Office PowerPoint</Application>
  <PresentationFormat>Custom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1099</cp:revision>
  <dcterms:created xsi:type="dcterms:W3CDTF">2008-09-09T22:52:00Z</dcterms:created>
  <dcterms:modified xsi:type="dcterms:W3CDTF">2024-10-30T00:52:17Z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B88C5B07DB2F4A4BA817AA13D552310D_13</vt:lpwstr>
  </property>
  <property fmtid="{D5CDD505-2E9C-101B-9397-08002B2CF9AE}" pid="3" name="KSOProductBuildVer">
    <vt:lpwstr>1033-12.2.0.18607</vt:lpwstr>
  </property>
</Properties>
</file>