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310" r:id="rId3"/>
    <p:sldId id="264" r:id="rId4"/>
    <p:sldId id="308" r:id="rId5"/>
    <p:sldId id="318" r:id="rId6"/>
    <p:sldId id="280" r:id="rId7"/>
    <p:sldId id="319" r:id="rId8"/>
    <p:sldId id="335" r:id="rId9"/>
    <p:sldId id="320" r:id="rId10"/>
    <p:sldId id="336" r:id="rId11"/>
    <p:sldId id="32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287" r:id="rId26"/>
    <p:sldId id="32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91165" autoAdjust="0"/>
  </p:normalViewPr>
  <p:slideViewPr>
    <p:cSldViewPr snapToGrid="0">
      <p:cViewPr>
        <p:scale>
          <a:sx n="30" d="100"/>
          <a:sy n="30" d="100"/>
        </p:scale>
        <p:origin x="184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113249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3</a:t>
            </a:fld>
            <a:endParaRPr lang="en-US"/>
          </a:p>
        </p:txBody>
      </p:sp>
    </p:spTree>
    <p:extLst>
      <p:ext uri="{BB962C8B-B14F-4D97-AF65-F5344CB8AC3E}">
        <p14:creationId xmlns:p14="http://schemas.microsoft.com/office/powerpoint/2010/main" val="310547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7C723-BFE8-4355-BD82-AF705C176D13}" type="slidenum">
              <a:rPr lang="en-US" smtClean="0"/>
              <a:t>8</a:t>
            </a:fld>
            <a:endParaRPr lang="en-US"/>
          </a:p>
        </p:txBody>
      </p:sp>
    </p:spTree>
    <p:extLst>
      <p:ext uri="{BB962C8B-B14F-4D97-AF65-F5344CB8AC3E}">
        <p14:creationId xmlns:p14="http://schemas.microsoft.com/office/powerpoint/2010/main" val="1647722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7C723-BFE8-4355-BD82-AF705C176D13}" type="slidenum">
              <a:rPr lang="en-US" smtClean="0"/>
              <a:t>15</a:t>
            </a:fld>
            <a:endParaRPr lang="en-US"/>
          </a:p>
        </p:txBody>
      </p:sp>
    </p:spTree>
    <p:extLst>
      <p:ext uri="{BB962C8B-B14F-4D97-AF65-F5344CB8AC3E}">
        <p14:creationId xmlns:p14="http://schemas.microsoft.com/office/powerpoint/2010/main" val="368585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636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05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82955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9921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062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5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014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7275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62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760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35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41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0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43004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1.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DC5C0993-5A76-0C35-E263-1B63E3364F3F}"/>
              </a:ext>
            </a:extLst>
          </p:cNvPr>
          <p:cNvPicPr>
            <a:picLocks noChangeAspect="1"/>
          </p:cNvPicPr>
          <p:nvPr/>
        </p:nvPicPr>
        <p:blipFill>
          <a:blip r:embed="rId13"/>
          <a:stretch>
            <a:fillRect/>
          </a:stretch>
        </p:blipFill>
        <p:spPr>
          <a:xfrm>
            <a:off x="1956831" y="1746345"/>
            <a:ext cx="8449788" cy="3670110"/>
          </a:xfrm>
          <a:prstGeom prst="rect">
            <a:avLst/>
          </a:prstGeom>
        </p:spPr>
      </p:pic>
    </p:spTree>
    <p:extLst>
      <p:ext uri="{BB962C8B-B14F-4D97-AF65-F5344CB8AC3E}">
        <p14:creationId xmlns:p14="http://schemas.microsoft.com/office/powerpoint/2010/main" val="17792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Lullatone-Walking On The Sidewalk">
            <a:hlinkClick r:id="" action="ppaction://media"/>
            <a:extLst>
              <a:ext uri="{FF2B5EF4-FFF2-40B4-BE49-F238E27FC236}">
                <a16:creationId xmlns:a16="http://schemas.microsoft.com/office/drawing/2014/main" id="{36E75C4E-FD8B-4813-8083-80881A042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8913" y="7908333"/>
            <a:ext cx="609600" cy="609600"/>
          </a:xfrm>
          <a:prstGeom prst="rect">
            <a:avLst/>
          </a:prstGeom>
        </p:spPr>
      </p:pic>
      <p:grpSp>
        <p:nvGrpSpPr>
          <p:cNvPr id="3" name="Group 2">
            <a:extLst>
              <a:ext uri="{FF2B5EF4-FFF2-40B4-BE49-F238E27FC236}">
                <a16:creationId xmlns:a16="http://schemas.microsoft.com/office/drawing/2014/main" id="{23EE4C9E-8736-4BBD-9014-BED689F65F87}"/>
              </a:ext>
            </a:extLst>
          </p:cNvPr>
          <p:cNvGrpSpPr/>
          <p:nvPr/>
        </p:nvGrpSpPr>
        <p:grpSpPr>
          <a:xfrm>
            <a:off x="1616990" y="2278251"/>
            <a:ext cx="8958020" cy="3271211"/>
            <a:chOff x="1616990" y="2278251"/>
            <a:chExt cx="8958020" cy="3271211"/>
          </a:xfrm>
        </p:grpSpPr>
        <p:sp>
          <p:nvSpPr>
            <p:cNvPr id="7" name="Rectangle: Diagonal Corners Rounded 6">
              <a:extLst>
                <a:ext uri="{FF2B5EF4-FFF2-40B4-BE49-F238E27FC236}">
                  <a16:creationId xmlns:a16="http://schemas.microsoft.com/office/drawing/2014/main" id="{4F6AC6A8-D35A-4229-9865-56F65D2061B9}"/>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0" name="TextBox 9">
              <a:extLst>
                <a:ext uri="{FF2B5EF4-FFF2-40B4-BE49-F238E27FC236}">
                  <a16:creationId xmlns:a16="http://schemas.microsoft.com/office/drawing/2014/main" id="{EE0F01EE-7C42-4328-8383-332DA269C05A}"/>
                </a:ext>
              </a:extLst>
            </p:cNvPr>
            <p:cNvSpPr txBox="1"/>
            <p:nvPr/>
          </p:nvSpPr>
          <p:spPr>
            <a:xfrm>
              <a:off x="2087712" y="2760345"/>
              <a:ext cx="801657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07172E"/>
                  </a:solidFill>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chuyến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từ</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rắn</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sang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trạng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thái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lỏng</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khi</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có</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nhiệt</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độ</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phù</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8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hợp</a:t>
              </a:r>
              <a:r>
                <a:rPr kumimoji="0" lang="en-US"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endParaRPr kumimoji="0" lang="vi-VN" sz="48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grpSp>
        <p:nvGrpSpPr>
          <p:cNvPr id="2" name="Group 1">
            <a:extLst>
              <a:ext uri="{FF2B5EF4-FFF2-40B4-BE49-F238E27FC236}">
                <a16:creationId xmlns:a16="http://schemas.microsoft.com/office/drawing/2014/main" id="{FBE5B82F-CAA9-4378-8CB2-441D5965D9C0}"/>
              </a:ext>
            </a:extLst>
          </p:cNvPr>
          <p:cNvGrpSpPr/>
          <p:nvPr/>
        </p:nvGrpSpPr>
        <p:grpSpPr>
          <a:xfrm>
            <a:off x="3228405" y="739986"/>
            <a:ext cx="5264668" cy="1367519"/>
            <a:chOff x="3228405" y="739986"/>
            <a:chExt cx="5264668" cy="1367519"/>
          </a:xfrm>
        </p:grpSpPr>
        <p:pic>
          <p:nvPicPr>
            <p:cNvPr id="5" name="图片 16">
              <a:extLst>
                <a:ext uri="{FF2B5EF4-FFF2-40B4-BE49-F238E27FC236}">
                  <a16:creationId xmlns:a16="http://schemas.microsoft.com/office/drawing/2014/main" id="{D4EF9FDB-E37A-4DD0-B7C9-A94E252FE1E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6860"/>
            <a:stretch/>
          </p:blipFill>
          <p:spPr>
            <a:xfrm>
              <a:off x="3228405" y="739986"/>
              <a:ext cx="5264668" cy="1367519"/>
            </a:xfrm>
            <a:prstGeom prst="rect">
              <a:avLst/>
            </a:prstGeom>
          </p:spPr>
        </p:pic>
        <p:sp>
          <p:nvSpPr>
            <p:cNvPr id="12" name="TextBox 11">
              <a:extLst>
                <a:ext uri="{FF2B5EF4-FFF2-40B4-BE49-F238E27FC236}">
                  <a16:creationId xmlns:a16="http://schemas.microsoft.com/office/drawing/2014/main" id="{CD5B3907-22C6-47C9-9074-A0B863F5DCC0}"/>
                </a:ext>
              </a:extLst>
            </p:cNvPr>
            <p:cNvSpPr txBox="1"/>
            <p:nvPr/>
          </p:nvSpPr>
          <p:spPr>
            <a:xfrm>
              <a:off x="4518971" y="1124090"/>
              <a:ext cx="30287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Kết</a:t>
              </a:r>
              <a:r>
                <a:rPr kumimoji="0" lang="en-US"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rPr>
                <a:t> </a:t>
              </a:r>
              <a:r>
                <a:rPr kumimoji="0" lang="en-US" sz="4400" b="1" i="0" u="none" strike="noStrike" kern="1200" cap="none" spc="0" normalizeH="0" baseline="0" noProof="0" dirty="0" err="1">
                  <a:ln>
                    <a:noFill/>
                  </a:ln>
                  <a:solidFill>
                    <a:srgbClr val="07172E"/>
                  </a:solidFill>
                  <a:effectLst/>
                  <a:uLnTx/>
                  <a:uFillTx/>
                  <a:latin typeface="Arial" panose="020B0604020202020204" pitchFamily="34" charset="0"/>
                  <a:ea typeface="字魂17号-萌趣果冻体"/>
                  <a:cs typeface="Arial" panose="020B0604020202020204" pitchFamily="34" charset="0"/>
                </a:rPr>
                <a:t>luận</a:t>
              </a:r>
              <a:endParaRPr kumimoji="0" lang="vi-VN" sz="4400" b="1" i="0" u="none" strike="noStrike" kern="1200" cap="none" spc="0" normalizeH="0" baseline="0" noProof="0" dirty="0">
                <a:ln>
                  <a:noFill/>
                </a:ln>
                <a:solidFill>
                  <a:srgbClr val="07172E"/>
                </a:solidFill>
                <a:effectLst/>
                <a:uLnTx/>
                <a:uFillTx/>
                <a:latin typeface="Arial" panose="020B0604020202020204" pitchFamily="34" charset="0"/>
                <a:ea typeface="字魂17号-萌趣果冻体"/>
                <a:cs typeface="Arial" panose="020B0604020202020204" pitchFamily="34" charset="0"/>
              </a:endParaRPr>
            </a:p>
          </p:txBody>
        </p:sp>
      </p:grpSp>
    </p:spTree>
    <p:extLst>
      <p:ext uri="{BB962C8B-B14F-4D97-AF65-F5344CB8AC3E}">
        <p14:creationId xmlns:p14="http://schemas.microsoft.com/office/powerpoint/2010/main" val="202144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showWhenStopped="0">
                <p:cTn id="12"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585323"/>
          </a:xfrm>
          <a:prstGeom prst="rect">
            <a:avLst/>
          </a:prstGeom>
          <a:solidFill>
            <a:schemeClr val="bg1"/>
          </a:solidFill>
        </p:spPr>
        <p:txBody>
          <a:bodyPr wrap="square" rtlCol="0">
            <a:spAutoFit/>
          </a:bodyPr>
          <a:lstStyle/>
          <a:p>
            <a:pPr lvl="0" algn="ctr"/>
            <a:r>
              <a:rPr lang="en-US" sz="5400" b="1" dirty="0" err="1">
                <a:solidFill>
                  <a:srgbClr val="AC2427"/>
                </a:solidFill>
                <a:latin typeface="Calibri" panose="020F0502020204030204" pitchFamily="34" charset="0"/>
                <a:cs typeface="Calibri" panose="020F0502020204030204" pitchFamily="34" charset="0"/>
              </a:rPr>
              <a:t>Hoạt</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động</a:t>
            </a:r>
            <a:r>
              <a:rPr lang="en-US" sz="5400" b="1" dirty="0">
                <a:solidFill>
                  <a:srgbClr val="AC2427"/>
                </a:solidFill>
                <a:latin typeface="Calibri" panose="020F0502020204030204" pitchFamily="34" charset="0"/>
                <a:cs typeface="Calibri" panose="020F0502020204030204" pitchFamily="34" charset="0"/>
              </a:rPr>
              <a:t> 2: </a:t>
            </a:r>
            <a:r>
              <a:rPr lang="en-US" sz="5400" b="1" dirty="0" err="1">
                <a:solidFill>
                  <a:srgbClr val="AC2427"/>
                </a:solidFill>
                <a:latin typeface="Calibri" panose="020F0502020204030204" pitchFamily="34" charset="0"/>
                <a:cs typeface="Calibri" panose="020F0502020204030204" pitchFamily="34" charset="0"/>
              </a:rPr>
              <a:t>Tìm</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hiểu</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sự</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biến</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đổi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trạng</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thái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của</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cồn</a:t>
            </a:r>
            <a:endParaRPr kumimoji="0" lang="vi-VN" sz="5400" b="1" i="0" u="none" strike="noStrike" kern="1200" cap="none" spc="0" normalizeH="0" baseline="0" noProof="0" dirty="0">
              <a:ln>
                <a:noFill/>
              </a:ln>
              <a:solidFill>
                <a:srgbClr val="AC2427"/>
              </a:solidFill>
              <a:effectLst/>
              <a:uLnTx/>
              <a:uFillTx/>
              <a:latin typeface="Calibri" panose="020F0502020204030204" pitchFamily="34" charset="0"/>
              <a:ea typeface="字魂17号-萌趣果冻体"/>
              <a:cs typeface="Calibri" panose="020F0502020204030204" pitchFamily="34" charset="0"/>
            </a:endParaRPr>
          </a:p>
        </p:txBody>
      </p:sp>
    </p:spTree>
    <p:extLst>
      <p:ext uri="{BB962C8B-B14F-4D97-AF65-F5344CB8AC3E}">
        <p14:creationId xmlns:p14="http://schemas.microsoft.com/office/powerpoint/2010/main" val="38504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4"/>
            <a:ext cx="13285075" cy="2978711"/>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220824" y="603896"/>
              <a:ext cx="2260066" cy="122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Đọc</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thông</a:t>
              </a:r>
              <a:r>
                <a:rPr lang="en-US" sz="3600" b="1" i="0" dirty="0">
                  <a:solidFill>
                    <a:schemeClr val="accent2">
                      <a:lumMod val="75000"/>
                    </a:schemeClr>
                  </a:solidFill>
                  <a:effectLst/>
                  <a:latin typeface="Calibri" panose="020F0502020204030204" pitchFamily="34" charset="0"/>
                  <a:cs typeface="Calibri" panose="020F0502020204030204" pitchFamily="34" charset="0"/>
                </a:rPr>
                <a:t> tin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và</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mô</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tả</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sự</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biến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đổi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trạng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thái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của</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cồn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trong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quá</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trình</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sử</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dụng</a:t>
              </a:r>
              <a:r>
                <a:rPr lang="en-US" sz="3600" b="1" i="0" dirty="0">
                  <a:solidFill>
                    <a:schemeClr val="accent2">
                      <a:lumMod val="75000"/>
                    </a:schemeClr>
                  </a:solidFill>
                  <a:effectLst/>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a:extLst>
              <a:ext uri="{FF2B5EF4-FFF2-40B4-BE49-F238E27FC236}">
                <a16:creationId xmlns:a16="http://schemas.microsoft.com/office/drawing/2014/main" id="{ECC813C5-BEAB-97EF-D2E8-50D33CA81B9F}"/>
              </a:ext>
            </a:extLst>
          </p:cNvPr>
          <p:cNvPicPr>
            <a:picLocks noChangeAspect="1"/>
          </p:cNvPicPr>
          <p:nvPr/>
        </p:nvPicPr>
        <p:blipFill>
          <a:blip r:embed="rId3"/>
          <a:stretch>
            <a:fillRect/>
          </a:stretch>
        </p:blipFill>
        <p:spPr>
          <a:xfrm>
            <a:off x="4026163" y="2444650"/>
            <a:ext cx="4665892" cy="3788626"/>
          </a:xfrm>
          <a:prstGeom prst="rect">
            <a:avLst/>
          </a:prstGeom>
        </p:spPr>
      </p:pic>
      <p:pic>
        <p:nvPicPr>
          <p:cNvPr id="1030" name="Picture 6" descr="Cồn Vĩnh Phúc sát khuẩn 90 độ chai 500ml nắp thường">
            <a:extLst>
              <a:ext uri="{FF2B5EF4-FFF2-40B4-BE49-F238E27FC236}">
                <a16:creationId xmlns:a16="http://schemas.microsoft.com/office/drawing/2014/main" id="{0B2276FB-6C30-A405-6986-AA270DF58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2" y="2701158"/>
            <a:ext cx="3620157" cy="3620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333734D-59BF-A91A-0DCA-DD6107FCD612}"/>
              </a:ext>
            </a:extLst>
          </p:cNvPr>
          <p:cNvGrpSpPr/>
          <p:nvPr/>
        </p:nvGrpSpPr>
        <p:grpSpPr>
          <a:xfrm>
            <a:off x="4666594" y="2971934"/>
            <a:ext cx="6927920" cy="3271211"/>
            <a:chOff x="1616990" y="2278251"/>
            <a:chExt cx="8958020" cy="3271211"/>
          </a:xfrm>
        </p:grpSpPr>
        <p:sp>
          <p:nvSpPr>
            <p:cNvPr id="9" name="Rectangle: Diagonal Corners Rounded 8">
              <a:extLst>
                <a:ext uri="{FF2B5EF4-FFF2-40B4-BE49-F238E27FC236}">
                  <a16:creationId xmlns:a16="http://schemas.microsoft.com/office/drawing/2014/main" id="{166C5574-B31D-0077-0BE5-E63D9360B7E5}"/>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3" name="TextBox 12">
              <a:extLst>
                <a:ext uri="{FF2B5EF4-FFF2-40B4-BE49-F238E27FC236}">
                  <a16:creationId xmlns:a16="http://schemas.microsoft.com/office/drawing/2014/main" id="{9769F5DE-B82F-04A1-73CD-DD3FC4C550EA}"/>
                </a:ext>
              </a:extLst>
            </p:cNvPr>
            <p:cNvSpPr txBox="1"/>
            <p:nvPr/>
          </p:nvSpPr>
          <p:spPr>
            <a:xfrm>
              <a:off x="2108733" y="2445035"/>
              <a:ext cx="801657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07172E"/>
                  </a:solidFill>
                  <a:latin typeface="Calibri" panose="020F0502020204030204" pitchFamily="34" charset="0"/>
                  <a:ea typeface="字魂17号-萌趣果冻体"/>
                  <a:cs typeface="Calibri" panose="020F0502020204030204" pitchFamily="34" charset="0"/>
                </a:rPr>
                <a:t>Cồn chuyển từ trạng thái lỏng sang trạng thái khí trong quá trình sử dụng vì cồn là chất dễ bay hơi.</a:t>
              </a:r>
              <a:endParaRPr kumimoji="0" lang="vi-VN" sz="44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spTree>
    <p:extLst>
      <p:ext uri="{BB962C8B-B14F-4D97-AF65-F5344CB8AC3E}">
        <p14:creationId xmlns:p14="http://schemas.microsoft.com/office/powerpoint/2010/main" val="104706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76770" y="260264"/>
            <a:ext cx="11594512" cy="205201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60345"/>
              <a:ext cx="8672569" cy="23354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Tùy thuộc vào mỗi loại cồn sẽ có tên gọi khác nhau như cồn 70 độ, cồn 90 độ,... Số 70 hoặc 90 chính là tượng trưng cho nồng độ có ở cồn. </a:t>
              </a:r>
              <a:endParaRPr kumimoji="0" lang="vi-VN" sz="36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descr="Cồn y tế Ethanol Quốc Dân - Elaphe">
            <a:extLst>
              <a:ext uri="{FF2B5EF4-FFF2-40B4-BE49-F238E27FC236}">
                <a16:creationId xmlns:a16="http://schemas.microsoft.com/office/drawing/2014/main" id="{27A4320B-3F2B-59BF-9897-9C3ED27AE3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155" y="2450848"/>
            <a:ext cx="5445597" cy="4082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4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03198" y="218222"/>
            <a:ext cx="11594512" cy="2419875"/>
            <a:chOff x="1637577" y="2467437"/>
            <a:chExt cx="8958020" cy="4196805"/>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23887"/>
              <a:ext cx="8672569" cy="394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Cồn chỉ sử dụng rửa các vết thương không hở để ngăn ngừa vi khuẩn xâm nhập vào da, không nên tiếp xúc trực tiếp các vết thương hở hoặc vết bỏng nặng với cồn vì chúng sẽ khiến tình trạng vết thương nặng thêm. </a:t>
              </a:r>
              <a:endPar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2050" name="Picture 2" descr="Có nên dùng oxy già để rửa vết thương hở? | Vinmec">
            <a:extLst>
              <a:ext uri="{FF2B5EF4-FFF2-40B4-BE49-F238E27FC236}">
                <a16:creationId xmlns:a16="http://schemas.microsoft.com/office/drawing/2014/main" id="{739865A2-7D02-274B-8D23-52E3F85D4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05" y="2679941"/>
            <a:ext cx="5990898" cy="399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3">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3">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800767"/>
          </a:xfrm>
          <a:prstGeom prst="rect">
            <a:avLst/>
          </a:prstGeom>
          <a:solidFill>
            <a:schemeClr val="bg1"/>
          </a:solidFill>
        </p:spPr>
        <p:txBody>
          <a:bodyPr wrap="square" rtlCol="0">
            <a:spAutoFit/>
          </a:bodyPr>
          <a:lstStyle/>
          <a:p>
            <a:pPr algn="ctr"/>
            <a:r>
              <a:rPr lang="nl-NL" sz="4400" b="1" dirty="0">
                <a:solidFill>
                  <a:srgbClr val="FF0000"/>
                </a:solidFill>
                <a:latin typeface="Calibri" panose="020F0502020204030204" pitchFamily="34" charset="0"/>
                <a:cs typeface="Calibri" panose="020F0502020204030204" pitchFamily="34" charset="0"/>
              </a:rPr>
              <a:t>Hoạt động 3: Nêu ví dụ về sự biến đổi trạng thái của chất trong đời sống hằng ngày</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1956637" y="1308905"/>
            <a:ext cx="8922656" cy="1438689"/>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Nêu ví dụ về sự biến đổi trạng thái của chất trong đời sống hằng ngày. </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spTree>
    <p:extLst>
      <p:ext uri="{BB962C8B-B14F-4D97-AF65-F5344CB8AC3E}">
        <p14:creationId xmlns:p14="http://schemas.microsoft.com/office/powerpoint/2010/main" val="13323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B09E9-42B5-5EB3-2A0F-491F996371D2}"/>
              </a:ext>
            </a:extLst>
          </p:cNvPr>
          <p:cNvGraphicFramePr>
            <a:graphicFrameLocks noGrp="1"/>
          </p:cNvGraphicFramePr>
          <p:nvPr>
            <p:extLst>
              <p:ext uri="{D42A27DB-BD31-4B8C-83A1-F6EECF244321}">
                <p14:modId xmlns:p14="http://schemas.microsoft.com/office/powerpoint/2010/main" val="4005308337"/>
              </p:ext>
            </p:extLst>
          </p:nvPr>
        </p:nvGraphicFramePr>
        <p:xfrm>
          <a:off x="896883" y="756745"/>
          <a:ext cx="9960303" cy="4508938"/>
        </p:xfrm>
        <a:graphic>
          <a:graphicData uri="http://schemas.openxmlformats.org/drawingml/2006/table">
            <a:tbl>
              <a:tblPr firstRow="1" bandRow="1">
                <a:tableStyleId>{5C22544A-7EE6-4342-B048-85BDC9FD1C3A}</a:tableStyleId>
              </a:tblPr>
              <a:tblGrid>
                <a:gridCol w="3320101">
                  <a:extLst>
                    <a:ext uri="{9D8B030D-6E8A-4147-A177-3AD203B41FA5}">
                      <a16:colId xmlns:a16="http://schemas.microsoft.com/office/drawing/2014/main" val="3792167953"/>
                    </a:ext>
                  </a:extLst>
                </a:gridCol>
                <a:gridCol w="3320101">
                  <a:extLst>
                    <a:ext uri="{9D8B030D-6E8A-4147-A177-3AD203B41FA5}">
                      <a16:colId xmlns:a16="http://schemas.microsoft.com/office/drawing/2014/main" val="3090250587"/>
                    </a:ext>
                  </a:extLst>
                </a:gridCol>
                <a:gridCol w="3320101">
                  <a:extLst>
                    <a:ext uri="{9D8B030D-6E8A-4147-A177-3AD203B41FA5}">
                      <a16:colId xmlns:a16="http://schemas.microsoft.com/office/drawing/2014/main" val="1990767606"/>
                    </a:ext>
                  </a:extLst>
                </a:gridCol>
              </a:tblGrid>
              <a:tr h="1210394">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lỏng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rắn</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rắn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020719"/>
                  </a:ext>
                </a:extLst>
              </a:tr>
              <a:tr h="32985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793779"/>
                  </a:ext>
                </a:extLst>
              </a:tr>
            </a:tbl>
          </a:graphicData>
        </a:graphic>
      </p:graphicFrame>
      <p:sp>
        <p:nvSpPr>
          <p:cNvPr id="3" name="TextBox 2">
            <a:extLst>
              <a:ext uri="{FF2B5EF4-FFF2-40B4-BE49-F238E27FC236}">
                <a16:creationId xmlns:a16="http://schemas.microsoft.com/office/drawing/2014/main" id="{E1AAF7DE-63A1-00F1-D040-6023F6574385}"/>
              </a:ext>
            </a:extLst>
          </p:cNvPr>
          <p:cNvSpPr txBox="1"/>
          <p:nvPr/>
        </p:nvSpPr>
        <p:spPr>
          <a:xfrm>
            <a:off x="1765737" y="2007476"/>
            <a:ext cx="2123090" cy="646331"/>
          </a:xfrm>
          <a:prstGeom prst="rect">
            <a:avLst/>
          </a:prstGeom>
          <a:noFill/>
        </p:spPr>
        <p:txBody>
          <a:bodyPr wrap="square" rtlCol="0">
            <a:spAutoFit/>
          </a:bodyPr>
          <a:lstStyle/>
          <a:p>
            <a:r>
              <a:rPr lang="nl-NL" sz="3600" b="1" i="1" kern="0" dirty="0">
                <a:effectLst/>
                <a:latin typeface="Cambria" panose="02040503050406030204" pitchFamily="18" charset="0"/>
                <a:ea typeface="Cambria" panose="02040503050406030204" pitchFamily="18" charset="0"/>
              </a:rPr>
              <a:t>nước</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D78D72-9C5E-1205-15D6-1E66B503103B}"/>
              </a:ext>
            </a:extLst>
          </p:cNvPr>
          <p:cNvSpPr txBox="1"/>
          <p:nvPr/>
        </p:nvSpPr>
        <p:spPr>
          <a:xfrm>
            <a:off x="4246177" y="1944413"/>
            <a:ext cx="3216167" cy="2246769"/>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để ở nhiệt độ thường hoặc làm lạnh.</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4E681AD-070C-4F09-878C-136D5588707D}"/>
              </a:ext>
            </a:extLst>
          </p:cNvPr>
          <p:cNvSpPr txBox="1"/>
          <p:nvPr/>
        </p:nvSpPr>
        <p:spPr>
          <a:xfrm>
            <a:off x="7577957" y="1933903"/>
            <a:ext cx="3216167" cy="1815882"/>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bị đun nóng.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776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18568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Em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biết</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pSp>
        <p:nvGrpSpPr>
          <p:cNvPr id="5" name="Group 4">
            <a:extLst>
              <a:ext uri="{FF2B5EF4-FFF2-40B4-BE49-F238E27FC236}">
                <a16:creationId xmlns:a16="http://schemas.microsoft.com/office/drawing/2014/main" id="{2AF829D6-255D-CB80-F636-C98FB60740FD}"/>
              </a:ext>
            </a:extLst>
          </p:cNvPr>
          <p:cNvGrpSpPr/>
          <p:nvPr/>
        </p:nvGrpSpPr>
        <p:grpSpPr>
          <a:xfrm>
            <a:off x="313709" y="1500484"/>
            <a:ext cx="11783698" cy="2702414"/>
            <a:chOff x="1637577" y="2467437"/>
            <a:chExt cx="8958020" cy="4686814"/>
          </a:xfrm>
        </p:grpSpPr>
        <p:sp>
          <p:nvSpPr>
            <p:cNvPr id="6" name="Rectangle: Diagonal Corners Rounded 5">
              <a:extLst>
                <a:ext uri="{FF2B5EF4-FFF2-40B4-BE49-F238E27FC236}">
                  <a16:creationId xmlns:a16="http://schemas.microsoft.com/office/drawing/2014/main" id="{2E9B2E8B-3D03-1A21-613F-20382590484E}"/>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7" name="TextBox 6">
              <a:extLst>
                <a:ext uri="{FF2B5EF4-FFF2-40B4-BE49-F238E27FC236}">
                  <a16:creationId xmlns:a16="http://schemas.microsoft.com/office/drawing/2014/main" id="{0772762D-AECE-E7A6-1777-4A2816BC7938}"/>
                </a:ext>
              </a:extLst>
            </p:cNvPr>
            <p:cNvSpPr txBox="1"/>
            <p:nvPr/>
          </p:nvSpPr>
          <p:spPr>
            <a:xfrm>
              <a:off x="1768741" y="2723887"/>
              <a:ext cx="8672569" cy="4430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solidFill>
                    <a:srgbClr val="07172E"/>
                  </a:solidFill>
                  <a:latin typeface="Calibri" panose="020F0502020204030204" pitchFamily="34" charset="0"/>
                  <a:ea typeface="字魂17号-萌趣果冻体"/>
                  <a:cs typeface="Calibri" panose="020F0502020204030204" pitchFamily="34" charset="0"/>
                </a:rPr>
                <a:t>Ở </a:t>
              </a: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nhiệt độ rất thấp, khí ô-xi chuyển thành dạng lỏng và được nạp vào bình chứa. Bình ô-xi này thường được dùng trong y tế để hỗ trợ bệnh nhân có vấn đề về hô hấp (hình 9). Khi sử dụng, ô-xi lỏng trong bình sẽ chuyển thành khí để bệnh nhân có thể hít thở.</a:t>
              </a:r>
            </a:p>
          </p:txBody>
        </p:sp>
      </p:grpSp>
      <p:pic>
        <p:nvPicPr>
          <p:cNvPr id="9" name="Picture 8">
            <a:extLst>
              <a:ext uri="{FF2B5EF4-FFF2-40B4-BE49-F238E27FC236}">
                <a16:creationId xmlns:a16="http://schemas.microsoft.com/office/drawing/2014/main" id="{48F02CC4-F20B-56F5-A3D8-2CCB53BD1713}"/>
              </a:ext>
            </a:extLst>
          </p:cNvPr>
          <p:cNvPicPr>
            <a:picLocks noChangeAspect="1"/>
          </p:cNvPicPr>
          <p:nvPr/>
        </p:nvPicPr>
        <p:blipFill>
          <a:blip r:embed="rId3"/>
          <a:stretch>
            <a:fillRect/>
          </a:stretch>
        </p:blipFill>
        <p:spPr>
          <a:xfrm>
            <a:off x="4576105" y="3955010"/>
            <a:ext cx="3228975" cy="2752725"/>
          </a:xfrm>
          <a:prstGeom prst="rect">
            <a:avLst/>
          </a:prstGeom>
        </p:spPr>
      </p:pic>
    </p:spTree>
    <p:extLst>
      <p:ext uri="{BB962C8B-B14F-4D97-AF65-F5344CB8AC3E}">
        <p14:creationId xmlns:p14="http://schemas.microsoft.com/office/powerpoint/2010/main" val="98949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sp>
        <p:nvSpPr>
          <p:cNvPr id="7" name="Rectangle: Rounded Corners 6">
            <a:extLst>
              <a:ext uri="{FF2B5EF4-FFF2-40B4-BE49-F238E27FC236}">
                <a16:creationId xmlns:a16="http://schemas.microsoft.com/office/drawing/2014/main" id="{A250FF12-0F62-416D-9B6B-2957E60E8F91}"/>
              </a:ext>
            </a:extLst>
          </p:cNvPr>
          <p:cNvSpPr/>
          <p:nvPr/>
        </p:nvSpPr>
        <p:spPr>
          <a:xfrm>
            <a:off x="528073" y="419507"/>
            <a:ext cx="11052313" cy="6209893"/>
          </a:xfrm>
          <a:prstGeom prst="roundRect">
            <a:avLst>
              <a:gd name="adj" fmla="val 10700"/>
            </a:avLst>
          </a:prstGeom>
          <a:solidFill>
            <a:schemeClr val="bg1">
              <a:alpha val="71000"/>
            </a:schemeClr>
          </a:solidFill>
          <a:ln>
            <a:solidFill>
              <a:srgbClr val="082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pic>
        <p:nvPicPr>
          <p:cNvPr id="6" name="Picture 5">
            <a:extLst>
              <a:ext uri="{FF2B5EF4-FFF2-40B4-BE49-F238E27FC236}">
                <a16:creationId xmlns:a16="http://schemas.microsoft.com/office/drawing/2014/main" id="{247BE8CE-54BC-B96A-04B9-ECE0D34DDC68}"/>
              </a:ext>
            </a:extLst>
          </p:cNvPr>
          <p:cNvPicPr>
            <a:picLocks noChangeAspect="1"/>
          </p:cNvPicPr>
          <p:nvPr/>
        </p:nvPicPr>
        <p:blipFill>
          <a:blip r:embed="rId3"/>
          <a:stretch>
            <a:fillRect/>
          </a:stretch>
        </p:blipFill>
        <p:spPr>
          <a:xfrm>
            <a:off x="4210050" y="-203585"/>
            <a:ext cx="4004540" cy="2292254"/>
          </a:xfrm>
          <a:prstGeom prst="rect">
            <a:avLst/>
          </a:prstGeom>
        </p:spPr>
      </p:pic>
      <p:sp>
        <p:nvSpPr>
          <p:cNvPr id="16" name="矩形 4">
            <a:extLst>
              <a:ext uri="{FF2B5EF4-FFF2-40B4-BE49-F238E27FC236}">
                <a16:creationId xmlns:a16="http://schemas.microsoft.com/office/drawing/2014/main" id="{41E67632-4F4D-C0D7-98E2-B32551E582C9}"/>
              </a:ext>
            </a:extLst>
          </p:cNvPr>
          <p:cNvSpPr/>
          <p:nvPr/>
        </p:nvSpPr>
        <p:spPr>
          <a:xfrm>
            <a:off x="847284" y="2040528"/>
            <a:ext cx="4753416" cy="2874372"/>
          </a:xfrm>
          <a:prstGeom prst="rect">
            <a:avLst/>
          </a:prstGeom>
          <a:solidFill>
            <a:schemeClr val="bg1"/>
          </a:solidFill>
          <a:ln w="38100">
            <a:solidFill>
              <a:srgbClr val="379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a:extLst>
              <a:ext uri="{FF2B5EF4-FFF2-40B4-BE49-F238E27FC236}">
                <a16:creationId xmlns:a16="http://schemas.microsoft.com/office/drawing/2014/main" id="{01347492-6ED4-0BD8-F2FA-0FC5C9D0AF4F}"/>
              </a:ext>
            </a:extLst>
          </p:cNvPr>
          <p:cNvSpPr txBox="1"/>
          <p:nvPr/>
        </p:nvSpPr>
        <p:spPr>
          <a:xfrm>
            <a:off x="847284" y="2220467"/>
            <a:ext cx="4267641"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solidFill>
                  <a:srgbClr val="002060"/>
                </a:solidFill>
                <a:latin typeface="Cambria" panose="02040503050406030204" pitchFamily="18" charset="0"/>
                <a:ea typeface="Cambria" panose="02040503050406030204" pitchFamily="18" charset="0"/>
              </a:rPr>
              <a:t>T</a:t>
            </a:r>
            <a:r>
              <a:rPr lang="vi-VN" sz="3200" dirty="0">
                <a:solidFill>
                  <a:srgbClr val="002060"/>
                </a:solidFill>
                <a:latin typeface="Cambria" panose="02040503050406030204" pitchFamily="18" charset="0"/>
                <a:ea typeface="Cambria" panose="02040503050406030204" pitchFamily="18" charset="0"/>
              </a:rPr>
              <a:t>ìm ra các từ có nghĩa trong bảng. </a:t>
            </a:r>
          </a:p>
          <a:p>
            <a:pPr marL="457200" indent="-457200" algn="jus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Ai có câu trả lời đúng và nhanh nhất sẽ được thưởng. </a:t>
            </a:r>
          </a:p>
        </p:txBody>
      </p:sp>
      <p:graphicFrame>
        <p:nvGraphicFramePr>
          <p:cNvPr id="37" name="Table 36">
            <a:extLst>
              <a:ext uri="{FF2B5EF4-FFF2-40B4-BE49-F238E27FC236}">
                <a16:creationId xmlns:a16="http://schemas.microsoft.com/office/drawing/2014/main" id="{645CAACB-85FE-CA8F-30E0-AD395E5B6E5A}"/>
              </a:ext>
            </a:extLst>
          </p:cNvPr>
          <p:cNvGraphicFramePr>
            <a:graphicFrameLocks noGrp="1"/>
          </p:cNvGraphicFramePr>
          <p:nvPr>
            <p:extLst>
              <p:ext uri="{D42A27DB-BD31-4B8C-83A1-F6EECF244321}">
                <p14:modId xmlns:p14="http://schemas.microsoft.com/office/powerpoint/2010/main" val="1783508502"/>
              </p:ext>
            </p:extLst>
          </p:nvPr>
        </p:nvGraphicFramePr>
        <p:xfrm>
          <a:off x="5997892" y="2038350"/>
          <a:ext cx="5270181" cy="2933701"/>
        </p:xfrm>
        <a:graphic>
          <a:graphicData uri="http://schemas.openxmlformats.org/drawingml/2006/table">
            <a:tbl>
              <a:tblPr firstRow="1" firstCol="1" bandRow="1">
                <a:tableStyleId>{5C22544A-7EE6-4342-B048-85BDC9FD1C3A}</a:tableStyleId>
              </a:tblPr>
              <a:tblGrid>
                <a:gridCol w="585217">
                  <a:extLst>
                    <a:ext uri="{9D8B030D-6E8A-4147-A177-3AD203B41FA5}">
                      <a16:colId xmlns:a16="http://schemas.microsoft.com/office/drawing/2014/main" val="3280889552"/>
                    </a:ext>
                  </a:extLst>
                </a:gridCol>
                <a:gridCol w="585217">
                  <a:extLst>
                    <a:ext uri="{9D8B030D-6E8A-4147-A177-3AD203B41FA5}">
                      <a16:colId xmlns:a16="http://schemas.microsoft.com/office/drawing/2014/main" val="105953201"/>
                    </a:ext>
                  </a:extLst>
                </a:gridCol>
                <a:gridCol w="585217">
                  <a:extLst>
                    <a:ext uri="{9D8B030D-6E8A-4147-A177-3AD203B41FA5}">
                      <a16:colId xmlns:a16="http://schemas.microsoft.com/office/drawing/2014/main" val="3608977737"/>
                    </a:ext>
                  </a:extLst>
                </a:gridCol>
                <a:gridCol w="585217">
                  <a:extLst>
                    <a:ext uri="{9D8B030D-6E8A-4147-A177-3AD203B41FA5}">
                      <a16:colId xmlns:a16="http://schemas.microsoft.com/office/drawing/2014/main" val="732522718"/>
                    </a:ext>
                  </a:extLst>
                </a:gridCol>
                <a:gridCol w="585217">
                  <a:extLst>
                    <a:ext uri="{9D8B030D-6E8A-4147-A177-3AD203B41FA5}">
                      <a16:colId xmlns:a16="http://schemas.microsoft.com/office/drawing/2014/main" val="373489128"/>
                    </a:ext>
                  </a:extLst>
                </a:gridCol>
                <a:gridCol w="585217">
                  <a:extLst>
                    <a:ext uri="{9D8B030D-6E8A-4147-A177-3AD203B41FA5}">
                      <a16:colId xmlns:a16="http://schemas.microsoft.com/office/drawing/2014/main" val="579326065"/>
                    </a:ext>
                  </a:extLst>
                </a:gridCol>
                <a:gridCol w="586293">
                  <a:extLst>
                    <a:ext uri="{9D8B030D-6E8A-4147-A177-3AD203B41FA5}">
                      <a16:colId xmlns:a16="http://schemas.microsoft.com/office/drawing/2014/main" val="3144917917"/>
                    </a:ext>
                  </a:extLst>
                </a:gridCol>
                <a:gridCol w="586293">
                  <a:extLst>
                    <a:ext uri="{9D8B030D-6E8A-4147-A177-3AD203B41FA5}">
                      <a16:colId xmlns:a16="http://schemas.microsoft.com/office/drawing/2014/main" val="404282261"/>
                    </a:ext>
                  </a:extLst>
                </a:gridCol>
                <a:gridCol w="586293">
                  <a:extLst>
                    <a:ext uri="{9D8B030D-6E8A-4147-A177-3AD203B41FA5}">
                      <a16:colId xmlns:a16="http://schemas.microsoft.com/office/drawing/2014/main" val="2187644637"/>
                    </a:ext>
                  </a:extLst>
                </a:gridCol>
              </a:tblGrid>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R</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N</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1770459"/>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Ă</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L</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G</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2396812"/>
                  </a:ext>
                </a:extLst>
              </a:tr>
              <a:tr h="732793">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A</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C</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O</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K</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H</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T</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6917120"/>
                  </a:ext>
                </a:extLst>
              </a:tr>
              <a:tr h="735322">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S</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Ư</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B</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I</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Ê</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N</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Đ</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a:solidFill>
                            <a:srgbClr val="002060"/>
                          </a:solidFill>
                          <a:effectLst/>
                          <a:latin typeface="Cambria" panose="02040503050406030204" pitchFamily="18" charset="0"/>
                          <a:ea typeface="Cambria" panose="02040503050406030204" pitchFamily="18" charset="0"/>
                        </a:rPr>
                        <a:t>Ô</a:t>
                      </a:r>
                      <a:endParaRPr lang="en-US" sz="20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r>
                        <a:rPr lang="en-US" sz="2400" b="1" dirty="0">
                          <a:solidFill>
                            <a:srgbClr val="002060"/>
                          </a:solidFill>
                          <a:effectLst/>
                          <a:latin typeface="Cambria" panose="02040503050406030204" pitchFamily="18" charset="0"/>
                          <a:ea typeface="Cambria" panose="02040503050406030204" pitchFamily="18" charset="0"/>
                        </a:rPr>
                        <a:t>I</a:t>
                      </a:r>
                      <a:endParaRPr lang="en-US" sz="2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5141913"/>
                  </a:ext>
                </a:extLst>
              </a:tr>
            </a:tbl>
          </a:graphicData>
        </a:graphic>
      </p:graphicFrame>
      <p:sp>
        <p:nvSpPr>
          <p:cNvPr id="38" name="Rectangle 37">
            <a:extLst>
              <a:ext uri="{FF2B5EF4-FFF2-40B4-BE49-F238E27FC236}">
                <a16:creationId xmlns:a16="http://schemas.microsoft.com/office/drawing/2014/main" id="{C8FE9099-E670-BA9E-118A-0B7BDDE1752B}"/>
              </a:ext>
            </a:extLst>
          </p:cNvPr>
          <p:cNvSpPr/>
          <p:nvPr/>
        </p:nvSpPr>
        <p:spPr>
          <a:xfrm>
            <a:off x="6124575" y="21336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B2499B-53BA-A3E4-7317-2F6912FE7C44}"/>
              </a:ext>
            </a:extLst>
          </p:cNvPr>
          <p:cNvSpPr/>
          <p:nvPr/>
        </p:nvSpPr>
        <p:spPr>
          <a:xfrm>
            <a:off x="7839076" y="2857500"/>
            <a:ext cx="2152650"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3189A96-99EE-6A6A-9156-A2CACC3FF29C}"/>
              </a:ext>
            </a:extLst>
          </p:cNvPr>
          <p:cNvSpPr/>
          <p:nvPr/>
        </p:nvSpPr>
        <p:spPr>
          <a:xfrm>
            <a:off x="6600826" y="2143125"/>
            <a:ext cx="542924" cy="20288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DDB9DFD-14D7-77D8-394D-084D911937E8}"/>
              </a:ext>
            </a:extLst>
          </p:cNvPr>
          <p:cNvSpPr/>
          <p:nvPr/>
        </p:nvSpPr>
        <p:spPr>
          <a:xfrm>
            <a:off x="8382000" y="3581400"/>
            <a:ext cx="1647825" cy="59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5B849A-9A47-FD35-FCD6-7CC38752DD68}"/>
              </a:ext>
            </a:extLst>
          </p:cNvPr>
          <p:cNvSpPr/>
          <p:nvPr/>
        </p:nvSpPr>
        <p:spPr>
          <a:xfrm>
            <a:off x="6143625" y="4305300"/>
            <a:ext cx="5000625" cy="466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06F9BDE-8416-ACBF-4DEF-2EB8EE831891}"/>
              </a:ext>
            </a:extLst>
          </p:cNvPr>
          <p:cNvSpPr txBox="1"/>
          <p:nvPr/>
        </p:nvSpPr>
        <p:spPr>
          <a:xfrm>
            <a:off x="2390775" y="5219700"/>
            <a:ext cx="7810500" cy="1200329"/>
          </a:xfrm>
          <a:prstGeom prst="rect">
            <a:avLst/>
          </a:prstGeom>
          <a:noFill/>
        </p:spPr>
        <p:txBody>
          <a:bodyPr wrap="square" rtlCol="0">
            <a:spAutoFit/>
          </a:bodyPr>
          <a:lstStyle/>
          <a:p>
            <a:pPr algn="ctr"/>
            <a:r>
              <a:rPr lang="nl-NL"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từ khóa: sự biến đổi, trạng thái, rắn, lỏng, khí. </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7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animEffect transition="in" filter="fade">
                                      <p:cBhvr>
                                        <p:cTn id="54" dur="1000"/>
                                        <p:tgtEl>
                                          <p:spTgt spid="44">
                                            <p:txEl>
                                              <p:pRg st="0" end="0"/>
                                            </p:txEl>
                                          </p:spTgt>
                                        </p:tgtEl>
                                      </p:cBhvr>
                                    </p:animEffect>
                                    <p:anim calcmode="lin" valueType="num">
                                      <p:cBhvr>
                                        <p:cTn id="5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38"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03782" y="562671"/>
            <a:ext cx="8922656" cy="2119727"/>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en-US"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1. </a:t>
            </a:r>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Giải thích vì sao người ta sử dụng cồn là thành phần chính trong nước rửa tay khô?</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grpSp>
        <p:nvGrpSpPr>
          <p:cNvPr id="4" name="Group 3">
            <a:extLst>
              <a:ext uri="{FF2B5EF4-FFF2-40B4-BE49-F238E27FC236}">
                <a16:creationId xmlns:a16="http://schemas.microsoft.com/office/drawing/2014/main" id="{D6279FBA-91D9-116D-3E05-F97FC3D1E3E0}"/>
              </a:ext>
            </a:extLst>
          </p:cNvPr>
          <p:cNvGrpSpPr/>
          <p:nvPr/>
        </p:nvGrpSpPr>
        <p:grpSpPr>
          <a:xfrm>
            <a:off x="408301" y="3360815"/>
            <a:ext cx="7600581" cy="3323764"/>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3576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1" dirty="0">
                  <a:solidFill>
                    <a:srgbClr val="07172E"/>
                  </a:solidFill>
                  <a:latin typeface="Calibri" panose="020F0502020204030204" pitchFamily="34" charset="0"/>
                  <a:ea typeface="字魂17号-萌趣果冻体"/>
                  <a:cs typeface="Calibri" panose="020F0502020204030204" pitchFamily="34" charset="0"/>
                </a:rPr>
                <a:t>Thành phần chính trong nước rửa tay khô là cồn (chiếm 60% đến 65%). Cồn là chất lỏng dễ bay hơi nên nhanh chóng chuyển từ trạng thái lỏng sang trạng thái khí giúp tay khô và sạch nhanh chóng</a:t>
              </a:r>
            </a:p>
          </p:txBody>
        </p:sp>
      </p:grpSp>
    </p:spTree>
    <p:extLst>
      <p:ext uri="{BB962C8B-B14F-4D97-AF65-F5344CB8AC3E}">
        <p14:creationId xmlns:p14="http://schemas.microsoft.com/office/powerpoint/2010/main" val="11186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179" y="2106799"/>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66844" y="331443"/>
            <a:ext cx="8922656" cy="1915416"/>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2. </a:t>
            </a:r>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Đọc thông tin và giải thích vì sao trong tương lai gấu Bắc Cực có thể không còn nơi để sinh sống?</a:t>
            </a:r>
            <a:endParaRPr kumimoji="0" lang="en-US" altLang="zh-CN" sz="36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pic>
        <p:nvPicPr>
          <p:cNvPr id="8" name="Picture 7">
            <a:extLst>
              <a:ext uri="{FF2B5EF4-FFF2-40B4-BE49-F238E27FC236}">
                <a16:creationId xmlns:a16="http://schemas.microsoft.com/office/drawing/2014/main" id="{182F8643-38CE-A829-3D9B-CADD0F625DE1}"/>
              </a:ext>
            </a:extLst>
          </p:cNvPr>
          <p:cNvPicPr>
            <a:picLocks noChangeAspect="1"/>
          </p:cNvPicPr>
          <p:nvPr/>
        </p:nvPicPr>
        <p:blipFill>
          <a:blip r:embed="rId3"/>
          <a:stretch>
            <a:fillRect/>
          </a:stretch>
        </p:blipFill>
        <p:spPr>
          <a:xfrm>
            <a:off x="379686" y="2708876"/>
            <a:ext cx="7566135" cy="301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13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279FBA-91D9-116D-3E05-F97FC3D1E3E0}"/>
              </a:ext>
            </a:extLst>
          </p:cNvPr>
          <p:cNvGrpSpPr/>
          <p:nvPr/>
        </p:nvGrpSpPr>
        <p:grpSpPr>
          <a:xfrm>
            <a:off x="1091473" y="176180"/>
            <a:ext cx="10722155" cy="2293751"/>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24326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Khi môi trường ô nhiễm, nhiệt độ trung bình của Trái Đất tăng làm băng tan ra. Quá trình băng chuyển từ trạng thái rắn sang trạng thái lỏng làm môi trường sống của gấu Bắc Cực là băng dần biến mất. </a:t>
              </a:r>
            </a:p>
          </p:txBody>
        </p:sp>
      </p:grpSp>
      <p:pic>
        <p:nvPicPr>
          <p:cNvPr id="10" name="Picture 9">
            <a:extLst>
              <a:ext uri="{FF2B5EF4-FFF2-40B4-BE49-F238E27FC236}">
                <a16:creationId xmlns:a16="http://schemas.microsoft.com/office/drawing/2014/main" id="{0C3C21F7-C005-1F23-DA35-4981B0715583}"/>
              </a:ext>
            </a:extLst>
          </p:cNvPr>
          <p:cNvPicPr>
            <a:picLocks noChangeAspect="1"/>
          </p:cNvPicPr>
          <p:nvPr/>
        </p:nvPicPr>
        <p:blipFill>
          <a:blip r:embed="rId2"/>
          <a:stretch>
            <a:fillRect/>
          </a:stretch>
        </p:blipFill>
        <p:spPr>
          <a:xfrm>
            <a:off x="2585545" y="2623944"/>
            <a:ext cx="7378262" cy="3972322"/>
          </a:xfrm>
          <a:prstGeom prst="rect">
            <a:avLst/>
          </a:prstGeom>
        </p:spPr>
      </p:pic>
    </p:spTree>
    <p:extLst>
      <p:ext uri="{BB962C8B-B14F-4D97-AF65-F5344CB8AC3E}">
        <p14:creationId xmlns:p14="http://schemas.microsoft.com/office/powerpoint/2010/main" val="17942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EA576AF-DC9F-310A-EBC1-A345E059422A}"/>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54B3AAA-13BC-D5DC-D486-FD85B602BC1D}"/>
              </a:ext>
            </a:extLst>
          </p:cNvPr>
          <p:cNvCxnSpPr>
            <a:cxnSpLocks/>
            <a:stCxn id="4" idx="3"/>
            <a:endCxn id="6" idx="1"/>
          </p:cNvCxnSpPr>
          <p:nvPr/>
        </p:nvCxnSpPr>
        <p:spPr>
          <a:xfrm flipV="1">
            <a:off x="3371850" y="585753"/>
            <a:ext cx="865132" cy="28289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5E15769-E772-E909-F68A-D0A00FC053F1}"/>
              </a:ext>
            </a:extLst>
          </p:cNvPr>
          <p:cNvSpPr/>
          <p:nvPr/>
        </p:nvSpPr>
        <p:spPr>
          <a:xfrm>
            <a:off x="4236982" y="108646"/>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Các chất có thể tồn tại ở trạng thái rắn, lỏng hoặc khí.</a:t>
            </a:r>
          </a:p>
        </p:txBody>
      </p:sp>
      <p:cxnSp>
        <p:nvCxnSpPr>
          <p:cNvPr id="7" name="Straight Connector 6">
            <a:extLst>
              <a:ext uri="{FF2B5EF4-FFF2-40B4-BE49-F238E27FC236}">
                <a16:creationId xmlns:a16="http://schemas.microsoft.com/office/drawing/2014/main" id="{BA0C2E8E-76BE-2286-B04B-FB422A7661BE}"/>
              </a:ext>
            </a:extLst>
          </p:cNvPr>
          <p:cNvCxnSpPr>
            <a:cxnSpLocks/>
            <a:stCxn id="4" idx="3"/>
            <a:endCxn id="8" idx="1"/>
          </p:cNvCxnSpPr>
          <p:nvPr/>
        </p:nvCxnSpPr>
        <p:spPr>
          <a:xfrm flipV="1">
            <a:off x="3371850" y="1785446"/>
            <a:ext cx="1124607" cy="16292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5918571D-4A26-897A-AB22-B645E00792ED}"/>
              </a:ext>
            </a:extLst>
          </p:cNvPr>
          <p:cNvSpPr/>
          <p:nvPr/>
        </p:nvSpPr>
        <p:spPr>
          <a:xfrm>
            <a:off x="4496457" y="1311167"/>
            <a:ext cx="7267575" cy="948557"/>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rắn thường có hình dạng xác định và chiếm khoảng không gian xác định.</a:t>
            </a:r>
          </a:p>
        </p:txBody>
      </p:sp>
      <p:cxnSp>
        <p:nvCxnSpPr>
          <p:cNvPr id="9" name="Straight Connector 8">
            <a:extLst>
              <a:ext uri="{FF2B5EF4-FFF2-40B4-BE49-F238E27FC236}">
                <a16:creationId xmlns:a16="http://schemas.microsoft.com/office/drawing/2014/main" id="{CF204AEF-4265-28CA-ED78-D9A2AD4E5692}"/>
              </a:ext>
            </a:extLst>
          </p:cNvPr>
          <p:cNvCxnSpPr>
            <a:cxnSpLocks/>
            <a:stCxn id="4" idx="3"/>
            <a:endCxn id="10" idx="1"/>
          </p:cNvCxnSpPr>
          <p:nvPr/>
        </p:nvCxnSpPr>
        <p:spPr>
          <a:xfrm flipV="1">
            <a:off x="3371850" y="3056813"/>
            <a:ext cx="1154168" cy="3579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6EDA681-CCAC-75C8-5B26-BD10FED05871}"/>
              </a:ext>
            </a:extLst>
          </p:cNvPr>
          <p:cNvSpPr/>
          <p:nvPr/>
        </p:nvSpPr>
        <p:spPr>
          <a:xfrm>
            <a:off x="4526018" y="2498067"/>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lỏng không có hình dạng xác định và chiếm khoảng không gian</a:t>
            </a:r>
            <a:r>
              <a:rPr lang="en-US" sz="2200" dirty="0"/>
              <a:t> </a:t>
            </a:r>
            <a:r>
              <a:rPr lang="vi-VN" sz="2200" dirty="0"/>
              <a:t>xác định.</a:t>
            </a:r>
          </a:p>
        </p:txBody>
      </p:sp>
      <p:cxnSp>
        <p:nvCxnSpPr>
          <p:cNvPr id="16" name="Straight Connector 15">
            <a:extLst>
              <a:ext uri="{FF2B5EF4-FFF2-40B4-BE49-F238E27FC236}">
                <a16:creationId xmlns:a16="http://schemas.microsoft.com/office/drawing/2014/main" id="{5726976D-D50E-5080-7514-98888E4DEEF0}"/>
              </a:ext>
            </a:extLst>
          </p:cNvPr>
          <p:cNvCxnSpPr>
            <a:cxnSpLocks/>
            <a:stCxn id="4" idx="3"/>
            <a:endCxn id="17" idx="1"/>
          </p:cNvCxnSpPr>
          <p:nvPr/>
        </p:nvCxnSpPr>
        <p:spPr>
          <a:xfrm>
            <a:off x="3371850" y="3414713"/>
            <a:ext cx="1175189" cy="100844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A846D5A8-1257-0ED5-3AC5-EA4665553D8F}"/>
              </a:ext>
            </a:extLst>
          </p:cNvPr>
          <p:cNvSpPr/>
          <p:nvPr/>
        </p:nvSpPr>
        <p:spPr>
          <a:xfrm>
            <a:off x="4547039" y="3864412"/>
            <a:ext cx="7267575" cy="111749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Chất ở trạng thái khí không có hình dạng xác định và chiếm khoảng không gian không xác định (chiếm toàn bộ không gian bên trong vật chứa).</a:t>
            </a:r>
          </a:p>
        </p:txBody>
      </p:sp>
      <p:cxnSp>
        <p:nvCxnSpPr>
          <p:cNvPr id="19" name="Straight Connector 18">
            <a:extLst>
              <a:ext uri="{FF2B5EF4-FFF2-40B4-BE49-F238E27FC236}">
                <a16:creationId xmlns:a16="http://schemas.microsoft.com/office/drawing/2014/main" id="{18FB71AE-AD7A-3741-A7CC-616E951C634B}"/>
              </a:ext>
            </a:extLst>
          </p:cNvPr>
          <p:cNvCxnSpPr>
            <a:cxnSpLocks/>
            <a:stCxn id="4" idx="3"/>
            <a:endCxn id="20" idx="1"/>
          </p:cNvCxnSpPr>
          <p:nvPr/>
        </p:nvCxnSpPr>
        <p:spPr>
          <a:xfrm>
            <a:off x="3371850" y="3414713"/>
            <a:ext cx="1175189" cy="252363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DB61149-9A23-B928-DD57-0F3C20C70CEF}"/>
              </a:ext>
            </a:extLst>
          </p:cNvPr>
          <p:cNvSpPr/>
          <p:nvPr/>
        </p:nvSpPr>
        <p:spPr>
          <a:xfrm>
            <a:off x="4547039" y="5465379"/>
            <a:ext cx="7267575" cy="945932"/>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Ở nhiệt độ phù hợp, chất có thể biến đổi từ trạng thái này sang trạng thái khác.</a:t>
            </a:r>
          </a:p>
        </p:txBody>
      </p:sp>
    </p:spTree>
    <p:extLst>
      <p:ext uri="{BB962C8B-B14F-4D97-AF65-F5344CB8AC3E}">
        <p14:creationId xmlns:p14="http://schemas.microsoft.com/office/powerpoint/2010/main" val="7659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41007" y="1723780"/>
            <a:ext cx="11430953" cy="5058020"/>
            <a:chOff x="441007" y="1723780"/>
            <a:chExt cx="11430953" cy="5058020"/>
          </a:xfrm>
        </p:grpSpPr>
        <p:sp>
          <p:nvSpPr>
            <p:cNvPr id="24" name="任意多边形 23"/>
            <p:cNvSpPr/>
            <p:nvPr/>
          </p:nvSpPr>
          <p:spPr>
            <a:xfrm rot="10800000">
              <a:off x="593407" y="18761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solidFill>
              <a:srgbClr val="55BEE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3" name="任意多边形 22"/>
            <p:cNvSpPr/>
            <p:nvPr/>
          </p:nvSpPr>
          <p:spPr>
            <a:xfrm rot="10800000">
              <a:off x="441007" y="1723780"/>
              <a:ext cx="11278553" cy="4905620"/>
            </a:xfrm>
            <a:custGeom>
              <a:avLst/>
              <a:gdLst>
                <a:gd name="connsiteX0" fmla="*/ 11278553 w 11278553"/>
                <a:gd name="connsiteY0" fmla="*/ 4905620 h 4905620"/>
                <a:gd name="connsiteX1" fmla="*/ 0 w 11278553"/>
                <a:gd name="connsiteY1" fmla="*/ 4905620 h 4905620"/>
                <a:gd name="connsiteX2" fmla="*/ 0 w 11278553"/>
                <a:gd name="connsiteY2" fmla="*/ 685801 h 4905620"/>
                <a:gd name="connsiteX3" fmla="*/ 809242 w 11278553"/>
                <a:gd name="connsiteY3" fmla="*/ 685801 h 4905620"/>
                <a:gd name="connsiteX4" fmla="*/ 1207007 w 11278553"/>
                <a:gd name="connsiteY4" fmla="*/ 0 h 4905620"/>
                <a:gd name="connsiteX5" fmla="*/ 1217217 w 11278553"/>
                <a:gd name="connsiteY5" fmla="*/ 17603 h 4905620"/>
                <a:gd name="connsiteX6" fmla="*/ 975360 w 11278553"/>
                <a:gd name="connsiteY6" fmla="*/ 2164080 h 4905620"/>
                <a:gd name="connsiteX7" fmla="*/ 1706880 w 11278553"/>
                <a:gd name="connsiteY7" fmla="*/ 2164080 h 4905620"/>
                <a:gd name="connsiteX8" fmla="*/ 1873447 w 11278553"/>
                <a:gd name="connsiteY8" fmla="*/ 685801 h 4905620"/>
                <a:gd name="connsiteX9" fmla="*/ 11278553 w 11278553"/>
                <a:gd name="connsiteY9" fmla="*/ 685801 h 4905620"/>
                <a:gd name="connsiteX0" fmla="*/ 1706880 w 11278553"/>
                <a:gd name="connsiteY0" fmla="*/ 2164080 h 4905620"/>
                <a:gd name="connsiteX1" fmla="*/ 1873447 w 11278553"/>
                <a:gd name="connsiteY1" fmla="*/ 685801 h 4905620"/>
                <a:gd name="connsiteX2" fmla="*/ 11278553 w 11278553"/>
                <a:gd name="connsiteY2" fmla="*/ 685801 h 4905620"/>
                <a:gd name="connsiteX3" fmla="*/ 11278553 w 11278553"/>
                <a:gd name="connsiteY3" fmla="*/ 4905620 h 4905620"/>
                <a:gd name="connsiteX4" fmla="*/ 0 w 11278553"/>
                <a:gd name="connsiteY4" fmla="*/ 4905620 h 4905620"/>
                <a:gd name="connsiteX5" fmla="*/ 0 w 11278553"/>
                <a:gd name="connsiteY5" fmla="*/ 685801 h 4905620"/>
                <a:gd name="connsiteX6" fmla="*/ 809242 w 11278553"/>
                <a:gd name="connsiteY6" fmla="*/ 685801 h 4905620"/>
                <a:gd name="connsiteX7" fmla="*/ 1207007 w 11278553"/>
                <a:gd name="connsiteY7" fmla="*/ 0 h 4905620"/>
                <a:gd name="connsiteX8" fmla="*/ 1217217 w 11278553"/>
                <a:gd name="connsiteY8" fmla="*/ 17603 h 4905620"/>
                <a:gd name="connsiteX9" fmla="*/ 975360 w 11278553"/>
                <a:gd name="connsiteY9" fmla="*/ 2164080 h 4905620"/>
                <a:gd name="connsiteX10" fmla="*/ 1798320 w 11278553"/>
                <a:gd name="connsiteY10"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9" fmla="*/ 1798320 w 11278553"/>
                <a:gd name="connsiteY9" fmla="*/ 225552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 name="connsiteX8" fmla="*/ 975360 w 11278553"/>
                <a:gd name="connsiteY8" fmla="*/ 2164080 h 4905620"/>
                <a:gd name="connsiteX0" fmla="*/ 1873447 w 11278553"/>
                <a:gd name="connsiteY0" fmla="*/ 685801 h 4905620"/>
                <a:gd name="connsiteX1" fmla="*/ 11278553 w 11278553"/>
                <a:gd name="connsiteY1" fmla="*/ 685801 h 4905620"/>
                <a:gd name="connsiteX2" fmla="*/ 11278553 w 11278553"/>
                <a:gd name="connsiteY2" fmla="*/ 4905620 h 4905620"/>
                <a:gd name="connsiteX3" fmla="*/ 0 w 11278553"/>
                <a:gd name="connsiteY3" fmla="*/ 4905620 h 4905620"/>
                <a:gd name="connsiteX4" fmla="*/ 0 w 11278553"/>
                <a:gd name="connsiteY4" fmla="*/ 685801 h 4905620"/>
                <a:gd name="connsiteX5" fmla="*/ 809242 w 11278553"/>
                <a:gd name="connsiteY5" fmla="*/ 685801 h 4905620"/>
                <a:gd name="connsiteX6" fmla="*/ 1207007 w 11278553"/>
                <a:gd name="connsiteY6" fmla="*/ 0 h 4905620"/>
                <a:gd name="connsiteX7" fmla="*/ 1217217 w 11278553"/>
                <a:gd name="connsiteY7" fmla="*/ 17603 h 490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8553" h="4905620">
                  <a:moveTo>
                    <a:pt x="1873447" y="685801"/>
                  </a:moveTo>
                  <a:lnTo>
                    <a:pt x="11278553" y="685801"/>
                  </a:lnTo>
                  <a:lnTo>
                    <a:pt x="11278553" y="4905620"/>
                  </a:lnTo>
                  <a:lnTo>
                    <a:pt x="0" y="4905620"/>
                  </a:lnTo>
                  <a:lnTo>
                    <a:pt x="0" y="685801"/>
                  </a:lnTo>
                  <a:lnTo>
                    <a:pt x="809242" y="685801"/>
                  </a:lnTo>
                  <a:lnTo>
                    <a:pt x="1207007" y="0"/>
                  </a:lnTo>
                  <a:lnTo>
                    <a:pt x="1217217" y="17603"/>
                  </a:lnTo>
                </a:path>
              </a:pathLst>
            </a:custGeom>
            <a:noFill/>
            <a:ln w="38100">
              <a:solidFill>
                <a:srgbClr val="556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7" name="组合 6"/>
          <p:cNvGrpSpPr/>
          <p:nvPr/>
        </p:nvGrpSpPr>
        <p:grpSpPr>
          <a:xfrm>
            <a:off x="759902" y="2250177"/>
            <a:ext cx="4635353" cy="3581400"/>
            <a:chOff x="759902" y="2250177"/>
            <a:chExt cx="4635353" cy="3581400"/>
          </a:xfrm>
        </p:grpSpPr>
        <p:sp>
          <p:nvSpPr>
            <p:cNvPr id="6" name="椭圆 5"/>
            <p:cNvSpPr/>
            <p:nvPr/>
          </p:nvSpPr>
          <p:spPr>
            <a:xfrm>
              <a:off x="759902" y="2250177"/>
              <a:ext cx="3581400" cy="3581400"/>
            </a:xfrm>
            <a:prstGeom prst="ellipse">
              <a:avLst/>
            </a:prstGeom>
            <a:solidFill>
              <a:srgbClr val="DC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5" name="图片 24"/>
            <p:cNvPicPr>
              <a:picLocks noChangeAspect="1"/>
            </p:cNvPicPr>
            <p:nvPr/>
          </p:nvPicPr>
          <p:blipFill>
            <a:blip r:embed="rId3"/>
            <a:stretch>
              <a:fillRect/>
            </a:stretch>
          </p:blipFill>
          <p:spPr>
            <a:xfrm flipH="1">
              <a:off x="759902" y="2752740"/>
              <a:ext cx="4635353" cy="2697624"/>
            </a:xfrm>
            <a:prstGeom prst="rect">
              <a:avLst/>
            </a:prstGeom>
          </p:spPr>
        </p:pic>
      </p:grpSp>
      <p:sp>
        <p:nvSpPr>
          <p:cNvPr id="39" name="任意多边形 38"/>
          <p:cNvSpPr/>
          <p:nvPr/>
        </p:nvSpPr>
        <p:spPr>
          <a:xfrm rot="5400000">
            <a:off x="6434583" y="5401769"/>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22B4B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任意多边形 39"/>
          <p:cNvSpPr/>
          <p:nvPr/>
        </p:nvSpPr>
        <p:spPr>
          <a:xfrm rot="8286032">
            <a:off x="4639965" y="6065333"/>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bg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椭圆 40"/>
          <p:cNvSpPr/>
          <p:nvPr/>
        </p:nvSpPr>
        <p:spPr>
          <a:xfrm>
            <a:off x="6238380" y="5989097"/>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2" name="十字星 21"/>
          <p:cNvSpPr/>
          <p:nvPr/>
        </p:nvSpPr>
        <p:spPr>
          <a:xfrm>
            <a:off x="5436208" y="5457818"/>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934BC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51" name="组合 50"/>
          <p:cNvGrpSpPr/>
          <p:nvPr/>
        </p:nvGrpSpPr>
        <p:grpSpPr>
          <a:xfrm>
            <a:off x="5691042" y="2257288"/>
            <a:ext cx="2096235" cy="963645"/>
            <a:chOff x="5691042" y="2257288"/>
            <a:chExt cx="2096235" cy="963645"/>
          </a:xfrm>
        </p:grpSpPr>
        <p:sp>
          <p:nvSpPr>
            <p:cNvPr id="43" name="任意多边形 42"/>
            <p:cNvSpPr/>
            <p:nvPr/>
          </p:nvSpPr>
          <p:spPr>
            <a:xfrm rot="5400000">
              <a:off x="7485660" y="2245231"/>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4" name="任意多边形 4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55678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5" name="椭圆 4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FFC000"/>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52" name="组合 51"/>
          <p:cNvGrpSpPr/>
          <p:nvPr/>
        </p:nvGrpSpPr>
        <p:grpSpPr>
          <a:xfrm>
            <a:off x="7636815" y="4783733"/>
            <a:ext cx="3706015" cy="919653"/>
            <a:chOff x="5691042" y="2301280"/>
            <a:chExt cx="3706015" cy="919653"/>
          </a:xfrm>
        </p:grpSpPr>
        <p:sp>
          <p:nvSpPr>
            <p:cNvPr id="53" name="任意多边形 52"/>
            <p:cNvSpPr/>
            <p:nvPr/>
          </p:nvSpPr>
          <p:spPr>
            <a:xfrm rot="5400000">
              <a:off x="9095440" y="2409818"/>
              <a:ext cx="289560" cy="313674"/>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C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4" name="任意多边形 53"/>
            <p:cNvSpPr/>
            <p:nvPr/>
          </p:nvSpPr>
          <p:spPr>
            <a:xfrm rot="8286032">
              <a:off x="5691042" y="2908795"/>
              <a:ext cx="312138" cy="312138"/>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rgbClr val="934BC9"/>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5" name="椭圆 54"/>
            <p:cNvSpPr/>
            <p:nvPr/>
          </p:nvSpPr>
          <p:spPr>
            <a:xfrm>
              <a:off x="7289457" y="2832559"/>
              <a:ext cx="95134" cy="95134"/>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6" name="十字星 21"/>
            <p:cNvSpPr/>
            <p:nvPr/>
          </p:nvSpPr>
          <p:spPr>
            <a:xfrm>
              <a:off x="6487285" y="2301280"/>
              <a:ext cx="185653" cy="18565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grpSp>
        <p:nvGrpSpPr>
          <p:cNvPr id="3" name="Group 2"/>
          <p:cNvGrpSpPr/>
          <p:nvPr/>
        </p:nvGrpSpPr>
        <p:grpSpPr>
          <a:xfrm>
            <a:off x="5213131" y="2831766"/>
            <a:ext cx="4782207" cy="2347813"/>
            <a:chOff x="5213131" y="2831766"/>
            <a:chExt cx="4782207" cy="2347813"/>
          </a:xfrm>
        </p:grpSpPr>
        <p:grpSp>
          <p:nvGrpSpPr>
            <p:cNvPr id="33" name="组合 32"/>
            <p:cNvGrpSpPr/>
            <p:nvPr/>
          </p:nvGrpSpPr>
          <p:grpSpPr>
            <a:xfrm>
              <a:off x="5395255" y="2831766"/>
              <a:ext cx="2941481" cy="1466489"/>
              <a:chOff x="5414780" y="2730481"/>
              <a:chExt cx="2941481" cy="1466489"/>
            </a:xfrm>
          </p:grpSpPr>
          <p:sp>
            <p:nvSpPr>
              <p:cNvPr id="27" name="矩形 26"/>
              <p:cNvSpPr/>
              <p:nvPr/>
            </p:nvSpPr>
            <p:spPr>
              <a:xfrm>
                <a:off x="5414780" y="3723764"/>
                <a:ext cx="2941481" cy="473206"/>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1800" b="0" i="0" u="none" strike="noStrike" kern="1200" cap="none" spc="0" normalizeH="0" baseline="0" noProof="0" dirty="0">
                  <a:ln>
                    <a:noFill/>
                  </a:ln>
                  <a:solidFill>
                    <a:prstClr val="white"/>
                  </a:solidFill>
                  <a:effectLst/>
                  <a:uLnTx/>
                  <a:uFillTx/>
                  <a:latin typeface="印品天逸黑" panose="02000500000000000000" pitchFamily="2" charset="-122"/>
                  <a:ea typeface="印品天逸黑" panose="02000500000000000000" pitchFamily="2" charset="-122"/>
                  <a:cs typeface="+mn-ea"/>
                  <a:sym typeface="+mn-lt"/>
                </a:endParaRPr>
              </a:p>
            </p:txBody>
          </p:sp>
          <p:sp>
            <p:nvSpPr>
              <p:cNvPr id="32" name="立方体 31"/>
              <p:cNvSpPr/>
              <p:nvPr/>
            </p:nvSpPr>
            <p:spPr>
              <a:xfrm>
                <a:off x="7408018" y="2730481"/>
                <a:ext cx="412249" cy="412249"/>
              </a:xfrm>
              <a:prstGeom prst="cub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sp>
          <p:nvSpPr>
            <p:cNvPr id="2" name="TextBox 1"/>
            <p:cNvSpPr txBox="1"/>
            <p:nvPr/>
          </p:nvSpPr>
          <p:spPr>
            <a:xfrm>
              <a:off x="5213131" y="3609919"/>
              <a:ext cx="478220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kern="0" dirty="0">
                  <a:effectLst/>
                  <a:latin typeface="Cambria" panose="02040503050406030204" pitchFamily="18" charset="0"/>
                  <a:ea typeface="Cambria" panose="02040503050406030204" pitchFamily="18" charset="0"/>
                </a:rPr>
                <a:t>Tìm hiểu nội dung Bài 5, chuẩn bị dụng cụ TN cho bài học sau</a:t>
              </a:r>
              <a:endParaRPr kumimoji="0" lang="en-GB"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F2AEFF5E-B3C9-4810-A2D1-AEE057E9FF79}"/>
              </a:ext>
            </a:extLst>
          </p:cNvPr>
          <p:cNvPicPr>
            <a:picLocks noChangeAspect="1"/>
          </p:cNvPicPr>
          <p:nvPr/>
        </p:nvPicPr>
        <p:blipFill>
          <a:blip r:embed="rId4"/>
          <a:stretch>
            <a:fillRect/>
          </a:stretch>
        </p:blipFill>
        <p:spPr>
          <a:xfrm>
            <a:off x="4300896" y="267243"/>
            <a:ext cx="4291956" cy="1390008"/>
          </a:xfrm>
          <a:prstGeom prst="rect">
            <a:avLst/>
          </a:prstGeom>
        </p:spPr>
      </p:pic>
    </p:spTree>
    <p:extLst>
      <p:ext uri="{BB962C8B-B14F-4D97-AF65-F5344CB8AC3E}">
        <p14:creationId xmlns:p14="http://schemas.microsoft.com/office/powerpoint/2010/main" val="16670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33466" y="-267499"/>
            <a:ext cx="5363497" cy="2521974"/>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15" name="图片 16">
            <a:extLst>
              <a:ext uri="{FF2B5EF4-FFF2-40B4-BE49-F238E27FC236}">
                <a16:creationId xmlns:a16="http://schemas.microsoft.com/office/drawing/2014/main" id="{0E384B93-153B-4141-A137-FE2633C386D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1084" y="3536074"/>
            <a:ext cx="3869405" cy="3869405"/>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1933228" y="1413446"/>
            <a:ext cx="8101640" cy="3046988"/>
          </a:xfrm>
          <a:prstGeom prst="roundRect">
            <a:avLst>
              <a:gd name="adj" fmla="val 12658"/>
            </a:avLst>
          </a:prstGeom>
          <a:solidFill>
            <a:srgbClr val="96E0F9">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4" name="Picture 3">
            <a:extLst>
              <a:ext uri="{FF2B5EF4-FFF2-40B4-BE49-F238E27FC236}">
                <a16:creationId xmlns:a16="http://schemas.microsoft.com/office/drawing/2014/main" id="{331806DB-5237-4C5C-B9C2-B7996FE88A5C}"/>
              </a:ext>
            </a:extLst>
          </p:cNvPr>
          <p:cNvPicPr>
            <a:picLocks noChangeAspect="1"/>
          </p:cNvPicPr>
          <p:nvPr/>
        </p:nvPicPr>
        <p:blipFill>
          <a:blip r:embed="rId11"/>
          <a:stretch>
            <a:fillRect/>
          </a:stretch>
        </p:blipFill>
        <p:spPr>
          <a:xfrm>
            <a:off x="7820096" y="3131616"/>
            <a:ext cx="4142381" cy="4149344"/>
          </a:xfrm>
          <a:prstGeom prst="rect">
            <a:avLst/>
          </a:prstGeom>
        </p:spPr>
      </p:pic>
      <p:pic>
        <p:nvPicPr>
          <p:cNvPr id="25" name="图片 24"/>
          <p:cNvPicPr>
            <a:picLocks noChangeAspect="1"/>
          </p:cNvPicPr>
          <p:nvPr/>
        </p:nvPicPr>
        <p:blipFill rotWithShape="1">
          <a:blip r:embed="rId12" cstate="print">
            <a:extLst>
              <a:ext uri="{28A0092B-C50C-407E-A947-70E740481C1C}">
                <a14:useLocalDpi xmlns:a14="http://schemas.microsoft.com/office/drawing/2010/main" val="0"/>
              </a:ext>
            </a:extLst>
          </a:blip>
          <a:srcRect l="17540" r="58871" b="49462"/>
          <a:stretch/>
        </p:blipFill>
        <p:spPr>
          <a:xfrm>
            <a:off x="1360255" y="18890"/>
            <a:ext cx="2875936" cy="3465872"/>
          </a:xfrm>
          <a:prstGeom prst="rect">
            <a:avLst/>
          </a:prstGeom>
        </p:spPr>
      </p:pic>
      <p:pic>
        <p:nvPicPr>
          <p:cNvPr id="12" name="Picture 11">
            <a:extLst>
              <a:ext uri="{FF2B5EF4-FFF2-40B4-BE49-F238E27FC236}">
                <a16:creationId xmlns:a16="http://schemas.microsoft.com/office/drawing/2014/main" id="{4BB7D484-A70E-42DC-B855-E1C73688324B}"/>
              </a:ext>
            </a:extLst>
          </p:cNvPr>
          <p:cNvPicPr>
            <a:picLocks noChangeAspect="1"/>
          </p:cNvPicPr>
          <p:nvPr/>
        </p:nvPicPr>
        <p:blipFill>
          <a:blip r:embed="rId13"/>
          <a:stretch>
            <a:fillRect/>
          </a:stretch>
        </p:blipFill>
        <p:spPr>
          <a:xfrm>
            <a:off x="1717543" y="1269989"/>
            <a:ext cx="8663167" cy="3755461"/>
          </a:xfrm>
          <a:prstGeom prst="rect">
            <a:avLst/>
          </a:prstGeom>
        </p:spPr>
      </p:pic>
    </p:spTree>
    <p:extLst>
      <p:ext uri="{BB962C8B-B14F-4D97-AF65-F5344CB8AC3E}">
        <p14:creationId xmlns:p14="http://schemas.microsoft.com/office/powerpoint/2010/main" val="25526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1500"/>
                            </p:stCondLst>
                            <p:childTnLst>
                              <p:par>
                                <p:cTn id="39" presetID="47"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spTree>
    <p:extLst>
      <p:ext uri="{BB962C8B-B14F-4D97-AF65-F5344CB8AC3E}">
        <p14:creationId xmlns:p14="http://schemas.microsoft.com/office/powerpoint/2010/main" val="16556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mod="1">
    <p:ext uri="{E180D4A7-C9FB-4DFB-919C-405C955672EB}">
      <p14:showEvtLst xmlns:p14="http://schemas.microsoft.com/office/powerpoint/2010/main">
        <p14:playEvt time="1" objId="707"/>
      </p14:showEvt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1425C6E3-A8A9-633F-3256-438F9D68E175}"/>
              </a:ext>
            </a:extLst>
          </p:cNvPr>
          <p:cNvPicPr>
            <a:picLocks noChangeAspect="1"/>
          </p:cNvPicPr>
          <p:nvPr/>
        </p:nvPicPr>
        <p:blipFill>
          <a:blip r:embed="rId12"/>
          <a:stretch>
            <a:fillRect/>
          </a:stretch>
        </p:blipFill>
        <p:spPr>
          <a:xfrm>
            <a:off x="2249918" y="1923131"/>
            <a:ext cx="7986452" cy="3621338"/>
          </a:xfrm>
          <a:prstGeom prst="rect">
            <a:avLst/>
          </a:prstGeom>
        </p:spPr>
      </p:pic>
    </p:spTree>
    <p:extLst>
      <p:ext uri="{BB962C8B-B14F-4D97-AF65-F5344CB8AC3E}">
        <p14:creationId xmlns:p14="http://schemas.microsoft.com/office/powerpoint/2010/main" val="410610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70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123658"/>
          </a:xfrm>
          <a:prstGeom prst="rect">
            <a:avLst/>
          </a:prstGeom>
          <a:solidFill>
            <a:schemeClr val="bg1"/>
          </a:solidFill>
        </p:spPr>
        <p:txBody>
          <a:bodyPr wrap="square" rtlCol="0">
            <a:spAutoFit/>
          </a:bodyPr>
          <a:lstStyle/>
          <a:p>
            <a:pPr lvl="0" algn="ctr"/>
            <a:r>
              <a:rPr lang="en-US" sz="4400" b="1" dirty="0" err="1">
                <a:solidFill>
                  <a:srgbClr val="AC2427"/>
                </a:solidFill>
                <a:latin typeface="Arial" panose="020B0604020202020204" pitchFamily="34" charset="0"/>
                <a:cs typeface="Arial" panose="020B0604020202020204" pitchFamily="34" charset="0"/>
              </a:rPr>
              <a:t>Hoạt</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động</a:t>
            </a:r>
            <a:r>
              <a:rPr lang="en-US" sz="4400" b="1" dirty="0">
                <a:solidFill>
                  <a:srgbClr val="AC2427"/>
                </a:solidFill>
                <a:latin typeface="Arial" panose="020B0604020202020204" pitchFamily="34" charset="0"/>
                <a:cs typeface="Arial" panose="020B0604020202020204" pitchFamily="34" charset="0"/>
              </a:rPr>
              <a:t> 1: </a:t>
            </a:r>
          </a:p>
          <a:p>
            <a:pPr lvl="0" algn="ctr"/>
            <a:r>
              <a:rPr lang="en-US" sz="4400" b="1" dirty="0" err="1">
                <a:solidFill>
                  <a:srgbClr val="AC2427"/>
                </a:solidFill>
                <a:latin typeface="Arial" panose="020B0604020202020204" pitchFamily="34" charset="0"/>
                <a:cs typeface="Arial" panose="020B0604020202020204" pitchFamily="34" charset="0"/>
              </a:rPr>
              <a:t>Tìm</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hiểu</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sự</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biến</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đổi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trạng</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thái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của</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nến</a:t>
            </a:r>
            <a:endParaRPr kumimoji="0" lang="vi-VN" sz="4400" b="1" i="0" u="none" strike="noStrike" kern="1200" cap="none" spc="0" normalizeH="0" baseline="0" noProof="0" dirty="0">
              <a:ln>
                <a:noFill/>
              </a:ln>
              <a:solidFill>
                <a:srgbClr val="AC2427"/>
              </a:solidFill>
              <a:effectLst/>
              <a:uLnTx/>
              <a:uFillTx/>
              <a:latin typeface="Arial" panose="020B0604020202020204" pitchFamily="34" charset="0"/>
              <a:ea typeface="字魂17号-萌趣果冻体"/>
              <a:cs typeface="Arial" panose="020B0604020202020204" pitchFamily="34" charset="0"/>
            </a:endParaRPr>
          </a:p>
        </p:txBody>
      </p:sp>
    </p:spTree>
    <p:extLst>
      <p:ext uri="{BB962C8B-B14F-4D97-AF65-F5344CB8AC3E}">
        <p14:creationId xmlns:p14="http://schemas.microsoft.com/office/powerpoint/2010/main" val="34511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3"/>
            <a:ext cx="13285075" cy="1969718"/>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158187" y="578040"/>
              <a:ext cx="23203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Thí</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nghiệm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tìm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hiểu</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biến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đổi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trạng</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thái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chuyển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thể</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của</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a:t>
              </a:r>
              <a:endParaRPr kumimoji="0" lang="vi-VN"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endParaRPr>
            </a:p>
          </p:txBody>
        </p:sp>
      </p:grpSp>
      <p:grpSp>
        <p:nvGrpSpPr>
          <p:cNvPr id="10" name="Group 9">
            <a:extLst>
              <a:ext uri="{FF2B5EF4-FFF2-40B4-BE49-F238E27FC236}">
                <a16:creationId xmlns:a16="http://schemas.microsoft.com/office/drawing/2014/main" id="{BE756545-F1BB-2544-7E6E-09CAF4111023}"/>
              </a:ext>
            </a:extLst>
          </p:cNvPr>
          <p:cNvGrpSpPr/>
          <p:nvPr/>
        </p:nvGrpSpPr>
        <p:grpSpPr>
          <a:xfrm>
            <a:off x="334729" y="1616099"/>
            <a:ext cx="4573603" cy="294539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2087713" y="2760345"/>
              <a:ext cx="80165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Chuẩn bị: </a:t>
              </a:r>
              <a:r>
                <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nến vụn, 1 bát sứ chịu nhiệt, 1 đũa thuỷ tinh, 1 kiềng sắt, 1 lưới tản nhiệt, 1 cốc nến, 1 bật lửa.</a:t>
              </a:r>
            </a:p>
          </p:txBody>
        </p:sp>
      </p:grpSp>
      <p:pic>
        <p:nvPicPr>
          <p:cNvPr id="15" name="Picture 14">
            <a:extLst>
              <a:ext uri="{FF2B5EF4-FFF2-40B4-BE49-F238E27FC236}">
                <a16:creationId xmlns:a16="http://schemas.microsoft.com/office/drawing/2014/main" id="{71C98F11-039B-D1AC-6E42-AF58E0892EEE}"/>
              </a:ext>
            </a:extLst>
          </p:cNvPr>
          <p:cNvPicPr>
            <a:picLocks noChangeAspect="1"/>
          </p:cNvPicPr>
          <p:nvPr/>
        </p:nvPicPr>
        <p:blipFill>
          <a:blip r:embed="rId3"/>
          <a:stretch>
            <a:fillRect/>
          </a:stretch>
        </p:blipFill>
        <p:spPr>
          <a:xfrm>
            <a:off x="5286074" y="1681656"/>
            <a:ext cx="6790313" cy="2543503"/>
          </a:xfrm>
          <a:prstGeom prst="rect">
            <a:avLst/>
          </a:prstGeom>
        </p:spPr>
      </p:pic>
      <p:sp>
        <p:nvSpPr>
          <p:cNvPr id="17" name="Rectangle: Rounded Corners 16">
            <a:extLst>
              <a:ext uri="{FF2B5EF4-FFF2-40B4-BE49-F238E27FC236}">
                <a16:creationId xmlns:a16="http://schemas.microsoft.com/office/drawing/2014/main" id="{3D8CFD4C-D317-2B57-1F9F-7DEEA0F55786}"/>
              </a:ext>
            </a:extLst>
          </p:cNvPr>
          <p:cNvSpPr/>
          <p:nvPr/>
        </p:nvSpPr>
        <p:spPr>
          <a:xfrm>
            <a:off x="515007" y="4866290"/>
            <a:ext cx="11225048" cy="1991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Cho một ít nến vụn vào bát sứ và đặt bát lên kiềng sắt có lưới tản nhiệt (hình 8a).</a:t>
            </a:r>
          </a:p>
          <a:p>
            <a:pPr algn="just"/>
            <a:r>
              <a:rPr lang="vi-VN" sz="2400" b="0" i="0" dirty="0">
                <a:solidFill>
                  <a:srgbClr val="000000"/>
                </a:solidFill>
                <a:effectLst/>
                <a:latin typeface="Calibri" panose="020F0502020204030204" pitchFamily="34" charset="0"/>
                <a:cs typeface="Calibri" panose="020F0502020204030204" pitchFamily="34" charset="0"/>
              </a:rPr>
              <a:t>- Đốt nến và đun nóng bát sứ đến khi nến trong bát chảy lỏng (hình 8b).</a:t>
            </a:r>
          </a:p>
          <a:p>
            <a:pPr algn="just"/>
            <a:r>
              <a:rPr lang="vi-VN" sz="2400" b="0" i="0" dirty="0">
                <a:solidFill>
                  <a:srgbClr val="000000"/>
                </a:solidFill>
                <a:effectLst/>
                <a:latin typeface="Calibri" panose="020F0502020204030204" pitchFamily="34" charset="0"/>
                <a:cs typeface="Calibri" panose="020F0502020204030204" pitchFamily="34" charset="0"/>
              </a:rPr>
              <a:t>- Tắt nến, để nguội bát sứ và dùng đũa thuỷ tinh đẩy nhẹ lớp nến trong bát (hình 8c).</a:t>
            </a:r>
          </a:p>
          <a:p>
            <a:pPr algn="just"/>
            <a:r>
              <a:rPr lang="vi-VN" sz="2400" b="0" i="0" dirty="0">
                <a:solidFill>
                  <a:srgbClr val="000000"/>
                </a:solidFill>
                <a:effectLst/>
                <a:latin typeface="Calibri" panose="020F0502020204030204" pitchFamily="34" charset="0"/>
                <a:cs typeface="Calibri" panose="020F0502020204030204" pitchFamily="34" charset="0"/>
              </a:rPr>
              <a:t>Quan sát và nhận xét sự biến đổi trạng thái của nến vụn dưới tác dụng của nhiệt.</a:t>
            </a:r>
          </a:p>
        </p:txBody>
      </p:sp>
    </p:spTree>
    <p:extLst>
      <p:ext uri="{BB962C8B-B14F-4D97-AF65-F5344CB8AC3E}">
        <p14:creationId xmlns:p14="http://schemas.microsoft.com/office/powerpoint/2010/main" val="10323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Thí nghiệm sự chuyển thể của nến  KHTN 6 Cánh diều_v720P">
            <a:hlinkClick r:id="" action="ppaction://media"/>
            <a:extLst>
              <a:ext uri="{FF2B5EF4-FFF2-40B4-BE49-F238E27FC236}">
                <a16:creationId xmlns:a16="http://schemas.microsoft.com/office/drawing/2014/main" id="{EDA360B4-A240-7BAE-293B-27E9A47AE7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078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0B68A9-636F-49AC-B6C1-818DB6382A97}"/>
              </a:ext>
            </a:extLst>
          </p:cNvPr>
          <p:cNvGrpSpPr/>
          <p:nvPr/>
        </p:nvGrpSpPr>
        <p:grpSpPr>
          <a:xfrm>
            <a:off x="4214362" y="-332847"/>
            <a:ext cx="4519735" cy="3380047"/>
            <a:chOff x="-173022" y="-309085"/>
            <a:chExt cx="3380047" cy="3380047"/>
          </a:xfrm>
        </p:grpSpPr>
        <p:pic>
          <p:nvPicPr>
            <p:cNvPr id="3" name="图片 25">
              <a:extLst>
                <a:ext uri="{FF2B5EF4-FFF2-40B4-BE49-F238E27FC236}">
                  <a16:creationId xmlns:a16="http://schemas.microsoft.com/office/drawing/2014/main" id="{48237CD0-89E3-48EA-81BB-18B64E1C4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3022" y="-309085"/>
              <a:ext cx="3380047" cy="3380047"/>
            </a:xfrm>
            <a:prstGeom prst="rect">
              <a:avLst/>
            </a:prstGeom>
          </p:spPr>
        </p:pic>
        <p:sp>
          <p:nvSpPr>
            <p:cNvPr id="4" name="TextBox 3">
              <a:extLst>
                <a:ext uri="{FF2B5EF4-FFF2-40B4-BE49-F238E27FC236}">
                  <a16:creationId xmlns:a16="http://schemas.microsoft.com/office/drawing/2014/main" id="{B701806F-6865-4E38-BBBC-6B202C62F9A9}"/>
                </a:ext>
              </a:extLst>
            </p:cNvPr>
            <p:cNvSpPr txBox="1"/>
            <p:nvPr/>
          </p:nvSpPr>
          <p:spPr>
            <a:xfrm>
              <a:off x="279487" y="721042"/>
              <a:ext cx="2432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Hoàn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thành</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Phiếu</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bài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字魂17号-萌趣果冻体"/>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字魂17号-萌趣果冻体"/>
                  <a:cs typeface="Arial" panose="020B0604020202020204" pitchFamily="34" charset="0"/>
                </a:rPr>
                <a:t>tập</a:t>
              </a:r>
              <a:endParaRPr kumimoji="0" lang="vi-VN" sz="3600" b="1" i="0" u="none" strike="noStrike" kern="1200" cap="none" spc="0" normalizeH="0" baseline="0" noProof="0" dirty="0">
                <a:ln>
                  <a:noFill/>
                </a:ln>
                <a:solidFill>
                  <a:srgbClr val="003519"/>
                </a:solidFill>
                <a:effectLst/>
                <a:uLnTx/>
                <a:uFillTx/>
                <a:latin typeface="Arial" panose="020B0604020202020204" pitchFamily="34" charset="0"/>
                <a:ea typeface="字魂17号-萌趣果冻体"/>
                <a:cs typeface="Arial" panose="020B0604020202020204" pitchFamily="34" charset="0"/>
              </a:endParaRPr>
            </a:p>
          </p:txBody>
        </p:sp>
      </p:grpSp>
      <p:graphicFrame>
        <p:nvGraphicFramePr>
          <p:cNvPr id="11" name="Table 10">
            <a:extLst>
              <a:ext uri="{FF2B5EF4-FFF2-40B4-BE49-F238E27FC236}">
                <a16:creationId xmlns:a16="http://schemas.microsoft.com/office/drawing/2014/main" id="{F2297D4A-BFD8-46DD-9B19-80615B71DEEE}"/>
              </a:ext>
            </a:extLst>
          </p:cNvPr>
          <p:cNvGraphicFramePr>
            <a:graphicFrameLocks noGrp="1"/>
          </p:cNvGraphicFramePr>
          <p:nvPr>
            <p:extLst>
              <p:ext uri="{D42A27DB-BD31-4B8C-83A1-F6EECF244321}">
                <p14:modId xmlns:p14="http://schemas.microsoft.com/office/powerpoint/2010/main" val="1781851670"/>
              </p:ext>
            </p:extLst>
          </p:nvPr>
        </p:nvGraphicFramePr>
        <p:xfrm>
          <a:off x="833821" y="2512731"/>
          <a:ext cx="10517352" cy="4345269"/>
        </p:xfrm>
        <a:graphic>
          <a:graphicData uri="http://schemas.openxmlformats.org/drawingml/2006/table">
            <a:tbl>
              <a:tblPr firstRow="1" bandRow="1">
                <a:tableStyleId>{5C22544A-7EE6-4342-B048-85BDC9FD1C3A}</a:tableStyleId>
              </a:tblPr>
              <a:tblGrid>
                <a:gridCol w="3505784">
                  <a:extLst>
                    <a:ext uri="{9D8B030D-6E8A-4147-A177-3AD203B41FA5}">
                      <a16:colId xmlns:a16="http://schemas.microsoft.com/office/drawing/2014/main" val="2886909545"/>
                    </a:ext>
                  </a:extLst>
                </a:gridCol>
                <a:gridCol w="3505784">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0">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23506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Tree>
    <p:extLst>
      <p:ext uri="{BB962C8B-B14F-4D97-AF65-F5344CB8AC3E}">
        <p14:creationId xmlns:p14="http://schemas.microsoft.com/office/powerpoint/2010/main" val="29229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9B7053-6903-65CF-318D-EB9865603F9A}"/>
              </a:ext>
            </a:extLst>
          </p:cNvPr>
          <p:cNvGraphicFramePr>
            <a:graphicFrameLocks noGrp="1"/>
          </p:cNvGraphicFramePr>
          <p:nvPr>
            <p:extLst>
              <p:ext uri="{D42A27DB-BD31-4B8C-83A1-F6EECF244321}">
                <p14:modId xmlns:p14="http://schemas.microsoft.com/office/powerpoint/2010/main" val="2008151557"/>
              </p:ext>
            </p:extLst>
          </p:nvPr>
        </p:nvGraphicFramePr>
        <p:xfrm>
          <a:off x="613104" y="578828"/>
          <a:ext cx="10517352" cy="5359516"/>
        </p:xfrm>
        <a:graphic>
          <a:graphicData uri="http://schemas.openxmlformats.org/drawingml/2006/table">
            <a:tbl>
              <a:tblPr firstRow="1" bandRow="1">
                <a:tableStyleId>{5C22544A-7EE6-4342-B048-85BDC9FD1C3A}</a:tableStyleId>
              </a:tblPr>
              <a:tblGrid>
                <a:gridCol w="3738179">
                  <a:extLst>
                    <a:ext uri="{9D8B030D-6E8A-4147-A177-3AD203B41FA5}">
                      <a16:colId xmlns:a16="http://schemas.microsoft.com/office/drawing/2014/main" val="2886909545"/>
                    </a:ext>
                  </a:extLst>
                </a:gridCol>
                <a:gridCol w="3273389">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789484">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
        <p:nvSpPr>
          <p:cNvPr id="10" name="TextBox 9">
            <a:extLst>
              <a:ext uri="{FF2B5EF4-FFF2-40B4-BE49-F238E27FC236}">
                <a16:creationId xmlns:a16="http://schemas.microsoft.com/office/drawing/2014/main" id="{8CE39038-CC5F-E14A-D51A-F6AD7FA5BBDD}"/>
              </a:ext>
            </a:extLst>
          </p:cNvPr>
          <p:cNvSpPr txBox="1"/>
          <p:nvPr/>
        </p:nvSpPr>
        <p:spPr>
          <a:xfrm>
            <a:off x="651641" y="1545021"/>
            <a:ext cx="3668111"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kiềng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12ADD4F-D384-02F3-D256-E82E37D9864A}"/>
              </a:ext>
            </a:extLst>
          </p:cNvPr>
          <p:cNvSpPr txBox="1"/>
          <p:nvPr/>
        </p:nvSpPr>
        <p:spPr>
          <a:xfrm>
            <a:off x="4487918" y="1545021"/>
            <a:ext cx="2974428"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đổi</a:t>
            </a:r>
            <a:endParaRPr lang="en-US" sz="24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E659168-BEC3-4538-FA30-2145FA77BD89}"/>
              </a:ext>
            </a:extLst>
          </p:cNvPr>
          <p:cNvSpPr txBox="1"/>
          <p:nvPr/>
        </p:nvSpPr>
        <p:spPr>
          <a:xfrm>
            <a:off x="7767146" y="1460939"/>
            <a:ext cx="2974428" cy="830997"/>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F7CFB77A-1270-0C7F-8B13-65A0C438F918}"/>
              </a:ext>
            </a:extLst>
          </p:cNvPr>
          <p:cNvSpPr txBox="1"/>
          <p:nvPr/>
        </p:nvSpPr>
        <p:spPr>
          <a:xfrm>
            <a:off x="746234" y="301646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397085-EFB1-B937-55A0-EF3AD19C1808}"/>
              </a:ext>
            </a:extLst>
          </p:cNvPr>
          <p:cNvSpPr txBox="1"/>
          <p:nvPr/>
        </p:nvSpPr>
        <p:spPr>
          <a:xfrm>
            <a:off x="4435365" y="3026979"/>
            <a:ext cx="3069021" cy="83099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D52377A-D0F6-6504-2A48-95CD71F18392}"/>
              </a:ext>
            </a:extLst>
          </p:cNvPr>
          <p:cNvSpPr txBox="1"/>
          <p:nvPr/>
        </p:nvSpPr>
        <p:spPr>
          <a:xfrm>
            <a:off x="7725103" y="3037489"/>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A73E06B3-609C-7D9D-563D-9498CA005FA2}"/>
              </a:ext>
            </a:extLst>
          </p:cNvPr>
          <p:cNvSpPr txBox="1"/>
          <p:nvPr/>
        </p:nvSpPr>
        <p:spPr>
          <a:xfrm>
            <a:off x="735724" y="456148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Tắt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đẩy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endParaRPr lang="en-US" sz="2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C4BC401-8887-5FB6-6898-3B7A6106CF22}"/>
              </a:ext>
            </a:extLst>
          </p:cNvPr>
          <p:cNvSpPr txBox="1"/>
          <p:nvPr/>
        </p:nvSpPr>
        <p:spPr>
          <a:xfrm>
            <a:off x="4435365" y="4403833"/>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endParaRPr lang="en-US"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C58774A-1221-31D5-43F5-D6623C51B5C4}"/>
              </a:ext>
            </a:extLst>
          </p:cNvPr>
          <p:cNvSpPr txBox="1"/>
          <p:nvPr/>
        </p:nvSpPr>
        <p:spPr>
          <a:xfrm>
            <a:off x="7641020" y="4645572"/>
            <a:ext cx="335280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3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970</Words>
  <Application>Microsoft Office PowerPoint</Application>
  <PresentationFormat>Widescreen</PresentationFormat>
  <Paragraphs>98</Paragraphs>
  <Slides>25</Slides>
  <Notes>5</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Cambria</vt:lpstr>
      <vt:lpstr>等线</vt:lpstr>
      <vt:lpstr>等线 Light</vt:lpstr>
      <vt:lpstr>Times New Roman</vt:lpstr>
      <vt:lpstr>印品天逸黑</vt:lpstr>
      <vt:lpstr>字魂17号-萌趣果冻体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2024-07-12T10:48:55Z</dcterms:created>
  <dcterms:modified xsi:type="dcterms:W3CDTF">2024-08-22T09:05:58Z</dcterms:modified>
</cp:coreProperties>
</file>