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5" r:id="rId4"/>
    <p:sldMasterId id="2147483717" r:id="rId5"/>
    <p:sldMasterId id="2147483726" r:id="rId6"/>
  </p:sldMasterIdLst>
  <p:notesMasterIdLst>
    <p:notesMasterId r:id="rId29"/>
  </p:notesMasterIdLst>
  <p:sldIdLst>
    <p:sldId id="260" r:id="rId7"/>
    <p:sldId id="292" r:id="rId8"/>
    <p:sldId id="293" r:id="rId9"/>
    <p:sldId id="295" r:id="rId10"/>
    <p:sldId id="297" r:id="rId11"/>
    <p:sldId id="298" r:id="rId12"/>
    <p:sldId id="256" r:id="rId13"/>
    <p:sldId id="383" r:id="rId14"/>
    <p:sldId id="268" r:id="rId15"/>
    <p:sldId id="465" r:id="rId16"/>
    <p:sldId id="345" r:id="rId17"/>
    <p:sldId id="391" r:id="rId18"/>
    <p:sldId id="362" r:id="rId19"/>
    <p:sldId id="384" r:id="rId20"/>
    <p:sldId id="395" r:id="rId21"/>
    <p:sldId id="467" r:id="rId22"/>
    <p:sldId id="266" r:id="rId23"/>
    <p:sldId id="468" r:id="rId24"/>
    <p:sldId id="469" r:id="rId25"/>
    <p:sldId id="280" r:id="rId26"/>
    <p:sldId id="471"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15</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4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394913138"/>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966497895"/>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2491096761"/>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82912"/>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281273540"/>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68208716"/>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631475988"/>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172909"/>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985098"/>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05143"/>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1222433"/>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8/11/2024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8/11/2024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156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2.gif"/><Relationship Id="rId5" Type="http://schemas.openxmlformats.org/officeDocument/2006/relationships/image" Target="../media/image71.svg"/><Relationship Id="rId10" Type="http://schemas.openxmlformats.org/officeDocument/2006/relationships/image" Target="../media/image76.svg"/><Relationship Id="rId4" Type="http://schemas.openxmlformats.org/officeDocument/2006/relationships/image" Target="../media/image58.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5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xml"/><Relationship Id="rId3" Type="http://schemas.openxmlformats.org/officeDocument/2006/relationships/slide" Target="slide7.xml"/><Relationship Id="rId7" Type="http://schemas.openxmlformats.org/officeDocument/2006/relationships/slide" Target="slide6.xml"/><Relationship Id="rId12"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image" Target="../media/image19.jpeg"/><Relationship Id="rId11"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 Target="slide5.xml"/><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8.png"/><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26.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36.sv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4.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slide" Target="slide2.xml"/><Relationship Id="rId5" Type="http://schemas.openxmlformats.org/officeDocument/2006/relationships/image" Target="../media/image26.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8.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20.png"/><Relationship Id="rId5" Type="http://schemas.openxmlformats.org/officeDocument/2006/relationships/image" Target="../media/image26.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8.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FFFF"/>
                </a:solidFill>
                <a:latin typeface="Cambria" panose="02040503050406030204" pitchFamily="18" charset="0"/>
                <a:ea typeface="Cambria" panose="02040503050406030204" pitchFamily="18" charset="0"/>
                <a:sym typeface="Arial"/>
              </a:rPr>
              <a:t>Đọc thông tin, em hãy thảo luận nhóm 4 và ghi vào bảng nhóm một số nét chính về công cuộc xây dựng và bảo vệ đất nước của triều Lý.</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FAD48078-3D2B-D8AB-76F5-9A59B18637E3}"/>
              </a:ext>
            </a:extLst>
          </p:cNvPr>
          <p:cNvPicPr>
            <a:picLocks noChangeAspect="1"/>
          </p:cNvPicPr>
          <p:nvPr/>
        </p:nvPicPr>
        <p:blipFill>
          <a:blip r:embed="rId4"/>
          <a:stretch>
            <a:fillRect/>
          </a:stretch>
        </p:blipFill>
        <p:spPr>
          <a:xfrm>
            <a:off x="1511754" y="2918051"/>
            <a:ext cx="9560478" cy="2165578"/>
          </a:xfrm>
          <a:prstGeom prst="rect">
            <a:avLst/>
          </a:prstGeom>
        </p:spPr>
      </p:pic>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51" name="Google Shape;1451;p54"/>
          <p:cNvGrpSpPr/>
          <p:nvPr/>
        </p:nvGrpSpPr>
        <p:grpSpPr>
          <a:xfrm rot="316251">
            <a:off x="10779689" y="28184"/>
            <a:ext cx="1357985" cy="1672792"/>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gió 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pic>
        <p:nvPicPr>
          <p:cNvPr id="2" name="Graphic 1">
            <a:extLst>
              <a:ext uri="{FF2B5EF4-FFF2-40B4-BE49-F238E27FC236}">
                <a16:creationId xmlns:a16="http://schemas.microsoft.com/office/drawing/2014/main" id="{8F0F2B72-61B4-13D1-5F16-A09B47CCB72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 r="71706"/>
          <a:stretch/>
        </p:blipFill>
        <p:spPr>
          <a:xfrm flipH="1">
            <a:off x="10239432" y="4549698"/>
            <a:ext cx="2083641" cy="2308302"/>
          </a:xfrm>
          <a:prstGeom prst="rect">
            <a:avLst/>
          </a:prstGeom>
        </p:spPr>
      </p:pic>
    </p:spTree>
    <p:extLst>
      <p:ext uri="{BB962C8B-B14F-4D97-AF65-F5344CB8AC3E}">
        <p14:creationId xmlns:p14="http://schemas.microsoft.com/office/powerpoint/2010/main" val="12479192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5"/>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975CEF4-FFCC-0663-9F43-DF5E73BAE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558801" y="3429000"/>
            <a:ext cx="6127105" cy="3597648"/>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6"/>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55906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219908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Nguyên Phi Ỷ Lan giúp Vua Lý Thánh Tông vua Lý Nhân Tông trị nước.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6" name="Picture 2" descr="Câu chuyện về Nguyên phi Ỷ Lan - HOÀNG THÀNH THĂNG LONG">
            <a:extLst>
              <a:ext uri="{FF2B5EF4-FFF2-40B4-BE49-F238E27FC236}">
                <a16:creationId xmlns:a16="http://schemas.microsoft.com/office/drawing/2014/main" id="{94E2B65D-8055-06A1-12A6-42E29415F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712" y="2171479"/>
            <a:ext cx="6450418" cy="405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A59B1A1D-6C88-1664-6E4E-0A86927D0058}"/>
              </a:ext>
            </a:extLst>
          </p:cNvPr>
          <p:cNvPicPr>
            <a:picLocks noChangeAspect="1"/>
          </p:cNvPicPr>
          <p:nvPr/>
        </p:nvPicPr>
        <p:blipFill>
          <a:blip r:embed="rId6"/>
          <a:stretch>
            <a:fillRect/>
          </a:stretch>
        </p:blipFill>
        <p:spPr>
          <a:xfrm>
            <a:off x="4443412" y="2263547"/>
            <a:ext cx="5286375" cy="4029075"/>
          </a:xfrm>
          <a:prstGeom prst="rect">
            <a:avLst/>
          </a:prstGeom>
        </p:spPr>
      </p:pic>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76929" y="544285"/>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Hoàng thành Thăng Long Hà Nội: Kinh nghiệm tham quan 2023 - Xây Dựng ...">
            <a:extLst>
              <a:ext uri="{FF2B5EF4-FFF2-40B4-BE49-F238E27FC236}">
                <a16:creationId xmlns:a16="http://schemas.microsoft.com/office/drawing/2014/main" id="{302F3214-0482-C212-E310-4A92DCB06A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142"/>
          <a:stretch/>
        </p:blipFill>
        <p:spPr bwMode="auto">
          <a:xfrm>
            <a:off x="6225585" y="1567543"/>
            <a:ext cx="4954044" cy="3912290"/>
          </a:xfrm>
          <a:prstGeom prst="rect">
            <a:avLst/>
          </a:prstGeom>
          <a:noFill/>
          <a:ln>
            <a:noFill/>
          </a:ln>
          <a:extLst>
            <a:ext uri="{53640926-AAD7-44D8-BBD7-CCE9431645EC}">
              <a14:shadowObscured xmlns:a14="http://schemas.microsoft.com/office/drawing/2010/main"/>
            </a:ext>
          </a:extLst>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621486" y="3559630"/>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406224" y="3189295"/>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a16="http://schemas.microsoft.com/office/drawing/2014/main" id="{BC831449-D273-033F-BC68-D6616B292B29}"/>
              </a:ext>
            </a:extLst>
          </p:cNvPr>
          <p:cNvSpPr/>
          <p:nvPr/>
        </p:nvSpPr>
        <p:spPr>
          <a:xfrm>
            <a:off x="8621486" y="1019629"/>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a16="http://schemas.microsoft.com/office/drawing/2014/main" id="{5BFE29FC-9142-5DDA-B6DE-2481EB4369EE}"/>
              </a:ext>
            </a:extLst>
          </p:cNvPr>
          <p:cNvSpPr/>
          <p:nvPr/>
        </p:nvSpPr>
        <p:spPr>
          <a:xfrm>
            <a:off x="6035890" y="1019149"/>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424492" y="169500"/>
            <a:ext cx="11305380" cy="1650917"/>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569661"/>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Arial" panose="020B0604020202020204" pitchFamily="34" charset="0"/>
                  <a:ea typeface="+mn-ea"/>
                  <a:cs typeface="+mn-cs"/>
                </a:rPr>
                <a:t>Vua Lý Thái Tổ quyết định dời đô từ Hoa Lư ra Thăng Long (Hà Nội ngày nay) vào năm nào?</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52FE6AE6-CE50-A330-02F7-BA61D01FE8B1}"/>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4083127"/>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1010</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CBF9AA68-F1EE-EFEF-BB5D-B1B70E561F65}"/>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1000</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8D144DE9-37E6-7CB5-CF7E-3563F5DA4FD8}"/>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314710" y="410399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1009</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6BE006DA-9983-E4CB-DE64-F4FCBD127310}"/>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213550" y="408424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1005</a:t>
                </a: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Freeform 7">
            <a:hlinkClick r:id="rId12" action="ppaction://hlinksldjump"/>
            <a:extLst>
              <a:ext uri="{FF2B5EF4-FFF2-40B4-BE49-F238E27FC236}">
                <a16:creationId xmlns:a16="http://schemas.microsoft.com/office/drawing/2014/main" id="{A6A376B1-E7E3-6B66-AEDC-D1BF3746BF37}"/>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outHorizontal)">
                                      <p:cBhvr>
                                        <p:cTn id="10" dur="500"/>
                                        <p:tgtEl>
                                          <p:spTgt spid="42"/>
                                        </p:tgtEl>
                                      </p:cBhvr>
                                    </p:animEffect>
                                  </p:childTnLst>
                                </p:cTn>
                              </p:par>
                              <p:par>
                                <p:cTn id="11" presetID="16" presetClass="entr" presetSubtype="4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Horizontal)">
                                      <p:cBhvr>
                                        <p:cTn id="13" dur="500"/>
                                        <p:tgtEl>
                                          <p:spTgt spid="39"/>
                                        </p:tgtEl>
                                      </p:cBhvr>
                                    </p:animEffect>
                                  </p:childTnLst>
                                </p:cTn>
                              </p:par>
                              <p:par>
                                <p:cTn id="14" presetID="16" presetClass="entr" presetSubtype="4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Horizontal)">
                                      <p:cBhvr>
                                        <p:cTn id="16" dur="500"/>
                                        <p:tgtEl>
                                          <p:spTgt spid="40"/>
                                        </p:tgtEl>
                                      </p:cBhvr>
                                    </p:animEffect>
                                  </p:childTnLst>
                                </p:cTn>
                              </p:par>
                              <p:par>
                                <p:cTn id="17" presetID="16" presetClass="entr" presetSubtype="4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41"/>
                                        </p:tgtEl>
                                        <p:attrNameLst>
                                          <p:attrName>ppt_x</p:attrName>
                                        </p:attrNameLst>
                                      </p:cBhvr>
                                      <p:tavLst>
                                        <p:tav tm="0">
                                          <p:val>
                                            <p:strVal val="ppt_x"/>
                                          </p:val>
                                        </p:tav>
                                        <p:tav tm="100000">
                                          <p:val>
                                            <p:strVal val="ppt_x"/>
                                          </p:val>
                                        </p:tav>
                                      </p:tavLst>
                                    </p:anim>
                                    <p:anim calcmode="lin" valueType="num">
                                      <p:cBhvr additive="base">
                                        <p:cTn id="34" dur="500"/>
                                        <p:tgtEl>
                                          <p:spTgt spid="41"/>
                                        </p:tgtEl>
                                        <p:attrNameLst>
                                          <p:attrName>ppt_y</p:attrName>
                                        </p:attrNameLst>
                                      </p:cBhvr>
                                      <p:tavLst>
                                        <p:tav tm="0">
                                          <p:val>
                                            <p:strVal val="ppt_y"/>
                                          </p:val>
                                        </p:tav>
                                        <p:tav tm="100000">
                                          <p:val>
                                            <p:strVal val="1+ppt_h/2"/>
                                          </p:val>
                                        </p:tav>
                                      </p:tavLst>
                                    </p:anim>
                                    <p:set>
                                      <p:cBhvr>
                                        <p:cTn id="35" dur="1" fill="hold">
                                          <p:stCondLst>
                                            <p:cond delay="499"/>
                                          </p:stCondLst>
                                        </p:cTn>
                                        <p:tgtEl>
                                          <p:spTgt spid="41"/>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40"/>
                                        </p:tgtEl>
                                        <p:attrNameLst>
                                          <p:attrName>ppt_x</p:attrName>
                                        </p:attrNameLst>
                                      </p:cBhvr>
                                      <p:tavLst>
                                        <p:tav tm="0">
                                          <p:val>
                                            <p:strVal val="ppt_x"/>
                                          </p:val>
                                        </p:tav>
                                        <p:tav tm="100000">
                                          <p:val>
                                            <p:strVal val="ppt_x"/>
                                          </p:val>
                                        </p:tav>
                                      </p:tavLst>
                                    </p:anim>
                                    <p:anim calcmode="lin" valueType="num">
                                      <p:cBhvr additive="base">
                                        <p:cTn id="38" dur="500"/>
                                        <p:tgtEl>
                                          <p:spTgt spid="40"/>
                                        </p:tgtEl>
                                        <p:attrNameLst>
                                          <p:attrName>ppt_y</p:attrName>
                                        </p:attrNameLst>
                                      </p:cBhvr>
                                      <p:tavLst>
                                        <p:tav tm="0">
                                          <p:val>
                                            <p:strVal val="ppt_y"/>
                                          </p:val>
                                        </p:tav>
                                        <p:tav tm="100000">
                                          <p:val>
                                            <p:strVal val="1+ppt_h/2"/>
                                          </p:val>
                                        </p:tav>
                                      </p:tavLst>
                                    </p:anim>
                                    <p:set>
                                      <p:cBhvr>
                                        <p:cTn id="3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D9D2889-BBEE-1296-5065-0794F477DAE9}"/>
              </a:ext>
            </a:extLst>
          </p:cNvPr>
          <p:cNvGrpSpPr/>
          <p:nvPr/>
        </p:nvGrpSpPr>
        <p:grpSpPr>
          <a:xfrm>
            <a:off x="6530904" y="5117967"/>
            <a:ext cx="5334840" cy="1158343"/>
            <a:chOff x="9796356" y="7676950"/>
            <a:chExt cx="8002260" cy="1737514"/>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1147491" y="7676950"/>
              <a:ext cx="6651125" cy="1737514"/>
              <a:chOff x="2728823" y="3711329"/>
              <a:chExt cx="16552962"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811200" y="3944621"/>
                <a:ext cx="15470585" cy="89490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vùng đất mà giặc không dám đặt chân đến.</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796356" y="7889875"/>
              <a:ext cx="1562016" cy="1524589"/>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17233F85-01BD-F4C8-6F35-002F3010AE8B}"/>
              </a:ext>
            </a:extLst>
          </p:cNvPr>
          <p:cNvGrpSpPr/>
          <p:nvPr/>
        </p:nvGrpSpPr>
        <p:grpSpPr>
          <a:xfrm>
            <a:off x="586772" y="3416061"/>
            <a:ext cx="5107190" cy="1158343"/>
            <a:chOff x="880158" y="5124091"/>
            <a:chExt cx="7660785" cy="1737514"/>
          </a:xfrm>
        </p:grpSpPr>
        <p:grpSp>
          <p:nvGrpSpPr>
            <p:cNvPr id="8" name="Group 7">
              <a:extLst>
                <a:ext uri="{FF2B5EF4-FFF2-40B4-BE49-F238E27FC236}">
                  <a16:creationId xmlns:a16="http://schemas.microsoft.com/office/drawing/2014/main" id="{F4A42F02-05FC-671A-D769-7712A96D2605}"/>
                </a:ext>
              </a:extLst>
            </p:cNvPr>
            <p:cNvGrpSpPr/>
            <p:nvPr/>
          </p:nvGrpSpPr>
          <p:grpSpPr>
            <a:xfrm>
              <a:off x="2089313" y="5124091"/>
              <a:ext cx="6451630" cy="1737514"/>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2961915" y="4033419"/>
                <a:ext cx="15470583" cy="89490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vùng đất giàu có, nhiều của cải, vàng bạc.</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880158" y="5238464"/>
              <a:ext cx="1384078" cy="1281726"/>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D420D245-EA0B-9B23-032D-5EBBF80D60D5}"/>
              </a:ext>
            </a:extLst>
          </p:cNvPr>
          <p:cNvGrpSpPr/>
          <p:nvPr/>
        </p:nvGrpSpPr>
        <p:grpSpPr>
          <a:xfrm>
            <a:off x="1325469" y="5117967"/>
            <a:ext cx="4301087" cy="1158343"/>
            <a:chOff x="1988204" y="7676950"/>
            <a:chExt cx="6451630" cy="1737514"/>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1988204" y="7676950"/>
              <a:ext cx="6451630" cy="1737514"/>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2182971" y="8127749"/>
              <a:ext cx="6216216" cy="101566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Vì đây là vùng đất rộng, lại bằng phẳng, dân cư khổ vì ngập lụt.</a:t>
              </a:r>
              <a:endParaRPr kumimoji="0" lang="en-US" sz="2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DA8190B2-A916-BA5C-0FD5-351D5FAC4198}"/>
              </a:ext>
            </a:extLst>
          </p:cNvPr>
          <p:cNvGrpSpPr/>
          <p:nvPr/>
        </p:nvGrpSpPr>
        <p:grpSpPr>
          <a:xfrm>
            <a:off x="6686275" y="3416062"/>
            <a:ext cx="5396866" cy="1158343"/>
            <a:chOff x="10029411" y="5124088"/>
            <a:chExt cx="8095299" cy="1737513"/>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1098890" y="5124088"/>
              <a:ext cx="7025820" cy="1737513"/>
              <a:chOff x="2536306" y="3711329"/>
              <a:chExt cx="17485485"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19" y="3711329"/>
                <a:ext cx="169678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2536306" y="3883981"/>
                <a:ext cx="17485485" cy="89490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trung tâm của đất nước, đất rộng không bị ngập lụt.</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10029411" y="5185852"/>
              <a:ext cx="1369036" cy="1468303"/>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1">
            <a:extLst>
              <a:ext uri="{FF2B5EF4-FFF2-40B4-BE49-F238E27FC236}">
                <a16:creationId xmlns:a16="http://schemas.microsoft.com/office/drawing/2014/main" id="{6902F5C3-DA39-BE73-D94A-8EE898F789AD}"/>
              </a:ext>
            </a:extLst>
          </p:cNvPr>
          <p:cNvSpPr/>
          <p:nvPr/>
        </p:nvSpPr>
        <p:spPr>
          <a:xfrm>
            <a:off x="517237" y="5190889"/>
            <a:ext cx="956289" cy="977677"/>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hlinkClick r:id="rId11" action="ppaction://hlinksldjump"/>
            <a:extLst>
              <a:ext uri="{FF2B5EF4-FFF2-40B4-BE49-F238E27FC236}">
                <a16:creationId xmlns:a16="http://schemas.microsoft.com/office/drawing/2014/main" id="{C7509518-F2A4-E2E3-5E14-B09BBE878723}"/>
              </a:ext>
            </a:extLst>
          </p:cNvPr>
          <p:cNvSpPr/>
          <p:nvPr/>
        </p:nvSpPr>
        <p:spPr>
          <a:xfrm flipH="1">
            <a:off x="11228290" y="6316938"/>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E38CF3CB-C19F-0494-7E1C-146A0B7EC06D}"/>
              </a:ext>
            </a:extLst>
          </p:cNvPr>
          <p:cNvGrpSpPr/>
          <p:nvPr/>
        </p:nvGrpSpPr>
        <p:grpSpPr>
          <a:xfrm>
            <a:off x="273333" y="112406"/>
            <a:ext cx="11456539" cy="1912336"/>
            <a:chOff x="410000" y="168608"/>
            <a:chExt cx="17184808" cy="2868505"/>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45492"/>
              <a:chOff x="2022870" y="151672"/>
              <a:chExt cx="14935200" cy="1235463"/>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35463"/>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41549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Arial" panose="020B0604020202020204" pitchFamily="34" charset="0"/>
                    <a:ea typeface="+mn-ea"/>
                    <a:cs typeface="+mn-cs"/>
                  </a:rPr>
                  <a:t>Vì sao vua Lý Thái Tổ dời đô về Đại La?</a:t>
                </a:r>
                <a:endParaRPr kumimoji="0" lang="en-US" sz="3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5679" y="876850"/>
              <a:ext cx="1733169" cy="76934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par>
                                <p:cTn id="11" presetID="2" presetClass="exit" presetSubtype="4" fill="hold" nodeType="with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20"/>
                                        </p:tgtEl>
                                        <p:attrNameLst>
                                          <p:attrName>ppt_x</p:attrName>
                                        </p:attrNameLst>
                                      </p:cBhvr>
                                      <p:tavLst>
                                        <p:tav tm="0">
                                          <p:val>
                                            <p:strVal val="ppt_x"/>
                                          </p:val>
                                        </p:tav>
                                        <p:tav tm="100000">
                                          <p:val>
                                            <p:strVal val="ppt_x"/>
                                          </p:val>
                                        </p:tav>
                                      </p:tavLst>
                                    </p:anim>
                                    <p:anim calcmode="lin" valueType="num">
                                      <p:cBhvr additive="base">
                                        <p:cTn id="21" dur="500"/>
                                        <p:tgtEl>
                                          <p:spTgt spid="20"/>
                                        </p:tgtEl>
                                        <p:attrNameLst>
                                          <p:attrName>ppt_y</p:attrName>
                                        </p:attrNameLst>
                                      </p:cBhvr>
                                      <p:tavLst>
                                        <p:tav tm="0">
                                          <p:val>
                                            <p:strVal val="ppt_y"/>
                                          </p:val>
                                        </p:tav>
                                        <p:tav tm="100000">
                                          <p:val>
                                            <p:strVal val="1+ppt_h/2"/>
                                          </p:val>
                                        </p:tav>
                                      </p:tavLst>
                                    </p:anim>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CB9F851-3E25-F8A9-6A51-103A85474059}"/>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3962411"/>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w="0"/>
                    <a:solidFill>
                      <a:prstClr val="black"/>
                    </a:solidFill>
                    <a:effectLst/>
                    <a:uLnTx/>
                    <a:uFillTx/>
                    <a:latin typeface="Arial" panose="020B0604020202020204" pitchFamily="34" charset="0"/>
                    <a:ea typeface="+mn-ea"/>
                    <a:cs typeface="+mn-cs"/>
                  </a:rPr>
                  <a:t>Hoa </a:t>
                </a:r>
                <a:r>
                  <a:rPr kumimoji="0" lang="en-US" sz="2933" b="0" i="0" u="none" strike="noStrike" kern="1200" cap="none" spc="0" normalizeH="0" baseline="0" noProof="0" dirty="0" err="1">
                    <a:ln w="0"/>
                    <a:solidFill>
                      <a:prstClr val="black"/>
                    </a:solidFill>
                    <a:effectLst/>
                    <a:uLnTx/>
                    <a:uFillTx/>
                    <a:latin typeface="Arial" panose="020B0604020202020204" pitchFamily="34" charset="0"/>
                    <a:ea typeface="+mn-ea"/>
                    <a:cs typeface="+mn-cs"/>
                  </a:rPr>
                  <a:t>Lư</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1C6DB5A3-0587-3F8F-343C-7C51DE49EF03}"/>
              </a:ext>
            </a:extLst>
          </p:cNvPr>
          <p:cNvGrpSpPr/>
          <p:nvPr/>
        </p:nvGrpSpPr>
        <p:grpSpPr>
          <a:xfrm>
            <a:off x="-48913" y="2377330"/>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933" dirty="0" err="1">
                    <a:ln w="0"/>
                    <a:solidFill>
                      <a:prstClr val="black"/>
                    </a:solidFill>
                    <a:latin typeface="Arial" panose="020B0604020202020204" pitchFamily="34" charset="0"/>
                  </a:rPr>
                  <a:t>Đại</a:t>
                </a:r>
                <a:r>
                  <a:rPr lang="en-US" sz="2933" dirty="0">
                    <a:ln w="0"/>
                    <a:solidFill>
                      <a:prstClr val="black"/>
                    </a:solidFill>
                    <a:latin typeface="Arial" panose="020B0604020202020204" pitchFamily="34" charset="0"/>
                  </a:rPr>
                  <a:t> </a:t>
                </a:r>
                <a:r>
                  <a:rPr lang="en-US" sz="2933" dirty="0" err="1">
                    <a:ln w="0"/>
                    <a:solidFill>
                      <a:prstClr val="black"/>
                    </a:solidFill>
                    <a:latin typeface="Arial" panose="020B0604020202020204" pitchFamily="34" charset="0"/>
                  </a:rPr>
                  <a:t>Việt</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5C7B204-351A-2FDF-BD91-C5439E1FE480}"/>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314710" y="3952476"/>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933" dirty="0" err="1">
                    <a:ln w="0"/>
                    <a:solidFill>
                      <a:prstClr val="black"/>
                    </a:solidFill>
                    <a:latin typeface="Arial" panose="020B0604020202020204" pitchFamily="34" charset="0"/>
                  </a:rPr>
                  <a:t>Đại</a:t>
                </a:r>
                <a:r>
                  <a:rPr lang="en-US" sz="2933" dirty="0">
                    <a:ln w="0"/>
                    <a:solidFill>
                      <a:prstClr val="black"/>
                    </a:solidFill>
                    <a:latin typeface="Arial" panose="020B0604020202020204" pitchFamily="34" charset="0"/>
                  </a:rPr>
                  <a:t> Nam</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A82E4FF-6AA2-0CD1-3B5C-F32C2137837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213550" y="4025151"/>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Phong Châu</a:t>
                </a: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5C24C995-2B56-77EE-36F7-11F5B367E0F9}"/>
              </a:ext>
            </a:extLst>
          </p:cNvPr>
          <p:cNvGrpSpPr/>
          <p:nvPr/>
        </p:nvGrpSpPr>
        <p:grpSpPr>
          <a:xfrm>
            <a:off x="462128" y="194414"/>
            <a:ext cx="11267744" cy="1293268"/>
            <a:chOff x="693192" y="291621"/>
            <a:chExt cx="16901616" cy="1939902"/>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1754327"/>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Arial" panose="020B0604020202020204" pitchFamily="34" charset="0"/>
                    <a:ea typeface="+mn-ea"/>
                    <a:cs typeface="+mn-cs"/>
                  </a:rPr>
                  <a:t>Kinh đô cũ của nước ta trước khi rời đô ra thành Đại La tên là gì?</a:t>
                </a:r>
                <a:endParaRPr kumimoji="0" lang="en-US" sz="3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0488" y="876849"/>
              <a:ext cx="1723550" cy="76934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sp>
        <p:nvSpPr>
          <p:cNvPr id="10" name="Freeform 7">
            <a:hlinkClick r:id="rId12" action="ppaction://hlinksldjump"/>
            <a:extLst>
              <a:ext uri="{FF2B5EF4-FFF2-40B4-BE49-F238E27FC236}">
                <a16:creationId xmlns:a16="http://schemas.microsoft.com/office/drawing/2014/main" id="{EEDA63E5-1306-3B6A-5D8D-27028B64F0A1}"/>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par>
                                <p:cTn id="16" presetID="42" presetClass="exit" presetSubtype="0" fill="hold" nodeType="withEffect">
                                  <p:stCondLst>
                                    <p:cond delay="0"/>
                                  </p:stCondLst>
                                  <p:childTnLst>
                                    <p:animEffect transition="out" filter="fade">
                                      <p:cBhvr>
                                        <p:cTn id="17" dur="1000"/>
                                        <p:tgtEl>
                                          <p:spTgt spid="12"/>
                                        </p:tgtEl>
                                      </p:cBhvr>
                                    </p:animEffect>
                                    <p:anim calcmode="lin" valueType="num">
                                      <p:cBhvr>
                                        <p:cTn id="18" dur="1000"/>
                                        <p:tgtEl>
                                          <p:spTgt spid="12"/>
                                        </p:tgtEl>
                                        <p:attrNameLst>
                                          <p:attrName>ppt_x</p:attrName>
                                        </p:attrNameLst>
                                      </p:cBhvr>
                                      <p:tavLst>
                                        <p:tav tm="0">
                                          <p:val>
                                            <p:strVal val="ppt_x"/>
                                          </p:val>
                                        </p:tav>
                                        <p:tav tm="100000">
                                          <p:val>
                                            <p:strVal val="ppt_x"/>
                                          </p:val>
                                        </p:tav>
                                      </p:tavLst>
                                    </p:anim>
                                    <p:anim calcmode="lin" valueType="num">
                                      <p:cBhvr>
                                        <p:cTn id="19" dur="1000"/>
                                        <p:tgtEl>
                                          <p:spTgt spid="12"/>
                                        </p:tgtEl>
                                        <p:attrNameLst>
                                          <p:attrName>ppt_y</p:attrName>
                                        </p:attrNameLst>
                                      </p:cBhvr>
                                      <p:tavLst>
                                        <p:tav tm="0">
                                          <p:val>
                                            <p:strVal val="ppt_y"/>
                                          </p:val>
                                        </p:tav>
                                        <p:tav tm="100000">
                                          <p:val>
                                            <p:strVal val="ppt_y+.1"/>
                                          </p:val>
                                        </p:tav>
                                      </p:tavLst>
                                    </p:anim>
                                    <p:set>
                                      <p:cBhvr>
                                        <p:cTn id="20" dur="1" fill="hold">
                                          <p:stCondLst>
                                            <p:cond delay="999"/>
                                          </p:stCondLst>
                                        </p:cTn>
                                        <p:tgtEl>
                                          <p:spTgt spid="12"/>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13"/>
                                        </p:tgtEl>
                                      </p:cBhvr>
                                    </p:animEffect>
                                    <p:anim calcmode="lin" valueType="num">
                                      <p:cBhvr>
                                        <p:cTn id="23" dur="1000"/>
                                        <p:tgtEl>
                                          <p:spTgt spid="13"/>
                                        </p:tgtEl>
                                        <p:attrNameLst>
                                          <p:attrName>ppt_x</p:attrName>
                                        </p:attrNameLst>
                                      </p:cBhvr>
                                      <p:tavLst>
                                        <p:tav tm="0">
                                          <p:val>
                                            <p:strVal val="ppt_x"/>
                                          </p:val>
                                        </p:tav>
                                        <p:tav tm="100000">
                                          <p:val>
                                            <p:strVal val="ppt_x"/>
                                          </p:val>
                                        </p:tav>
                                      </p:tavLst>
                                    </p:anim>
                                    <p:anim calcmode="lin" valueType="num">
                                      <p:cBhvr>
                                        <p:cTn id="24" dur="1000"/>
                                        <p:tgtEl>
                                          <p:spTgt spid="13"/>
                                        </p:tgtEl>
                                        <p:attrNameLst>
                                          <p:attrName>ppt_y</p:attrName>
                                        </p:attrNameLst>
                                      </p:cBhvr>
                                      <p:tavLst>
                                        <p:tav tm="0">
                                          <p:val>
                                            <p:strVal val="ppt_y"/>
                                          </p:val>
                                        </p:tav>
                                        <p:tav tm="100000">
                                          <p:val>
                                            <p:strVal val="ppt_y+.1"/>
                                          </p:val>
                                        </p:tav>
                                      </p:tavLst>
                                    </p:anim>
                                    <p:set>
                                      <p:cBhvr>
                                        <p:cTn id="25" dur="1" fill="hold">
                                          <p:stCondLst>
                                            <p:cond delay="999"/>
                                          </p:stCondLst>
                                        </p:cTn>
                                        <p:tgtEl>
                                          <p:spTgt spid="13"/>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9052381-37BF-F7F7-E8C7-4065A09B5E0D}"/>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4083127"/>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Lý </a:t>
                </a:r>
                <a:r>
                  <a:rPr kumimoji="0" lang="en-US" sz="44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Bí</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EA57C591-5733-AC6C-1DA5-84FF2C042934}"/>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5709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mn-cs"/>
                  </a:rPr>
                  <a:t>Lý </a:t>
                </a:r>
                <a:r>
                  <a:rPr kumimoji="0" lang="en-US" sz="40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Uẩn</a:t>
                </a:r>
                <a:endParaRPr kumimoji="0" lang="en-US" sz="40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9C2B339-7EED-7F8D-84D4-2ED33FAB0CCA}"/>
              </a:ext>
            </a:extLst>
          </p:cNvPr>
          <p:cNvGrpSpPr/>
          <p:nvPr/>
        </p:nvGrpSpPr>
        <p:grpSpPr>
          <a:xfrm>
            <a:off x="6233461" y="2351149"/>
            <a:ext cx="5795321" cy="1536381"/>
            <a:chOff x="9350192" y="3526723"/>
            <a:chExt cx="8692981"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506071" cy="2304572"/>
              <a:chOff x="2728823" y="3711329"/>
              <a:chExt cx="16186289"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444529" y="4017098"/>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dirty="0">
                    <a:ln w="0"/>
                    <a:solidFill>
                      <a:prstClr val="black"/>
                    </a:solidFill>
                    <a:latin typeface="Arial" panose="020B0604020202020204" pitchFamily="34" charset="0"/>
                  </a:rPr>
                  <a:t>Lý </a:t>
                </a:r>
                <a:r>
                  <a:rPr lang="en-US" sz="4400" dirty="0" err="1">
                    <a:ln w="0"/>
                    <a:solidFill>
                      <a:prstClr val="black"/>
                    </a:solidFill>
                    <a:latin typeface="Arial" panose="020B0604020202020204" pitchFamily="34" charset="0"/>
                  </a:rPr>
                  <a:t>Nhân</a:t>
                </a:r>
                <a:r>
                  <a:rPr lang="en-US" sz="4400" dirty="0">
                    <a:ln w="0"/>
                    <a:solidFill>
                      <a:prstClr val="black"/>
                    </a:solidFill>
                    <a:latin typeface="Arial" panose="020B0604020202020204" pitchFamily="34" charset="0"/>
                  </a:rPr>
                  <a:t> </a:t>
                </a:r>
                <a:r>
                  <a:rPr lang="en-US" sz="4400" dirty="0" err="1">
                    <a:ln w="0"/>
                    <a:solidFill>
                      <a:prstClr val="black"/>
                    </a:solidFill>
                    <a:latin typeface="Arial" panose="020B0604020202020204" pitchFamily="34" charset="0"/>
                  </a:rPr>
                  <a:t>Tông</a:t>
                </a:r>
                <a:endParaRPr kumimoji="0" lang="vi-VN" sz="44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3A14091D-49C6-E338-622E-D816998CEDD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138066" y="3982454"/>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Lý </a:t>
                </a:r>
                <a:r>
                  <a:rPr kumimoji="0" lang="en-US" sz="4400" b="0" i="0" u="none" strike="noStrike" kern="1200" cap="none" spc="0" normalizeH="0" baseline="0" noProof="0" dirty="0" err="1">
                    <a:ln w="0"/>
                    <a:solidFill>
                      <a:prstClr val="black"/>
                    </a:solidFill>
                    <a:effectLst/>
                    <a:uLnTx/>
                    <a:uFillTx/>
                    <a:latin typeface="Arial" panose="020B0604020202020204" pitchFamily="34" charset="0"/>
                    <a:ea typeface="+mn-ea"/>
                    <a:cs typeface="Arial" panose="020B0604020202020204" pitchFamily="34" charset="0"/>
                  </a:rPr>
                  <a:t>Chiêu</a:t>
                </a: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 Hoàng</a:t>
                </a:r>
                <a:endParaRPr kumimoji="0" lang="vi-VN"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F5D8E142-1662-0180-8E54-EC50209AF23F}"/>
              </a:ext>
            </a:extLst>
          </p:cNvPr>
          <p:cNvGrpSpPr/>
          <p:nvPr/>
        </p:nvGrpSpPr>
        <p:grpSpPr>
          <a:xfrm>
            <a:off x="142811" y="160517"/>
            <a:ext cx="11587061" cy="1358341"/>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110799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uLnTx/>
                    <a:uFillTx/>
                    <a:latin typeface="Arial" panose="020B0604020202020204" pitchFamily="34" charset="0"/>
                    <a:ea typeface="+mn-ea"/>
                    <a:cs typeface="+mn-cs"/>
                  </a:rPr>
                  <a:t>Tên thật của vua Lý Thái Tổ là gì?</a:t>
                </a:r>
                <a:endParaRPr kumimoji="0" lang="en-US" sz="4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346" y="874808"/>
              <a:ext cx="1783662" cy="769345"/>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12" action="ppaction://hlinksldjump"/>
            <a:extLst>
              <a:ext uri="{FF2B5EF4-FFF2-40B4-BE49-F238E27FC236}">
                <a16:creationId xmlns:a16="http://schemas.microsoft.com/office/drawing/2014/main" id="{E1B7871C-D1C6-134F-1A1C-5CD5C403245A}"/>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par>
                                <p:cTn id="16" presetID="2" presetClass="exit" presetSubtype="4" fill="hold" nodeType="withEffect">
                                  <p:stCondLst>
                                    <p:cond delay="0"/>
                                  </p:stCondLst>
                                  <p:childTnLst>
                                    <p:anim calcmode="lin" valueType="num">
                                      <p:cBhvr additive="base">
                                        <p:cTn id="17" dur="500"/>
                                        <p:tgtEl>
                                          <p:spTgt spid="13"/>
                                        </p:tgtEl>
                                        <p:attrNameLst>
                                          <p:attrName>ppt_x</p:attrName>
                                        </p:attrNameLst>
                                      </p:cBhvr>
                                      <p:tavLst>
                                        <p:tav tm="0">
                                          <p:val>
                                            <p:strVal val="ppt_x"/>
                                          </p:val>
                                        </p:tav>
                                        <p:tav tm="100000">
                                          <p:val>
                                            <p:strVal val="ppt_x"/>
                                          </p:val>
                                        </p:tav>
                                      </p:tavLst>
                                    </p:anim>
                                    <p:anim calcmode="lin" valueType="num">
                                      <p:cBhvr additive="base">
                                        <p:cTn id="18" dur="500"/>
                                        <p:tgtEl>
                                          <p:spTgt spid="13"/>
                                        </p:tgtEl>
                                        <p:attrNameLst>
                                          <p:attrName>ppt_y</p:attrName>
                                        </p:attrNameLst>
                                      </p:cBhvr>
                                      <p:tavLst>
                                        <p:tav tm="0">
                                          <p:val>
                                            <p:strVal val="ppt_y"/>
                                          </p:val>
                                        </p:tav>
                                        <p:tav tm="100000">
                                          <p:val>
                                            <p:strVal val="1+ppt_h/2"/>
                                          </p:val>
                                        </p:tav>
                                      </p:tavLst>
                                    </p:anim>
                                    <p:set>
                                      <p:cBhvr>
                                        <p:cTn id="19" dur="1" fill="hold">
                                          <p:stCondLst>
                                            <p:cond delay="499"/>
                                          </p:stCondLst>
                                        </p:cTn>
                                        <p:tgtEl>
                                          <p:spTgt spid="13"/>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18"/>
                                        </p:tgtEl>
                                        <p:attrNameLst>
                                          <p:attrName>ppt_x</p:attrName>
                                        </p:attrNameLst>
                                      </p:cBhvr>
                                      <p:tavLst>
                                        <p:tav tm="0">
                                          <p:val>
                                            <p:strVal val="ppt_x"/>
                                          </p:val>
                                        </p:tav>
                                        <p:tav tm="100000">
                                          <p:val>
                                            <p:strVal val="ppt_x"/>
                                          </p:val>
                                        </p:tav>
                                      </p:tavLst>
                                    </p:anim>
                                    <p:anim calcmode="lin" valueType="num">
                                      <p:cBhvr additive="base">
                                        <p:cTn id="22" dur="500"/>
                                        <p:tgtEl>
                                          <p:spTgt spid="18"/>
                                        </p:tgtEl>
                                        <p:attrNameLst>
                                          <p:attrName>ppt_y</p:attrName>
                                        </p:attrNameLst>
                                      </p:cBhvr>
                                      <p:tavLst>
                                        <p:tav tm="0">
                                          <p:val>
                                            <p:strVal val="ppt_y"/>
                                          </p:val>
                                        </p:tav>
                                        <p:tav tm="100000">
                                          <p:val>
                                            <p:strVal val="1+ppt_h/2"/>
                                          </p:val>
                                        </p:tav>
                                      </p:tavLst>
                                    </p:anim>
                                    <p:set>
                                      <p:cBhvr>
                                        <p:cTn id="23" dur="1" fill="hold">
                                          <p:stCondLst>
                                            <p:cond delay="499"/>
                                          </p:stCondLst>
                                        </p:cTn>
                                        <p:tgtEl>
                                          <p:spTgt spid="1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0"/>
                                        </p:tgtEl>
                                        <p:attrNameLst>
                                          <p:attrName>ppt_x</p:attrName>
                                        </p:attrNameLst>
                                      </p:cBhvr>
                                      <p:tavLst>
                                        <p:tav tm="0">
                                          <p:val>
                                            <p:strVal val="ppt_x"/>
                                          </p:val>
                                        </p:tav>
                                        <p:tav tm="100000">
                                          <p:val>
                                            <p:strVal val="ppt_x"/>
                                          </p:val>
                                        </p:tav>
                                      </p:tavLst>
                                    </p:anim>
                                    <p:anim calcmode="lin" valueType="num">
                                      <p:cBhvr additive="base">
                                        <p:cTn id="26" dur="500"/>
                                        <p:tgtEl>
                                          <p:spTgt spid="20"/>
                                        </p:tgtEl>
                                        <p:attrNameLst>
                                          <p:attrName>ppt_y</p:attrName>
                                        </p:attrNameLst>
                                      </p:cBhvr>
                                      <p:tavLst>
                                        <p:tav tm="0">
                                          <p:val>
                                            <p:strVal val="ppt_y"/>
                                          </p:val>
                                        </p:tav>
                                        <p:tav tm="100000">
                                          <p:val>
                                            <p:strVal val="1+ppt_h/2"/>
                                          </p:val>
                                        </p:tav>
                                      </p:tavLst>
                                    </p:anim>
                                    <p:set>
                                      <p:cBhvr>
                                        <p:cTn id="2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547</Words>
  <Application>Microsoft Office PowerPoint</Application>
  <PresentationFormat>Widescreen</PresentationFormat>
  <Paragraphs>52</Paragraphs>
  <Slides>22</Slides>
  <Notes>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22</vt:i4>
      </vt:variant>
    </vt:vector>
  </HeadingPairs>
  <TitlesOfParts>
    <vt:vector size="44" baseType="lpstr">
      <vt:lpstr>微软雅黑</vt:lpstr>
      <vt:lpstr>宋体</vt:lpstr>
      <vt:lpstr>#9Slide05 MetroScript</vt:lpstr>
      <vt:lpstr>#9Slide07 IcielPony</vt:lpstr>
      <vt:lpstr>Arial</vt:lpstr>
      <vt:lpstr>Assistant</vt:lpstr>
      <vt:lpstr>Assistant Medium</vt:lpstr>
      <vt:lpstr>Calibri</vt:lpstr>
      <vt:lpstr>Calibri Light</vt:lpstr>
      <vt:lpstr>Cambria</vt:lpstr>
      <vt:lpstr>Livvic</vt:lpstr>
      <vt:lpstr>Nunito</vt:lpstr>
      <vt:lpstr>Rajdhani</vt:lpstr>
      <vt:lpstr>Roboto Condensed Light</vt:lpstr>
      <vt:lpstr>SVN-Androgyne</vt:lpstr>
      <vt:lpstr>思源黑体 CN</vt:lpstr>
      <vt:lpstr>Office Theme</vt:lpstr>
      <vt:lpstr>1_Office Theme</vt:lpstr>
      <vt:lpstr>自定义设计方案</vt:lpstr>
      <vt:lpstr>3_Office Theme</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65</cp:revision>
  <dcterms:created xsi:type="dcterms:W3CDTF">2024-09-13T02:51:48Z</dcterms:created>
  <dcterms:modified xsi:type="dcterms:W3CDTF">2024-11-08T02:58:04Z</dcterms:modified>
</cp:coreProperties>
</file>