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6"/>
  </p:notesMasterIdLst>
  <p:handoutMasterIdLst>
    <p:handoutMasterId r:id="rId27"/>
  </p:handoutMasterIdLst>
  <p:sldIdLst>
    <p:sldId id="325" r:id="rId3"/>
    <p:sldId id="347" r:id="rId4"/>
    <p:sldId id="348" r:id="rId5"/>
    <p:sldId id="366" r:id="rId6"/>
    <p:sldId id="365" r:id="rId7"/>
    <p:sldId id="350" r:id="rId8"/>
    <p:sldId id="349" r:id="rId9"/>
    <p:sldId id="367" r:id="rId10"/>
    <p:sldId id="323" r:id="rId11"/>
    <p:sldId id="326" r:id="rId12"/>
    <p:sldId id="329" r:id="rId13"/>
    <p:sldId id="351" r:id="rId14"/>
    <p:sldId id="322" r:id="rId15"/>
    <p:sldId id="316" r:id="rId16"/>
    <p:sldId id="328" r:id="rId17"/>
    <p:sldId id="353" r:id="rId18"/>
    <p:sldId id="352" r:id="rId19"/>
    <p:sldId id="354" r:id="rId20"/>
    <p:sldId id="355" r:id="rId21"/>
    <p:sldId id="359" r:id="rId22"/>
    <p:sldId id="362" r:id="rId23"/>
    <p:sldId id="363" r:id="rId24"/>
    <p:sldId id="280" r:id="rId25"/>
  </p:sldIdLst>
  <p:sldSz cx="9144000" cy="5143500" type="screen16x9"/>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31ADB9"/>
    <a:srgbClr val="FF9900"/>
    <a:srgbClr val="EC3730"/>
    <a:srgbClr val="29304A"/>
    <a:srgbClr val="FF0066"/>
    <a:srgbClr val="227780"/>
    <a:srgbClr val="8D130D"/>
    <a:srgbClr val="C07200"/>
    <a:srgbClr val="C81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4660"/>
  </p:normalViewPr>
  <p:slideViewPr>
    <p:cSldViewPr>
      <p:cViewPr varScale="1">
        <p:scale>
          <a:sx n="99" d="100"/>
          <a:sy n="99" d="100"/>
        </p:scale>
        <p:origin x="136" y="6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2024/11/8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2024/11/8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extLst>
      <p:ext uri="{BB962C8B-B14F-4D97-AF65-F5344CB8AC3E}">
        <p14:creationId xmlns:p14="http://schemas.microsoft.com/office/powerpoint/2010/main" val="1162000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extLst>
      <p:ext uri="{BB962C8B-B14F-4D97-AF65-F5344CB8AC3E}">
        <p14:creationId xmlns:p14="http://schemas.microsoft.com/office/powerpoint/2010/main" val="120770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11</a:t>
            </a:fld>
            <a:endParaRPr lang="zh-CN" altLang="en-US"/>
          </a:p>
        </p:txBody>
      </p:sp>
    </p:spTree>
    <p:extLst>
      <p:ext uri="{BB962C8B-B14F-4D97-AF65-F5344CB8AC3E}">
        <p14:creationId xmlns:p14="http://schemas.microsoft.com/office/powerpoint/2010/main" val="258712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310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extLst>
      <p:ext uri="{BB962C8B-B14F-4D97-AF65-F5344CB8AC3E}">
        <p14:creationId xmlns:p14="http://schemas.microsoft.com/office/powerpoint/2010/main" val="282692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extLst>
      <p:ext uri="{BB962C8B-B14F-4D97-AF65-F5344CB8AC3E}">
        <p14:creationId xmlns:p14="http://schemas.microsoft.com/office/powerpoint/2010/main" val="26843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15</a:t>
            </a:fld>
            <a:endParaRPr lang="zh-CN" altLang="en-US"/>
          </a:p>
        </p:txBody>
      </p:sp>
    </p:spTree>
    <p:extLst>
      <p:ext uri="{BB962C8B-B14F-4D97-AF65-F5344CB8AC3E}">
        <p14:creationId xmlns:p14="http://schemas.microsoft.com/office/powerpoint/2010/main" val="2227665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144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a:t>
            </a:fld>
            <a:endParaRPr lang="zh-CN" altLang="en-US"/>
          </a:p>
        </p:txBody>
      </p:sp>
    </p:spTree>
    <p:extLst>
      <p:ext uri="{BB962C8B-B14F-4D97-AF65-F5344CB8AC3E}">
        <p14:creationId xmlns:p14="http://schemas.microsoft.com/office/powerpoint/2010/main" val="4037282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extLst>
      <p:ext uri="{BB962C8B-B14F-4D97-AF65-F5344CB8AC3E}">
        <p14:creationId xmlns:p14="http://schemas.microsoft.com/office/powerpoint/2010/main" val="118477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97228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5</a:t>
            </a:fld>
            <a:endParaRPr lang="zh-CN" altLang="en-US"/>
          </a:p>
        </p:txBody>
      </p:sp>
    </p:spTree>
    <p:extLst>
      <p:ext uri="{BB962C8B-B14F-4D97-AF65-F5344CB8AC3E}">
        <p14:creationId xmlns:p14="http://schemas.microsoft.com/office/powerpoint/2010/main" val="3675600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extLst>
      <p:ext uri="{BB962C8B-B14F-4D97-AF65-F5344CB8AC3E}">
        <p14:creationId xmlns:p14="http://schemas.microsoft.com/office/powerpoint/2010/main" val="268369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7</a:t>
            </a:fld>
            <a:endParaRPr lang="zh-CN" altLang="en-US"/>
          </a:p>
        </p:txBody>
      </p:sp>
    </p:spTree>
    <p:extLst>
      <p:ext uri="{BB962C8B-B14F-4D97-AF65-F5344CB8AC3E}">
        <p14:creationId xmlns:p14="http://schemas.microsoft.com/office/powerpoint/2010/main" val="3519026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8</a:t>
            </a:fld>
            <a:endParaRPr lang="zh-CN" altLang="en-US"/>
          </a:p>
        </p:txBody>
      </p:sp>
    </p:spTree>
    <p:extLst>
      <p:ext uri="{BB962C8B-B14F-4D97-AF65-F5344CB8AC3E}">
        <p14:creationId xmlns:p14="http://schemas.microsoft.com/office/powerpoint/2010/main" val="2158443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9</a:t>
            </a:fld>
            <a:endParaRPr lang="zh-CN" altLang="en-US"/>
          </a:p>
        </p:txBody>
      </p:sp>
    </p:spTree>
    <p:extLst>
      <p:ext uri="{BB962C8B-B14F-4D97-AF65-F5344CB8AC3E}">
        <p14:creationId xmlns:p14="http://schemas.microsoft.com/office/powerpoint/2010/main" val="304966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2536258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25743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73662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91875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1270137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1415677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t>2024/11/8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6561081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t>2024/11/8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38798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t>2024/11/8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791839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018742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22518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8460432" y="241759"/>
            <a:ext cx="50405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94BC8-22A0-4C48-90FC-9CC66632C2C8}" type="datetime1">
              <a:rPr lang="zh-CN" altLang="en-US" smtClean="0"/>
              <a:t>2024/11/8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32240" y="233462"/>
            <a:ext cx="2133600" cy="273844"/>
          </a:xfrm>
          <a:prstGeom prst="rect">
            <a:avLst/>
          </a:prstGeom>
        </p:spPr>
        <p:txBody>
          <a:bodyPr vert="horz" lIns="91440" tIns="45720" rIns="91440" bIns="45720" rtlCol="0" anchor="ctr"/>
          <a:lstStyle>
            <a:lvl1pPr algn="r">
              <a:defRPr sz="1800">
                <a:solidFill>
                  <a:schemeClr val="tx1">
                    <a:lumMod val="85000"/>
                    <a:lumOff val="15000"/>
                  </a:schemeClr>
                </a:solidFill>
                <a:latin typeface="Impact" pitchFamily="34" charset="0"/>
                <a:ea typeface="+mn-ea"/>
              </a:defRPr>
            </a:lvl1p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355730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15" y="-126105"/>
            <a:ext cx="1174802" cy="1174802"/>
          </a:xfrm>
          <a:prstGeom prst="rect">
            <a:avLst/>
          </a:prstGeom>
        </p:spPr>
      </p:pic>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a:extLst>
              <a:ext uri="{FF2B5EF4-FFF2-40B4-BE49-F238E27FC236}">
                <a16:creationId xmlns:a16="http://schemas.microsoft.com/office/drawing/2014/main" id="{5CC00CC7-D20B-6054-BCF9-A79CD4AD9C0F}"/>
              </a:ext>
            </a:extLst>
          </p:cNvPr>
          <p:cNvSpPr txBox="1"/>
          <p:nvPr/>
        </p:nvSpPr>
        <p:spPr>
          <a:xfrm>
            <a:off x="766229" y="214305"/>
            <a:ext cx="7838219" cy="1446550"/>
          </a:xfrm>
          <a:prstGeom prst="rect">
            <a:avLst/>
          </a:prstGeom>
          <a:noFill/>
          <a:ln>
            <a:noFill/>
          </a:ln>
        </p:spPr>
        <p:txBody>
          <a:bodyPr wrap="square" rtlCol="0">
            <a:spAutoFit/>
          </a:bodyPr>
          <a:lstStyle/>
          <a:p>
            <a:pPr algn="ctr"/>
            <a:r>
              <a:rPr lang="en-US" sz="4400" b="1" dirty="0">
                <a:solidFill>
                  <a:srgbClr val="00B050"/>
                </a:solidFill>
                <a:latin typeface="UTM Avo" panose="02040603050506020204" pitchFamily="18" charset="0"/>
              </a:rPr>
              <a:t>TIẾNG VIỆT 3</a:t>
            </a:r>
          </a:p>
          <a:p>
            <a:pPr algn="ctr"/>
            <a:r>
              <a:rPr lang="en-US" sz="4400" b="1" dirty="0" err="1">
                <a:solidFill>
                  <a:srgbClr val="00B050"/>
                </a:solidFill>
                <a:latin typeface="UTM Avo" panose="02040603050506020204" pitchFamily="18" charset="0"/>
              </a:rPr>
              <a:t>Tuần</a:t>
            </a:r>
            <a:r>
              <a:rPr lang="en-US" sz="4400" b="1" dirty="0">
                <a:solidFill>
                  <a:srgbClr val="00B050"/>
                </a:solidFill>
                <a:latin typeface="UTM Avo" panose="02040603050506020204" pitchFamily="18" charset="0"/>
              </a:rPr>
              <a:t> 2</a:t>
            </a:r>
          </a:p>
        </p:txBody>
      </p:sp>
      <p:sp>
        <p:nvSpPr>
          <p:cNvPr id="113" name="TextBox 112">
            <a:extLst>
              <a:ext uri="{FF2B5EF4-FFF2-40B4-BE49-F238E27FC236}">
                <a16:creationId xmlns:a16="http://schemas.microsoft.com/office/drawing/2014/main" id="{D7DDD42F-B258-7E14-93C6-8EBA7F03FC44}"/>
              </a:ext>
            </a:extLst>
          </p:cNvPr>
          <p:cNvSpPr txBox="1"/>
          <p:nvPr/>
        </p:nvSpPr>
        <p:spPr>
          <a:xfrm>
            <a:off x="429519" y="1800846"/>
            <a:ext cx="8260080" cy="707886"/>
          </a:xfrm>
          <a:prstGeom prst="rect">
            <a:avLst/>
          </a:prstGeom>
          <a:noFill/>
        </p:spPr>
        <p:txBody>
          <a:bodyPr wrap="square" rtlCol="0">
            <a:spAutoFit/>
          </a:bodyPr>
          <a:lstStyle/>
          <a:p>
            <a:pPr algn="ctr"/>
            <a:r>
              <a:rPr lang="en-US" sz="4000" b="1" dirty="0" err="1">
                <a:solidFill>
                  <a:srgbClr val="FF0000"/>
                </a:solidFill>
                <a:latin typeface="UTM Avo" panose="02040603050506020204" pitchFamily="18" charset="0"/>
              </a:rPr>
              <a:t>Bài</a:t>
            </a:r>
            <a:r>
              <a:rPr lang="en-US" sz="4000" b="1" dirty="0">
                <a:solidFill>
                  <a:srgbClr val="FF0000"/>
                </a:solidFill>
                <a:latin typeface="UTM Avo" panose="02040603050506020204" pitchFamily="18" charset="0"/>
              </a:rPr>
              <a:t> 3: CÁNH RỪNG TRONG NẮNG</a:t>
            </a:r>
          </a:p>
        </p:txBody>
      </p:sp>
      <p:sp>
        <p:nvSpPr>
          <p:cNvPr id="114" name="TextBox 113">
            <a:extLst>
              <a:ext uri="{FF2B5EF4-FFF2-40B4-BE49-F238E27FC236}">
                <a16:creationId xmlns:a16="http://schemas.microsoft.com/office/drawing/2014/main" id="{7BA5A4CE-80C5-6EB4-7BCF-35E81A01FFDC}"/>
              </a:ext>
            </a:extLst>
          </p:cNvPr>
          <p:cNvSpPr txBox="1"/>
          <p:nvPr/>
        </p:nvSpPr>
        <p:spPr>
          <a:xfrm>
            <a:off x="441960" y="2656533"/>
            <a:ext cx="8260080" cy="646331"/>
          </a:xfrm>
          <a:prstGeom prst="rect">
            <a:avLst/>
          </a:prstGeom>
          <a:noFill/>
        </p:spPr>
        <p:txBody>
          <a:bodyPr wrap="square" rtlCol="0">
            <a:spAutoFit/>
          </a:bodyPr>
          <a:lstStyle/>
          <a:p>
            <a:pPr algn="ctr"/>
            <a:r>
              <a:rPr lang="en-US" sz="3600">
                <a:solidFill>
                  <a:srgbClr val="00B050"/>
                </a:solidFill>
                <a:latin typeface="UTM Avo" panose="02040603050506020204" pitchFamily="18" charset="0"/>
                <a:cs typeface="#9Slide03 Cousine Bold" panose="02070709020205020404" pitchFamily="49" charset="0"/>
              </a:rPr>
              <a:t>Tiết 1 + 2: Đọc</a:t>
            </a:r>
          </a:p>
        </p:txBody>
      </p:sp>
    </p:spTree>
    <p:extLst>
      <p:ext uri="{BB962C8B-B14F-4D97-AF65-F5344CB8AC3E}">
        <p14:creationId xmlns:p14="http://schemas.microsoft.com/office/powerpoint/2010/main" val="1047372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5A164FFE-D94A-C167-2099-9C91F0851345}"/>
              </a:ext>
            </a:extLst>
          </p:cNvPr>
          <p:cNvGrpSpPr/>
          <p:nvPr/>
        </p:nvGrpSpPr>
        <p:grpSpPr>
          <a:xfrm>
            <a:off x="953006" y="1322526"/>
            <a:ext cx="605548" cy="608864"/>
            <a:chOff x="8101265" y="1530240"/>
            <a:chExt cx="610115" cy="667831"/>
          </a:xfrm>
        </p:grpSpPr>
        <p:sp>
          <p:nvSpPr>
            <p:cNvPr id="53" name="Oval 52">
              <a:extLst>
                <a:ext uri="{FF2B5EF4-FFF2-40B4-BE49-F238E27FC236}">
                  <a16:creationId xmlns:a16="http://schemas.microsoft.com/office/drawing/2014/main" id="{45DAFC07-9622-212D-42DA-8DFFBDA8FA4A}"/>
                </a:ext>
              </a:extLst>
            </p:cNvPr>
            <p:cNvSpPr/>
            <p:nvPr/>
          </p:nvSpPr>
          <p:spPr>
            <a:xfrm>
              <a:off x="8101265" y="1530240"/>
              <a:ext cx="610115" cy="66783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sp>
          <p:nvSpPr>
            <p:cNvPr id="54" name="Oval 53">
              <a:extLst>
                <a:ext uri="{FF2B5EF4-FFF2-40B4-BE49-F238E27FC236}">
                  <a16:creationId xmlns:a16="http://schemas.microsoft.com/office/drawing/2014/main" id="{7AAA3811-B3B2-66EC-9394-EC30DB940FD3}"/>
                </a:ext>
              </a:extLst>
            </p:cNvPr>
            <p:cNvSpPr/>
            <p:nvPr/>
          </p:nvSpPr>
          <p:spPr>
            <a:xfrm>
              <a:off x="8101265" y="1617716"/>
              <a:ext cx="584953" cy="52015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ea typeface="AvantGarde" panose="00000400000000000000" pitchFamily="2" charset="0"/>
                  <a:cs typeface="AvantGarde" panose="00000400000000000000" pitchFamily="2" charset="0"/>
                </a:rPr>
                <a:t>2</a:t>
              </a:r>
            </a:p>
          </p:txBody>
        </p:sp>
      </p:grpSp>
      <p:sp>
        <p:nvSpPr>
          <p:cNvPr id="55" name="Wave 54">
            <a:extLst>
              <a:ext uri="{FF2B5EF4-FFF2-40B4-BE49-F238E27FC236}">
                <a16:creationId xmlns:a16="http://schemas.microsoft.com/office/drawing/2014/main" id="{EDBBAA58-FCB9-FA1B-D6DA-29C7D76105E9}"/>
              </a:ext>
            </a:extLst>
          </p:cNvPr>
          <p:cNvSpPr/>
          <p:nvPr/>
        </p:nvSpPr>
        <p:spPr>
          <a:xfrm>
            <a:off x="453196" y="210731"/>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cxnSp>
        <p:nvCxnSpPr>
          <p:cNvPr id="57" name="Straight Connector 56">
            <a:extLst>
              <a:ext uri="{FF2B5EF4-FFF2-40B4-BE49-F238E27FC236}">
                <a16:creationId xmlns:a16="http://schemas.microsoft.com/office/drawing/2014/main" id="{AAB5433A-7BFD-25B0-F260-75EC830D01C8}"/>
              </a:ext>
            </a:extLst>
          </p:cNvPr>
          <p:cNvCxnSpPr>
            <a:cxnSpLocks/>
          </p:cNvCxnSpPr>
          <p:nvPr/>
        </p:nvCxnSpPr>
        <p:spPr>
          <a:xfrm>
            <a:off x="306441" y="4842770"/>
            <a:ext cx="4498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746364" y="1412964"/>
            <a:ext cx="6930091" cy="2308324"/>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101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86889" y="861499"/>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p>
          </p:txBody>
        </p:sp>
      </p:grpSp>
      <p:pic>
        <p:nvPicPr>
          <p:cNvPr id="2" name="Picture 1"/>
          <p:cNvPicPr>
            <a:picLocks noChangeAspect="1"/>
          </p:cNvPicPr>
          <p:nvPr/>
        </p:nvPicPr>
        <p:blipFill>
          <a:blip r:embed="rId3"/>
          <a:stretch>
            <a:fillRect/>
          </a:stretch>
        </p:blipFill>
        <p:spPr>
          <a:xfrm>
            <a:off x="5652120" y="605918"/>
            <a:ext cx="3401487" cy="3117960"/>
          </a:xfrm>
          <a:prstGeom prst="rect">
            <a:avLst/>
          </a:prstGeom>
        </p:spPr>
      </p:pic>
      <p:sp>
        <p:nvSpPr>
          <p:cNvPr id="3" name="Rectangle 2"/>
          <p:cNvSpPr/>
          <p:nvPr/>
        </p:nvSpPr>
        <p:spPr>
          <a:xfrm>
            <a:off x="424283" y="1195402"/>
            <a:ext cx="4998180" cy="1631216"/>
          </a:xfrm>
          <a:prstGeom prst="rect">
            <a:avLst/>
          </a:prstGeom>
        </p:spPr>
        <p:txBody>
          <a:bodyPr wrap="square">
            <a:spAutoFit/>
          </a:bodyPr>
          <a:lstStyle/>
          <a:p>
            <a:pPr lvl="1"/>
            <a:r>
              <a:rPr lang="en-US" sz="2000" dirty="0">
                <a:solidFill>
                  <a:prstClr val="black">
                    <a:lumMod val="95000"/>
                    <a:lumOff val="5000"/>
                  </a:prstClr>
                </a:solidFill>
                <a:latin typeface="+mj-lt"/>
                <a:ea typeface="Arial-Rounded" panose="020B0500000000000000" pitchFamily="34" charset="0"/>
                <a:cs typeface="Arial-Rounded" panose="020B0500000000000000" pitchFamily="34" charset="0"/>
              </a:rPr>
              <a:t>	</a:t>
            </a:r>
            <a:r>
              <a:rPr lang="vi-VN" sz="2000" dirty="0">
                <a:solidFill>
                  <a:prstClr val="black">
                    <a:lumMod val="95000"/>
                    <a:lumOff val="5000"/>
                  </a:prstClr>
                </a:solidFill>
                <a:latin typeface="+mj-lt"/>
                <a:ea typeface="Arial-Rounded" panose="020B0500000000000000" pitchFamily="34" charset="0"/>
                <a:cs typeface="Arial-Rounded" panose="020B0500000000000000" pitchFamily="34" charset="0"/>
              </a:rPr>
              <a:t>Biết bao cảnh sắc </a:t>
            </a:r>
            <a:r>
              <a:rPr lang="en-US" sz="2000" dirty="0">
                <a:solidFill>
                  <a:prstClr val="black">
                    <a:lumMod val="95000"/>
                    <a:lumOff val="5000"/>
                  </a:prstClr>
                </a:solidFill>
                <a:latin typeface="+mj-lt"/>
                <a:ea typeface="Arial-Rounded" panose="020B0500000000000000" pitchFamily="34" charset="0"/>
                <a:cs typeface="Arial-Rounded" panose="020B0500000000000000" pitchFamily="34" charset="0"/>
              </a:rPr>
              <a:t> </a:t>
            </a:r>
            <a:r>
              <a:rPr lang="vi-VN" sz="2000" dirty="0">
                <a:solidFill>
                  <a:prstClr val="black">
                    <a:lumMod val="95000"/>
                    <a:lumOff val="5000"/>
                  </a:prstClr>
                </a:solidFill>
                <a:latin typeface="+mj-lt"/>
                <a:ea typeface="Arial-Rounded" panose="020B0500000000000000" pitchFamily="34" charset="0"/>
                <a:cs typeface="Arial-Rounded" panose="020B0500000000000000" pitchFamily="34" charset="0"/>
              </a:rPr>
              <a:t>như hiện ra trước mắt chúng tôi: bầy vượn tinh nghịch đánh đu trên cành cao, đàn hươu nai xinh đẹp và hiền lành rủ nhau ra suối, những vạt cỏ đẫm sương long lanh trong nắng.</a:t>
            </a:r>
          </a:p>
        </p:txBody>
      </p:sp>
      <p:cxnSp>
        <p:nvCxnSpPr>
          <p:cNvPr id="5" name="Straight Connector 4"/>
          <p:cNvCxnSpPr/>
          <p:nvPr/>
        </p:nvCxnSpPr>
        <p:spPr>
          <a:xfrm flipH="1">
            <a:off x="2798101" y="1281875"/>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991269" y="1548944"/>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283968" y="1540348"/>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11760" y="184454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637918" y="216388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190491" y="2461701"/>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492435" y="2466749"/>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572000" y="2466749"/>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047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275856" y="160340"/>
            <a:ext cx="360040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Cánh</a:t>
            </a:r>
            <a:r>
              <a:rPr kumimoji="0" lang="en-US"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nắng</a:t>
            </a:r>
            <a:endParaRPr kumimoji="0" 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0" y="838835"/>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sz="1600" dirty="0">
                <a:solidFill>
                  <a:prstClr val="black">
                    <a:lumMod val="95000"/>
                    <a:lumOff val="5000"/>
                  </a:prstClr>
                </a:solidFill>
                <a:latin typeface="+mj-lt"/>
                <a:ea typeface="Arial-Rounded" panose="020B0500000000000000" pitchFamily="34" charset="0"/>
                <a:cs typeface="Arial-Rounded" panose="020B0500000000000000" pitchFamily="34" charset="0"/>
              </a:rPr>
              <a:t>	</a:t>
            </a:r>
            <a:r>
              <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endParaRPr>
          </a:p>
          <a:p>
            <a:pPr lvl="1"/>
            <a:r>
              <a:rPr lang="en-US" sz="1600" dirty="0">
                <a:solidFill>
                  <a:prstClr val="black">
                    <a:lumMod val="95000"/>
                    <a:lumOff val="5000"/>
                  </a:prstClr>
                </a:solidFill>
                <a:latin typeface="+mj-lt"/>
                <a:ea typeface="Arial-Rounded" panose="020B0500000000000000" pitchFamily="34" charset="0"/>
                <a:cs typeface="Arial-Rounded" panose="020B0500000000000000" pitchFamily="34" charset="0"/>
              </a:rPr>
              <a:t>	</a:t>
            </a:r>
            <a:r>
              <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endParaRPr>
          </a:p>
          <a:p>
            <a:pPr lvl="1"/>
            <a:r>
              <a:rPr lang="en-US" sz="1600" dirty="0">
                <a:solidFill>
                  <a:prstClr val="black">
                    <a:lumMod val="95000"/>
                    <a:lumOff val="5000"/>
                  </a:prstClr>
                </a:solidFill>
                <a:latin typeface="+mj-lt"/>
                <a:ea typeface="Arial-Rounded" panose="020B0500000000000000" pitchFamily="34" charset="0"/>
                <a:cs typeface="Arial-Rounded" panose="020B0500000000000000" pitchFamily="34" charset="0"/>
              </a:rPr>
              <a:t>	</a:t>
            </a:r>
            <a:r>
              <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endParaRPr>
          </a:p>
          <a:p>
            <a:pPr lvl="1"/>
            <a:r>
              <a:rPr lang="en-US" sz="1600" dirty="0">
                <a:solidFill>
                  <a:prstClr val="black">
                    <a:lumMod val="95000"/>
                    <a:lumOff val="5000"/>
                  </a:prstClr>
                </a:solidFill>
                <a:latin typeface="+mj-lt"/>
                <a:ea typeface="Arial-Rounded" panose="020B0500000000000000" pitchFamily="34" charset="0"/>
                <a:cs typeface="Arial-Rounded" panose="020B0500000000000000" pitchFamily="34" charset="0"/>
              </a:rPr>
              <a:t>	</a:t>
            </a:r>
            <a:r>
              <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28" name="Wave 27">
            <a:extLst>
              <a:ext uri="{FF2B5EF4-FFF2-40B4-BE49-F238E27FC236}">
                <a16:creationId xmlns:a16="http://schemas.microsoft.com/office/drawing/2014/main" id="{DB8B1574-7ADC-C659-873F-9C2C9CB303E1}"/>
              </a:ext>
            </a:extLst>
          </p:cNvPr>
          <p:cNvSpPr/>
          <p:nvPr/>
        </p:nvSpPr>
        <p:spPr>
          <a:xfrm>
            <a:off x="899592" y="160340"/>
            <a:ext cx="1728192" cy="659092"/>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Đọc</a:t>
            </a:r>
            <a:r>
              <a:rPr kumimoji="0" lang="en-US" sz="1600"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1600" b="1" i="0" u="none" strike="noStrike" kern="1200" cap="none" spc="0" normalizeH="0" baseline="0" noProof="0" dirty="0" err="1">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mẫu</a:t>
            </a:r>
            <a:endParaRPr kumimoji="0" lang="en-US" sz="1600"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673233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1547664" y="987574"/>
            <a:ext cx="6587767" cy="2308324"/>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LUYỆN ĐỌC NHÓM</a:t>
            </a:r>
          </a:p>
        </p:txBody>
      </p:sp>
    </p:spTree>
    <p:extLst>
      <p:ext uri="{BB962C8B-B14F-4D97-AF65-F5344CB8AC3E}">
        <p14:creationId xmlns:p14="http://schemas.microsoft.com/office/powerpoint/2010/main" val="15108650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6FAA9D3F-AB00-76E0-90CE-74EE8D780195}"/>
              </a:ext>
            </a:extLst>
          </p:cNvPr>
          <p:cNvSpPr txBox="1"/>
          <p:nvPr/>
        </p:nvSpPr>
        <p:spPr>
          <a:xfrm>
            <a:off x="1619672" y="1131590"/>
            <a:ext cx="6080891" cy="1107996"/>
          </a:xfrm>
          <a:prstGeom prst="rect">
            <a:avLst/>
          </a:prstGeom>
          <a:noFill/>
        </p:spPr>
        <p:txBody>
          <a:bodyPr wrap="square" rtlCol="0">
            <a:spAutoFit/>
          </a:bodyPr>
          <a:lstStyle/>
          <a:p>
            <a:pPr algn="ctr"/>
            <a:r>
              <a:rPr lang="en-US" sz="6600" b="1" dirty="0">
                <a:solidFill>
                  <a:srgbClr val="00B050"/>
                </a:solidFill>
                <a:latin typeface="UTM Cookies" panose="02040603050506020204" pitchFamily="18" charset="0"/>
              </a:rPr>
              <a:t>AI HAY HƠN</a:t>
            </a:r>
          </a:p>
        </p:txBody>
      </p:sp>
    </p:spTree>
    <p:extLst>
      <p:ext uri="{BB962C8B-B14F-4D97-AF65-F5344CB8AC3E}">
        <p14:creationId xmlns:p14="http://schemas.microsoft.com/office/powerpoint/2010/main" val="3341682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80">
                                          <p:stCondLst>
                                            <p:cond delay="0"/>
                                          </p:stCondLst>
                                        </p:cTn>
                                        <p:tgtEl>
                                          <p:spTgt spid="64"/>
                                        </p:tgtEl>
                                      </p:cBhvr>
                                    </p:animEffect>
                                    <p:anim calcmode="lin" valueType="num">
                                      <p:cBhvr>
                                        <p:cTn id="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gtEl>
                                      </p:cBhvr>
                                      <p:to x="100000" y="60000"/>
                                    </p:animScale>
                                    <p:animScale>
                                      <p:cBhvr>
                                        <p:cTn id="14" dur="166" decel="50000">
                                          <p:stCondLst>
                                            <p:cond delay="676"/>
                                          </p:stCondLst>
                                        </p:cTn>
                                        <p:tgtEl>
                                          <p:spTgt spid="64"/>
                                        </p:tgtEl>
                                      </p:cBhvr>
                                      <p:to x="100000" y="100000"/>
                                    </p:animScale>
                                    <p:animScale>
                                      <p:cBhvr>
                                        <p:cTn id="15" dur="26">
                                          <p:stCondLst>
                                            <p:cond delay="1312"/>
                                          </p:stCondLst>
                                        </p:cTn>
                                        <p:tgtEl>
                                          <p:spTgt spid="64"/>
                                        </p:tgtEl>
                                      </p:cBhvr>
                                      <p:to x="100000" y="80000"/>
                                    </p:animScale>
                                    <p:animScale>
                                      <p:cBhvr>
                                        <p:cTn id="16" dur="166" decel="50000">
                                          <p:stCondLst>
                                            <p:cond delay="1338"/>
                                          </p:stCondLst>
                                        </p:cTn>
                                        <p:tgtEl>
                                          <p:spTgt spid="64"/>
                                        </p:tgtEl>
                                      </p:cBhvr>
                                      <p:to x="100000" y="100000"/>
                                    </p:animScale>
                                    <p:animScale>
                                      <p:cBhvr>
                                        <p:cTn id="17" dur="26">
                                          <p:stCondLst>
                                            <p:cond delay="1642"/>
                                          </p:stCondLst>
                                        </p:cTn>
                                        <p:tgtEl>
                                          <p:spTgt spid="64"/>
                                        </p:tgtEl>
                                      </p:cBhvr>
                                      <p:to x="100000" y="90000"/>
                                    </p:animScale>
                                    <p:animScale>
                                      <p:cBhvr>
                                        <p:cTn id="18" dur="166" decel="50000">
                                          <p:stCondLst>
                                            <p:cond delay="1668"/>
                                          </p:stCondLst>
                                        </p:cTn>
                                        <p:tgtEl>
                                          <p:spTgt spid="64"/>
                                        </p:tgtEl>
                                      </p:cBhvr>
                                      <p:to x="100000" y="100000"/>
                                    </p:animScale>
                                    <p:animScale>
                                      <p:cBhvr>
                                        <p:cTn id="19" dur="26">
                                          <p:stCondLst>
                                            <p:cond delay="1808"/>
                                          </p:stCondLst>
                                        </p:cTn>
                                        <p:tgtEl>
                                          <p:spTgt spid="64"/>
                                        </p:tgtEl>
                                      </p:cBhvr>
                                      <p:to x="100000" y="95000"/>
                                    </p:animScale>
                                    <p:animScale>
                                      <p:cBhvr>
                                        <p:cTn id="20" dur="166" decel="50000">
                                          <p:stCondLst>
                                            <p:cond delay="1834"/>
                                          </p:stCondLst>
                                        </p:cTn>
                                        <p:tgtEl>
                                          <p:spTgt spid="6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D3D5F12D-3BE5-D825-BC84-9EA291339AD8}"/>
              </a:ext>
            </a:extLst>
          </p:cNvPr>
          <p:cNvSpPr txBox="1"/>
          <p:nvPr/>
        </p:nvSpPr>
        <p:spPr>
          <a:xfrm>
            <a:off x="3635896" y="1563638"/>
            <a:ext cx="2357000" cy="830997"/>
          </a:xfrm>
          <a:prstGeom prst="rect">
            <a:avLst/>
          </a:prstGeom>
          <a:noFill/>
        </p:spPr>
        <p:txBody>
          <a:bodyPr wrap="square" rtlCol="0">
            <a:spAutoFit/>
          </a:bodyPr>
          <a:lstStyle/>
          <a:p>
            <a:r>
              <a:rPr lang="en-US" sz="4800" dirty="0">
                <a:ln w="38100">
                  <a:solidFill>
                    <a:srgbClr val="00B0F0"/>
                  </a:solidFill>
                </a:ln>
                <a:solidFill>
                  <a:schemeClr val="bg1"/>
                </a:solidFill>
                <a:latin typeface="Arial-Rounded" panose="020B0500000000000000" charset="0"/>
                <a:ea typeface="Arial-Rounded" panose="020B0500000000000000" charset="0"/>
                <a:cs typeface="Arial-Rounded" panose="020B0500000000000000" charset="0"/>
              </a:rPr>
              <a:t>TIẾT 2</a:t>
            </a:r>
          </a:p>
        </p:txBody>
      </p:sp>
    </p:spTree>
    <p:extLst>
      <p:ext uri="{BB962C8B-B14F-4D97-AF65-F5344CB8AC3E}">
        <p14:creationId xmlns:p14="http://schemas.microsoft.com/office/powerpoint/2010/main" val="31249003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Wave 27">
            <a:extLst>
              <a:ext uri="{FF2B5EF4-FFF2-40B4-BE49-F238E27FC236}">
                <a16:creationId xmlns:a16="http://schemas.microsoft.com/office/drawing/2014/main" id="{DB8B1574-7ADC-C659-873F-9C2C9CB303E1}"/>
              </a:ext>
            </a:extLst>
          </p:cNvPr>
          <p:cNvSpPr/>
          <p:nvPr/>
        </p:nvSpPr>
        <p:spPr>
          <a:xfrm>
            <a:off x="899592" y="0"/>
            <a:ext cx="1800200" cy="819432"/>
          </a:xfrm>
          <a:custGeom>
            <a:avLst/>
            <a:gdLst>
              <a:gd name="connsiteX0" fmla="*/ 220705 w 1800200"/>
              <a:gd name="connsiteY0" fmla="*/ 102429 h 819432"/>
              <a:gd name="connsiteX1" fmla="*/ 1800200 w 1800200"/>
              <a:gd name="connsiteY1" fmla="*/ 102429 h 819432"/>
              <a:gd name="connsiteX2" fmla="*/ 1579495 w 1800200"/>
              <a:gd name="connsiteY2" fmla="*/ 717003 h 819432"/>
              <a:gd name="connsiteX3" fmla="*/ 0 w 1800200"/>
              <a:gd name="connsiteY3" fmla="*/ 717003 h 819432"/>
              <a:gd name="connsiteX4" fmla="*/ 220705 w 1800200"/>
              <a:gd name="connsiteY4" fmla="*/ 102429 h 8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0" h="819432" fill="none" extrusionOk="0">
                <a:moveTo>
                  <a:pt x="220705" y="102429"/>
                </a:moveTo>
                <a:cubicBezTo>
                  <a:pt x="659992" y="-205813"/>
                  <a:pt x="1175897" y="388030"/>
                  <a:pt x="1800200" y="102429"/>
                </a:cubicBezTo>
                <a:cubicBezTo>
                  <a:pt x="1649970" y="355758"/>
                  <a:pt x="1671108" y="469440"/>
                  <a:pt x="1579495" y="717003"/>
                </a:cubicBezTo>
                <a:cubicBezTo>
                  <a:pt x="1107648" y="1025706"/>
                  <a:pt x="435208" y="399325"/>
                  <a:pt x="0" y="717003"/>
                </a:cubicBezTo>
                <a:cubicBezTo>
                  <a:pt x="-16797" y="641183"/>
                  <a:pt x="228277" y="226605"/>
                  <a:pt x="220705" y="102429"/>
                </a:cubicBezTo>
                <a:close/>
              </a:path>
              <a:path w="1800200" h="819432" stroke="0" extrusionOk="0">
                <a:moveTo>
                  <a:pt x="220705" y="102429"/>
                </a:moveTo>
                <a:cubicBezTo>
                  <a:pt x="768191" y="-274613"/>
                  <a:pt x="1256395" y="319610"/>
                  <a:pt x="1800200" y="102429"/>
                </a:cubicBezTo>
                <a:cubicBezTo>
                  <a:pt x="1698443" y="374376"/>
                  <a:pt x="1568626" y="573828"/>
                  <a:pt x="1579495" y="717003"/>
                </a:cubicBezTo>
                <a:cubicBezTo>
                  <a:pt x="1081056" y="1017692"/>
                  <a:pt x="520499" y="395118"/>
                  <a:pt x="0" y="717003"/>
                </a:cubicBezTo>
                <a:cubicBezTo>
                  <a:pt x="48941" y="419328"/>
                  <a:pt x="70902" y="386348"/>
                  <a:pt x="220705" y="102429"/>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a:t>
            </a:r>
            <a:r>
              <a:rPr kumimoji="0" lang="en-US" sz="1600" b="1" i="0" u="none" strike="noStrike" kern="1200" cap="none" spc="0" normalizeH="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 đọc lại</a:t>
            </a:r>
            <a:endPar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5"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6" name="Rectangle: Rounded Corners 26">
            <a:extLst>
              <a:ext uri="{FF2B5EF4-FFF2-40B4-BE49-F238E27FC236}">
                <a16:creationId xmlns:a16="http://schemas.microsoft.com/office/drawing/2014/main" id="{984CDF1F-E12D-CD2E-40DE-9366ACB67B2B}"/>
              </a:ext>
            </a:extLst>
          </p:cNvPr>
          <p:cNvSpPr/>
          <p:nvPr/>
        </p:nvSpPr>
        <p:spPr>
          <a:xfrm>
            <a:off x="0" y="1027744"/>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Tree>
    <p:extLst>
      <p:ext uri="{BB962C8B-B14F-4D97-AF65-F5344CB8AC3E}">
        <p14:creationId xmlns:p14="http://schemas.microsoft.com/office/powerpoint/2010/main" val="9692074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a:solidFill>
                  <a:srgbClr val="00B050"/>
                </a:solidFill>
                <a:latin typeface="UTM Avo" panose="02040603050506020204" pitchFamily="18" charset="0"/>
              </a:rPr>
              <a:t>Tìm</a:t>
            </a:r>
            <a:r>
              <a:rPr lang="en-US" sz="6600" b="1" dirty="0">
                <a:solidFill>
                  <a:srgbClr val="00B050"/>
                </a:solidFill>
                <a:latin typeface="UTM Avo" panose="02040603050506020204" pitchFamily="18" charset="0"/>
              </a:rPr>
              <a:t> </a:t>
            </a:r>
            <a:r>
              <a:rPr lang="en-US" sz="6600" b="1" dirty="0" err="1">
                <a:solidFill>
                  <a:srgbClr val="00B050"/>
                </a:solidFill>
                <a:latin typeface="UTM Avo" panose="02040603050506020204" pitchFamily="18" charset="0"/>
              </a:rPr>
              <a:t>hiểu</a:t>
            </a:r>
            <a:r>
              <a:rPr lang="en-US" sz="6600" b="1" dirty="0">
                <a:solidFill>
                  <a:srgbClr val="00B050"/>
                </a:solidFill>
                <a:latin typeface="UTM Avo" panose="02040603050506020204" pitchFamily="18" charset="0"/>
              </a:rPr>
              <a:t> </a:t>
            </a:r>
            <a:r>
              <a:rPr lang="en-US" sz="6600" b="1" dirty="0" err="1">
                <a:solidFill>
                  <a:srgbClr val="00B050"/>
                </a:solidFill>
                <a:latin typeface="UTM Avo" panose="02040603050506020204" pitchFamily="18" charset="0"/>
              </a:rPr>
              <a:t>bài</a:t>
            </a:r>
            <a:endParaRPr lang="en-US" sz="66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5616994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0F18E5-03C3-6C0F-030F-FAF241425691}"/>
              </a:ext>
            </a:extLst>
          </p:cNvPr>
          <p:cNvGrpSpPr/>
          <p:nvPr/>
        </p:nvGrpSpPr>
        <p:grpSpPr>
          <a:xfrm>
            <a:off x="1355214" y="326675"/>
            <a:ext cx="6929238" cy="980253"/>
            <a:chOff x="2069703" y="335364"/>
            <a:chExt cx="9092371" cy="980253"/>
          </a:xfrm>
        </p:grpSpPr>
        <p:sp>
          <p:nvSpPr>
            <p:cNvPr id="4" name="TextBox 3">
              <a:extLst>
                <a:ext uri="{FF2B5EF4-FFF2-40B4-BE49-F238E27FC236}">
                  <a16:creationId xmlns:a16="http://schemas.microsoft.com/office/drawing/2014/main" id="{209A76B6-AA05-66A8-672A-3AFD14ED0D27}"/>
                </a:ext>
              </a:extLst>
            </p:cNvPr>
            <p:cNvSpPr txBox="1"/>
            <p:nvPr/>
          </p:nvSpPr>
          <p:spPr>
            <a:xfrm>
              <a:off x="2611466" y="335364"/>
              <a:ext cx="8550608" cy="95410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Khi</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đi</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nghe</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những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âm</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thanh</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22DC0C44-5C2B-C585-EADE-AC7C2244D2B1}"/>
                </a:ext>
              </a:extLst>
            </p:cNvPr>
            <p:cNvGrpSpPr/>
            <p:nvPr/>
          </p:nvGrpSpPr>
          <p:grpSpPr>
            <a:xfrm>
              <a:off x="2069703" y="350279"/>
              <a:ext cx="953784" cy="965338"/>
              <a:chOff x="4413509" y="750346"/>
              <a:chExt cx="644279" cy="652084"/>
            </a:xfrm>
          </p:grpSpPr>
          <p:sp>
            <p:nvSpPr>
              <p:cNvPr id="6" name="Oval 5">
                <a:extLst>
                  <a:ext uri="{FF2B5EF4-FFF2-40B4-BE49-F238E27FC236}">
                    <a16:creationId xmlns:a16="http://schemas.microsoft.com/office/drawing/2014/main" id="{F1D70973-92BB-710B-39C2-4B52960DCD0B}"/>
                  </a:ext>
                </a:extLst>
              </p:cNvPr>
              <p:cNvSpPr/>
              <p:nvPr/>
            </p:nvSpPr>
            <p:spPr>
              <a:xfrm>
                <a:off x="4413509" y="750346"/>
                <a:ext cx="644279" cy="65208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477098" y="829130"/>
                <a:ext cx="496667" cy="49608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UTM Avo" panose="02040603050506020204" pitchFamily="18" charset="0"/>
                    <a:ea typeface="AvantGarde" panose="00000400000000000000" pitchFamily="2" charset="0"/>
                    <a:cs typeface="AvantGarde" panose="00000400000000000000" pitchFamily="2" charset="0"/>
                  </a:rPr>
                  <a:t>1</a:t>
                </a:r>
              </a:p>
            </p:txBody>
          </p:sp>
        </p:grpSp>
      </p:grpSp>
      <p:sp>
        <p:nvSpPr>
          <p:cNvPr id="8" name="TextBox 7">
            <a:extLst>
              <a:ext uri="{FF2B5EF4-FFF2-40B4-BE49-F238E27FC236}">
                <a16:creationId xmlns:a16="http://schemas.microsoft.com/office/drawing/2014/main" id="{A2DEF114-CD87-581F-F5A3-B0326E3A7000}"/>
              </a:ext>
            </a:extLst>
          </p:cNvPr>
          <p:cNvSpPr txBox="1"/>
          <p:nvPr/>
        </p:nvSpPr>
        <p:spPr>
          <a:xfrm>
            <a:off x="683568" y="1663809"/>
            <a:ext cx="8342048" cy="954107"/>
          </a:xfrm>
          <a:prstGeom prst="rect">
            <a:avLst/>
          </a:prstGeom>
          <a:noFill/>
        </p:spPr>
        <p:txBody>
          <a:bodyPr wrap="square" rtlCol="0">
            <a:spAutoFit/>
          </a:bodyPr>
          <a:lstStyle/>
          <a:p>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Đi</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trong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rừng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các</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bạn</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nhỏ</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nghe</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rất</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rõ</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tiếng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suối</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róc</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rách</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và</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tiếng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chim</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hót</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líu</a:t>
            </a:r>
            <a:r>
              <a:rPr lang="en-US" sz="2800" dirty="0">
                <a:solidFill>
                  <a:srgbClr val="FF0000"/>
                </a:solidFill>
                <a:latin typeface="UTM Avo" panose="02040603050506020204" pitchFamily="18" charset="0"/>
                <a:ea typeface="AvantGarde" panose="00000400000000000000" charset="0"/>
                <a:cs typeface="AvantGarde" panose="00000400000000000000" charset="0"/>
              </a:rPr>
              <a:t> lo.</a:t>
            </a:r>
            <a:endParaRPr lang="en-US" sz="2800" b="1" dirty="0">
              <a:solidFill>
                <a:srgbClr val="FF0000"/>
              </a:solidFill>
              <a:latin typeface="UTM Avo" panose="02040603050506020204" pitchFamily="18" charset="0"/>
              <a:ea typeface="AvantGarde" panose="00000400000000000000" charset="0"/>
              <a:cs typeface="AvantGarde" panose="00000400000000000000" charset="0"/>
            </a:endParaRPr>
          </a:p>
        </p:txBody>
      </p:sp>
    </p:spTree>
    <p:extLst>
      <p:ext uri="{BB962C8B-B14F-4D97-AF65-F5344CB8AC3E}">
        <p14:creationId xmlns:p14="http://schemas.microsoft.com/office/powerpoint/2010/main" val="1362396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041095" y="248542"/>
            <a:ext cx="7525616" cy="891060"/>
            <a:chOff x="2087470" y="335364"/>
            <a:chExt cx="8300233" cy="891060"/>
          </a:xfrm>
        </p:grpSpPr>
        <p:sp>
          <p:nvSpPr>
            <p:cNvPr id="4" name="TextBox 3">
              <a:extLst>
                <a:ext uri="{FF2B5EF4-FFF2-40B4-BE49-F238E27FC236}">
                  <a16:creationId xmlns:a16="http://schemas.microsoft.com/office/drawing/2014/main" id="{017505D2-8FE4-2BEB-C8C9-42781B00838A}"/>
                </a:ext>
              </a:extLst>
            </p:cNvPr>
            <p:cNvSpPr txBox="1"/>
            <p:nvPr/>
          </p:nvSpPr>
          <p:spPr>
            <a:xfrm>
              <a:off x="2453313" y="335364"/>
              <a:ext cx="7934390" cy="83099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cối</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và</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con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được</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tả</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như</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thế</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88378"/>
              <a:ext cx="759681" cy="838046"/>
              <a:chOff x="4425512" y="776082"/>
              <a:chExt cx="513163" cy="566099"/>
            </a:xfrm>
          </p:grpSpPr>
          <p:sp>
            <p:nvSpPr>
              <p:cNvPr id="6" name="Oval 5">
                <a:extLst>
                  <a:ext uri="{FF2B5EF4-FFF2-40B4-BE49-F238E27FC236}">
                    <a16:creationId xmlns:a16="http://schemas.microsoft.com/office/drawing/2014/main" id="{35291EEA-DAD7-CE72-4CC2-DD479BAEE74C}"/>
                  </a:ext>
                </a:extLst>
              </p:cNvPr>
              <p:cNvSpPr/>
              <p:nvPr/>
            </p:nvSpPr>
            <p:spPr>
              <a:xfrm>
                <a:off x="4425512" y="776082"/>
                <a:ext cx="513163" cy="566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41210"/>
                <a:ext cx="425494" cy="43419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2</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452397" y="1527647"/>
            <a:ext cx="8705076"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cối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vươn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lên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cao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tít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đón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sp>
        <p:nvSpPr>
          <p:cNvPr id="9" name="TextBox 8">
            <a:extLst>
              <a:ext uri="{FF2B5EF4-FFF2-40B4-BE49-F238E27FC236}">
                <a16:creationId xmlns:a16="http://schemas.microsoft.com/office/drawing/2014/main" id="{ED751566-0078-55C7-5BF7-61C6FA9C3EF4}"/>
              </a:ext>
            </a:extLst>
          </p:cNvPr>
          <p:cNvSpPr txBox="1"/>
          <p:nvPr/>
        </p:nvSpPr>
        <p:spPr>
          <a:xfrm>
            <a:off x="452396" y="2067694"/>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Nhiều</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cây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thân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thẳng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tắp</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tán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lá</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tròn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xoe</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
        <p:nvSpPr>
          <p:cNvPr id="10" name="TextBox 9">
            <a:extLst>
              <a:ext uri="{FF2B5EF4-FFF2-40B4-BE49-F238E27FC236}">
                <a16:creationId xmlns:a16="http://schemas.microsoft.com/office/drawing/2014/main" id="{718DD13D-AF41-E07B-8238-877D58E3C991}"/>
              </a:ext>
            </a:extLst>
          </p:cNvPr>
          <p:cNvSpPr txBox="1"/>
          <p:nvPr/>
        </p:nvSpPr>
        <p:spPr>
          <a:xfrm>
            <a:off x="452396" y="2571750"/>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Những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con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sóc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nhảy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thoăn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thoắt</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qua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các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cành</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cây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
        <p:nvSpPr>
          <p:cNvPr id="11" name="TextBox 10">
            <a:extLst>
              <a:ext uri="{FF2B5EF4-FFF2-40B4-BE49-F238E27FC236}">
                <a16:creationId xmlns:a16="http://schemas.microsoft.com/office/drawing/2014/main" id="{718DD13D-AF41-E07B-8238-877D58E3C991}"/>
              </a:ext>
            </a:extLst>
          </p:cNvPr>
          <p:cNvSpPr txBox="1"/>
          <p:nvPr/>
        </p:nvSpPr>
        <p:spPr>
          <a:xfrm>
            <a:off x="452396" y="3075806"/>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Khi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thấy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người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chúng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dừng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lại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nhìn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ngơ</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ngác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Tree>
    <p:extLst>
      <p:ext uri="{BB962C8B-B14F-4D97-AF65-F5344CB8AC3E}">
        <p14:creationId xmlns:p14="http://schemas.microsoft.com/office/powerpoint/2010/main" val="21279222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1043608" y="1059582"/>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232679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FB2D4C-C872-097E-A9C3-45F1DA062FDA}"/>
              </a:ext>
            </a:extLst>
          </p:cNvPr>
          <p:cNvGrpSpPr/>
          <p:nvPr/>
        </p:nvGrpSpPr>
        <p:grpSpPr>
          <a:xfrm>
            <a:off x="361800" y="376503"/>
            <a:ext cx="8253961" cy="934734"/>
            <a:chOff x="2087461" y="335364"/>
            <a:chExt cx="8792742" cy="934734"/>
          </a:xfrm>
        </p:grpSpPr>
        <p:sp>
          <p:nvSpPr>
            <p:cNvPr id="8" name="TextBox 7">
              <a:extLst>
                <a:ext uri="{FF2B5EF4-FFF2-40B4-BE49-F238E27FC236}">
                  <a16:creationId xmlns:a16="http://schemas.microsoft.com/office/drawing/2014/main" id="{492C9088-E98E-CFD4-F76D-4AF214FB81FA}"/>
                </a:ext>
              </a:extLst>
            </p:cNvPr>
            <p:cNvSpPr txBox="1"/>
            <p:nvPr/>
          </p:nvSpPr>
          <p:spPr>
            <a:xfrm>
              <a:off x="2611466" y="335364"/>
              <a:ext cx="8268737" cy="46166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Trên</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đường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về</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ông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đã</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kể</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9" name="Group 8">
              <a:extLst>
                <a:ext uri="{FF2B5EF4-FFF2-40B4-BE49-F238E27FC236}">
                  <a16:creationId xmlns:a16="http://schemas.microsoft.com/office/drawing/2014/main" id="{D756BB8C-6BBE-7F81-3E7F-932167AD9354}"/>
                </a:ext>
              </a:extLst>
            </p:cNvPr>
            <p:cNvGrpSpPr/>
            <p:nvPr/>
          </p:nvGrpSpPr>
          <p:grpSpPr>
            <a:xfrm>
              <a:off x="2087461" y="388377"/>
              <a:ext cx="788019" cy="881721"/>
              <a:chOff x="4425512" y="776081"/>
              <a:chExt cx="532306" cy="595601"/>
            </a:xfrm>
          </p:grpSpPr>
          <p:sp>
            <p:nvSpPr>
              <p:cNvPr id="10" name="Oval 9">
                <a:extLst>
                  <a:ext uri="{FF2B5EF4-FFF2-40B4-BE49-F238E27FC236}">
                    <a16:creationId xmlns:a16="http://schemas.microsoft.com/office/drawing/2014/main" id="{B0047E1B-689E-16EA-F5D0-E2535313A281}"/>
                  </a:ext>
                </a:extLst>
              </p:cNvPr>
              <p:cNvSpPr/>
              <p:nvPr/>
            </p:nvSpPr>
            <p:spPr>
              <a:xfrm>
                <a:off x="4425512" y="776081"/>
                <a:ext cx="532306" cy="59560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1" name="Oval 10">
                <a:extLst>
                  <a:ext uri="{FF2B5EF4-FFF2-40B4-BE49-F238E27FC236}">
                    <a16:creationId xmlns:a16="http://schemas.microsoft.com/office/drawing/2014/main" id="{A696B877-6F7F-C4FE-DC3F-8F10289C1D8E}"/>
                  </a:ext>
                </a:extLst>
              </p:cNvPr>
              <p:cNvSpPr/>
              <p:nvPr/>
            </p:nvSpPr>
            <p:spPr>
              <a:xfrm>
                <a:off x="4487906" y="829130"/>
                <a:ext cx="419328" cy="467904"/>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UTM Avo" panose="02040603050506020204" pitchFamily="18" charset="0"/>
                    <a:ea typeface="AvantGarde" panose="00000400000000000000" pitchFamily="2" charset="0"/>
                    <a:cs typeface="AvantGarde" panose="00000400000000000000" pitchFamily="2" charset="0"/>
                  </a:rPr>
                  <a:t>3</a:t>
                </a:r>
              </a:p>
            </p:txBody>
          </p:sp>
        </p:grpSp>
      </p:grpSp>
      <p:pic>
        <p:nvPicPr>
          <p:cNvPr id="12" name="Picture 11" descr="A picture containing text, envelope, businesscard&#10;&#10;Description automatically generated">
            <a:extLst>
              <a:ext uri="{FF2B5EF4-FFF2-40B4-BE49-F238E27FC236}">
                <a16:creationId xmlns:a16="http://schemas.microsoft.com/office/drawing/2014/main" id="{9D0583AE-8064-A890-828B-8738B54CD03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195" t="13647" r="3716" b="15754"/>
          <a:stretch/>
        </p:blipFill>
        <p:spPr>
          <a:xfrm>
            <a:off x="12200956" y="3006316"/>
            <a:ext cx="2205364" cy="2465938"/>
          </a:xfrm>
          <a:prstGeom prst="rect">
            <a:avLst/>
          </a:prstGeom>
        </p:spPr>
      </p:pic>
      <p:sp>
        <p:nvSpPr>
          <p:cNvPr id="13" name="TextBox 12">
            <a:extLst>
              <a:ext uri="{FF2B5EF4-FFF2-40B4-BE49-F238E27FC236}">
                <a16:creationId xmlns:a16="http://schemas.microsoft.com/office/drawing/2014/main" id="{5D168ABC-0306-5B76-E8B1-1C77769ACD38}"/>
              </a:ext>
            </a:extLst>
          </p:cNvPr>
          <p:cNvSpPr txBox="1"/>
          <p:nvPr/>
        </p:nvSpPr>
        <p:spPr>
          <a:xfrm>
            <a:off x="448507" y="1611662"/>
            <a:ext cx="8316416" cy="2308324"/>
          </a:xfrm>
          <a:prstGeom prst="rect">
            <a:avLst/>
          </a:prstGeom>
          <a:noFill/>
        </p:spPr>
        <p:txBody>
          <a:bodyPr wrap="square" rtlCol="0">
            <a:spAutoFit/>
          </a:bodyPr>
          <a:lstStyle/>
          <a:p>
            <a:pPr lvl="1"/>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Ông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đã</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kể</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cho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các</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bạn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nhỏ</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nghe</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về</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cánh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thuở</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xưa</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thuở</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ấy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có</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nhiều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muông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thú</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cảnh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vật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đẹp</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mắt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đó</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là</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bầy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vượn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tinh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nghịch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dang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dây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trên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cành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cao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đàn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hươu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nai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xinh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đẹp</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và</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hiền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lành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rủ</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nhau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ra</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suối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vạt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cỏ</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đẫm</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sương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long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lanh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11414927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0" fill="hold"/>
                                        <p:tgtEl>
                                          <p:spTgt spid="12"/>
                                        </p:tgtEl>
                                        <p:attrNameLst>
                                          <p:attrName>ppt_x</p:attrName>
                                        </p:attrNameLst>
                                      </p:cBhvr>
                                      <p:tavLst>
                                        <p:tav tm="0">
                                          <p:val>
                                            <p:strVal val="0-#ppt_w/2"/>
                                          </p:val>
                                        </p:tav>
                                        <p:tav tm="100000">
                                          <p:val>
                                            <p:strVal val="#ppt_x"/>
                                          </p:val>
                                        </p:tav>
                                      </p:tavLst>
                                    </p:anim>
                                    <p:anim calcmode="lin" valueType="num">
                                      <p:cBhvr additive="base">
                                        <p:cTn id="8" dur="15000" fill="hold"/>
                                        <p:tgtEl>
                                          <p:spTgt spid="1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A05CE3-E507-6A38-A49B-211E3BAC57C3}"/>
              </a:ext>
            </a:extLst>
          </p:cNvPr>
          <p:cNvGrpSpPr/>
          <p:nvPr/>
        </p:nvGrpSpPr>
        <p:grpSpPr>
          <a:xfrm>
            <a:off x="287524" y="1059582"/>
            <a:ext cx="8568952" cy="1138773"/>
            <a:chOff x="2102753" y="215435"/>
            <a:chExt cx="7963036" cy="1476856"/>
          </a:xfrm>
        </p:grpSpPr>
        <p:sp>
          <p:nvSpPr>
            <p:cNvPr id="4" name="TextBox 3">
              <a:extLst>
                <a:ext uri="{FF2B5EF4-FFF2-40B4-BE49-F238E27FC236}">
                  <a16:creationId xmlns:a16="http://schemas.microsoft.com/office/drawing/2014/main" id="{439199F0-2EE6-A69F-75C0-B985C2205C59}"/>
                </a:ext>
              </a:extLst>
            </p:cNvPr>
            <p:cNvSpPr txBox="1"/>
            <p:nvPr/>
          </p:nvSpPr>
          <p:spPr>
            <a:xfrm>
              <a:off x="2363268" y="215435"/>
              <a:ext cx="7702521" cy="1476856"/>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nhất</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hình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ảnh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0168C09E-48C7-993C-EEE0-6C58FCD0D8C4}"/>
                </a:ext>
              </a:extLst>
            </p:cNvPr>
            <p:cNvGrpSpPr/>
            <p:nvPr/>
          </p:nvGrpSpPr>
          <p:grpSpPr>
            <a:xfrm>
              <a:off x="2102753" y="363671"/>
              <a:ext cx="682163" cy="967582"/>
              <a:chOff x="4435839" y="759392"/>
              <a:chExt cx="460800" cy="653600"/>
            </a:xfrm>
          </p:grpSpPr>
          <p:sp>
            <p:nvSpPr>
              <p:cNvPr id="6" name="Oval 5">
                <a:extLst>
                  <a:ext uri="{FF2B5EF4-FFF2-40B4-BE49-F238E27FC236}">
                    <a16:creationId xmlns:a16="http://schemas.microsoft.com/office/drawing/2014/main" id="{E66EA69E-67E6-29AB-379C-E0240424D668}"/>
                  </a:ext>
                </a:extLst>
              </p:cNvPr>
              <p:cNvSpPr/>
              <p:nvPr/>
            </p:nvSpPr>
            <p:spPr>
              <a:xfrm>
                <a:off x="4435839" y="759392"/>
                <a:ext cx="460800" cy="653600"/>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7" name="Oval 6">
                <a:extLst>
                  <a:ext uri="{FF2B5EF4-FFF2-40B4-BE49-F238E27FC236}">
                    <a16:creationId xmlns:a16="http://schemas.microsoft.com/office/drawing/2014/main" id="{1362DACF-4BA2-3C9C-23BE-E900FA3DDED5}"/>
                  </a:ext>
                </a:extLst>
              </p:cNvPr>
              <p:cNvSpPr/>
              <p:nvPr/>
            </p:nvSpPr>
            <p:spPr>
              <a:xfrm>
                <a:off x="4477098" y="829130"/>
                <a:ext cx="364872" cy="51169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UTM Avo" panose="02040603050506020204" pitchFamily="18" charset="0"/>
                    <a:ea typeface="AvantGarde" panose="00000400000000000000" pitchFamily="2" charset="0"/>
                    <a:cs typeface="AvantGarde" panose="00000400000000000000" pitchFamily="2" charset="0"/>
                  </a:rPr>
                  <a:t>5</a:t>
                </a:r>
                <a:endParaRPr lang="en-US" sz="1600" b="1" dirty="0">
                  <a:solidFill>
                    <a:srgbClr val="FFFF00"/>
                  </a:solidFill>
                  <a:latin typeface="UTM Avo" panose="02040603050506020204" pitchFamily="18" charset="0"/>
                  <a:ea typeface="AvantGarde" panose="00000400000000000000" pitchFamily="2" charset="0"/>
                  <a:cs typeface="AvantGarde" panose="00000400000000000000" pitchFamily="2" charset="0"/>
                </a:endParaRPr>
              </a:p>
            </p:txBody>
          </p:sp>
        </p:grpSp>
      </p:grpSp>
    </p:spTree>
    <p:extLst>
      <p:ext uri="{BB962C8B-B14F-4D97-AF65-F5344CB8AC3E}">
        <p14:creationId xmlns:p14="http://schemas.microsoft.com/office/powerpoint/2010/main" val="6537363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092F9-CD8D-D671-6DA8-5A1EE95E0B94}"/>
              </a:ext>
            </a:extLst>
          </p:cNvPr>
          <p:cNvSpPr>
            <a:spLocks noGrp="1"/>
          </p:cNvSpPr>
          <p:nvPr>
            <p:ph type="sldNum" sz="quarter" idx="12"/>
          </p:nvPr>
        </p:nvSpPr>
        <p:spPr/>
        <p:txBody>
          <a:bodyPr/>
          <a:lstStyle/>
          <a:p>
            <a:fld id="{87115745-2F8B-4195-AD23-8A2542AF7C2C}" type="slidenum">
              <a:rPr lang="zh-CN" altLang="en-US" smtClean="0"/>
              <a:t>22</a:t>
            </a:fld>
            <a:endParaRPr lang="zh-CN" altLang="en-US"/>
          </a:p>
        </p:txBody>
      </p:sp>
      <p:sp>
        <p:nvSpPr>
          <p:cNvPr id="4" name="TextBox 3">
            <a:extLst>
              <a:ext uri="{FF2B5EF4-FFF2-40B4-BE49-F238E27FC236}">
                <a16:creationId xmlns:a16="http://schemas.microsoft.com/office/drawing/2014/main" id="{890D8C2B-6521-6FE6-2D8C-BE32B2C7EBAD}"/>
              </a:ext>
            </a:extLst>
          </p:cNvPr>
          <p:cNvSpPr txBox="1"/>
          <p:nvPr/>
        </p:nvSpPr>
        <p:spPr>
          <a:xfrm>
            <a:off x="3197942" y="655304"/>
            <a:ext cx="3312992" cy="646331"/>
          </a:xfrm>
          <a:prstGeom prst="rect">
            <a:avLst/>
          </a:prstGeom>
          <a:noFill/>
        </p:spPr>
        <p:txBody>
          <a:bodyPr wrap="square" rtlCol="0">
            <a:spAutoFit/>
          </a:bodyPr>
          <a:lstStyle/>
          <a:p>
            <a:pPr algn="ctr"/>
            <a:r>
              <a:rPr lang="en-US" sz="3600" u="sng" dirty="0" err="1">
                <a:latin typeface="Times New Roman" panose="02020603050405020304" pitchFamily="18" charset="0"/>
                <a:cs typeface="Times New Roman" panose="02020603050405020304" pitchFamily="18" charset="0"/>
              </a:rPr>
              <a:t>Nội</a:t>
            </a:r>
            <a:r>
              <a:rPr lang="en-US" sz="3600" u="sng" dirty="0">
                <a:latin typeface="Times New Roman" panose="02020603050405020304" pitchFamily="18" charset="0"/>
                <a:cs typeface="Times New Roman" panose="02020603050405020304" pitchFamily="18" charset="0"/>
              </a:rPr>
              <a:t> dung:</a:t>
            </a:r>
          </a:p>
        </p:txBody>
      </p:sp>
      <p:sp>
        <p:nvSpPr>
          <p:cNvPr id="5" name="TextBox 4">
            <a:extLst>
              <a:ext uri="{FF2B5EF4-FFF2-40B4-BE49-F238E27FC236}">
                <a16:creationId xmlns:a16="http://schemas.microsoft.com/office/drawing/2014/main" id="{C0507137-DDAB-B1B0-6432-2F1C700FA853}"/>
              </a:ext>
            </a:extLst>
          </p:cNvPr>
          <p:cNvSpPr txBox="1"/>
          <p:nvPr/>
        </p:nvSpPr>
        <p:spPr>
          <a:xfrm>
            <a:off x="1294911" y="1563638"/>
            <a:ext cx="7119054" cy="2246769"/>
          </a:xfrm>
          <a:prstGeom prst="rect">
            <a:avLst/>
          </a:prstGeom>
          <a:solidFill>
            <a:srgbClr val="92D050"/>
          </a:solidFill>
        </p:spPr>
        <p:txBody>
          <a:bodyPr wrap="square" rtlCol="0">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Bài đọc kể về một buổi được ông đưa vào thăm rừng Trường Sơn của hai bạn nhỏ. Cảnh vật trong rừng hiện lên rất đỗi bình yên.</a:t>
            </a:r>
            <a:br>
              <a:rPr lang="vi-VN" sz="2800" dirty="0">
                <a:solidFill>
                  <a:srgbClr val="000000"/>
                </a:solidFill>
                <a:latin typeface="Times New Roman" panose="02020603050405020304" pitchFamily="18" charset="0"/>
                <a:cs typeface="Times New Roman" panose="02020603050405020304" pitchFamily="18" charset="0"/>
              </a:rPr>
            </a:br>
            <a:r>
              <a:rPr lang="vi-VN" sz="2800" dirty="0">
                <a:solidFill>
                  <a:srgbClr val="000000"/>
                </a:solidFill>
                <a:latin typeface="Times New Roman" panose="02020603050405020304" pitchFamily="18" charset="0"/>
                <a:cs typeface="Times New Roman" panose="02020603050405020304" pitchFamily="18" charset="0"/>
              </a:rPr>
              <a:t/>
            </a:r>
            <a:br>
              <a:rPr lang="vi-VN"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848472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58" y="1017270"/>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a:solidFill>
                  <a:srgbClr val="FF00FF"/>
                </a:solidFill>
                <a:latin typeface="HP-087" panose="020B0803050302020204" pitchFamily="34" charset="0"/>
              </a:rPr>
              <a:t>CỦNG CỐ - DẶN DÒ</a:t>
            </a: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Học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thuộc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lòng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2 – 3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khổ</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thơ</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Về</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thăm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quê</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819603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Niềm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vui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của</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kì</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nghỉ</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hè</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ở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quê</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839740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khổ</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thơ</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nhất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5804075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5FC71B5-3CC3-3D1A-87C2-7BCB7FD030FC}"/>
              </a:ext>
            </a:extLst>
          </p:cNvPr>
          <p:cNvSpPr/>
          <p:nvPr/>
        </p:nvSpPr>
        <p:spPr>
          <a:xfrm>
            <a:off x="467544" y="0"/>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vẽ</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ở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đâu</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giống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đã</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quan</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sát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
        <p:nvSpPr>
          <p:cNvPr id="5" name="Rectangle: Rounded Corners 25">
            <a:extLst>
              <a:ext uri="{FF2B5EF4-FFF2-40B4-BE49-F238E27FC236}">
                <a16:creationId xmlns:a16="http://schemas.microsoft.com/office/drawing/2014/main" id="{65FC71B5-3CC3-3D1A-87C2-7BCB7FD030FC}"/>
              </a:ext>
            </a:extLst>
          </p:cNvPr>
          <p:cNvSpPr/>
          <p:nvPr/>
        </p:nvSpPr>
        <p:spPr>
          <a:xfrm>
            <a:off x="467543" y="-3263"/>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hình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minh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họa</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đọc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p>
        </p:txBody>
      </p:sp>
      <p:pic>
        <p:nvPicPr>
          <p:cNvPr id="2" name="Picture 1"/>
          <p:cNvPicPr>
            <a:picLocks noChangeAspect="1"/>
          </p:cNvPicPr>
          <p:nvPr/>
        </p:nvPicPr>
        <p:blipFill>
          <a:blip r:embed="rId3"/>
          <a:stretch>
            <a:fillRect/>
          </a:stretch>
        </p:blipFill>
        <p:spPr>
          <a:xfrm>
            <a:off x="1619672" y="1257946"/>
            <a:ext cx="5976664" cy="2901304"/>
          </a:xfrm>
          <a:prstGeom prst="rect">
            <a:avLst/>
          </a:prstGeom>
        </p:spPr>
      </p:pic>
    </p:spTree>
    <p:extLst>
      <p:ext uri="{BB962C8B-B14F-4D97-AF65-F5344CB8AC3E}">
        <p14:creationId xmlns:p14="http://schemas.microsoft.com/office/powerpoint/2010/main" val="18781959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699"/>
            <a:ext cx="9144000" cy="5383199"/>
          </a:xfrm>
          <a:prstGeom prst="rect">
            <a:avLst/>
          </a:prstGeom>
        </p:spPr>
      </p:pic>
      <p:sp>
        <p:nvSpPr>
          <p:cNvPr id="45" name="TextBox 44">
            <a:extLst>
              <a:ext uri="{FF2B5EF4-FFF2-40B4-BE49-F238E27FC236}">
                <a16:creationId xmlns:a16="http://schemas.microsoft.com/office/drawing/2014/main" id="{0C3AFE64-B622-5090-3569-96CCBCE47581}"/>
              </a:ext>
            </a:extLst>
          </p:cNvPr>
          <p:cNvSpPr txBox="1"/>
          <p:nvPr/>
        </p:nvSpPr>
        <p:spPr>
          <a:xfrm>
            <a:off x="755576" y="216752"/>
            <a:ext cx="2590923" cy="646331"/>
          </a:xfrm>
          <a:prstGeom prst="rect">
            <a:avLst/>
          </a:prstGeom>
          <a:noFill/>
        </p:spPr>
        <p:txBody>
          <a:bodyPr wrap="square" rtlCol="0">
            <a:spAutoFit/>
          </a:bodyPr>
          <a:lstStyle/>
          <a:p>
            <a:r>
              <a:rPr lang="en-US" sz="3600" b="1" dirty="0" err="1">
                <a:solidFill>
                  <a:schemeClr val="bg1"/>
                </a:solidFill>
                <a:latin typeface="Times New Roman" panose="02020603050405020304" pitchFamily="18" charset="0"/>
                <a:cs typeface="Times New Roman" panose="02020603050405020304" pitchFamily="18" charset="0"/>
              </a:rPr>
              <a:t>Bài</a:t>
            </a:r>
            <a:r>
              <a:rPr lang="en-US" sz="3600" b="1" dirty="0">
                <a:solidFill>
                  <a:schemeClr val="bg1"/>
                </a:solidFill>
                <a:latin typeface="Times New Roman" panose="02020603050405020304" pitchFamily="18" charset="0"/>
                <a:cs typeface="Times New Roman" panose="02020603050405020304" pitchFamily="18" charset="0"/>
              </a:rPr>
              <a:t> 3:</a:t>
            </a:r>
          </a:p>
        </p:txBody>
      </p:sp>
      <p:sp>
        <p:nvSpPr>
          <p:cNvPr id="46" name="TextBox 45">
            <a:extLst>
              <a:ext uri="{FF2B5EF4-FFF2-40B4-BE49-F238E27FC236}">
                <a16:creationId xmlns:a16="http://schemas.microsoft.com/office/drawing/2014/main" id="{9B13955B-14B7-C246-13AC-F2588575B6B7}"/>
              </a:ext>
            </a:extLst>
          </p:cNvPr>
          <p:cNvSpPr txBox="1"/>
          <p:nvPr/>
        </p:nvSpPr>
        <p:spPr>
          <a:xfrm>
            <a:off x="2603273" y="206119"/>
            <a:ext cx="6408712" cy="646331"/>
          </a:xfrm>
          <a:prstGeom prst="rect">
            <a:avLst/>
          </a:prstGeom>
          <a:noFill/>
        </p:spPr>
        <p:txBody>
          <a:bodyPr wrap="square" rtlCol="0">
            <a:spAutoFit/>
          </a:bodyPr>
          <a:lstStyle/>
          <a:p>
            <a:r>
              <a:rPr lang="en-US" sz="3600" b="1" dirty="0" err="1">
                <a:solidFill>
                  <a:srgbClr val="FFFF00"/>
                </a:solidFill>
                <a:latin typeface="Times New Roman" panose="02020603050405020304" pitchFamily="18" charset="0"/>
                <a:cs typeface="Times New Roman" panose="02020603050405020304" pitchFamily="18" charset="0"/>
              </a:rPr>
              <a:t>Đọc</a:t>
            </a:r>
            <a:r>
              <a:rPr lang="en-US" sz="3600" b="1" dirty="0">
                <a:solidFill>
                  <a:srgbClr val="FFFF00"/>
                </a:solidFill>
                <a:latin typeface="Times New Roman" panose="02020603050405020304" pitchFamily="18" charset="0"/>
                <a:cs typeface="Times New Roman" panose="02020603050405020304" pitchFamily="18" charset="0"/>
              </a:rPr>
              <a:t>:</a:t>
            </a:r>
            <a:r>
              <a:rPr lang="en-US" sz="3600" b="1" dirty="0">
                <a:solidFill>
                  <a:srgbClr val="FFFF00"/>
                </a:solidFill>
                <a:latin typeface="HP001 4 hàng" panose="020B0603050302020204" pitchFamily="34" charset="0"/>
              </a:rPr>
              <a:t> </a:t>
            </a:r>
            <a:r>
              <a:rPr lang="en-US" sz="3600" b="1" dirty="0" err="1">
                <a:solidFill>
                  <a:srgbClr val="FFFF00"/>
                </a:solidFill>
                <a:latin typeface="Times New Roman" panose="02020603050405020304" pitchFamily="18" charset="0"/>
                <a:cs typeface="Times New Roman" panose="02020603050405020304" pitchFamily="18" charset="0"/>
              </a:rPr>
              <a:t>Cánh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rừng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trong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nắng</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B62B3C9D-583C-2934-7708-52FE4FEC2BE8}"/>
              </a:ext>
            </a:extLst>
          </p:cNvPr>
          <p:cNvSpPr txBox="1"/>
          <p:nvPr/>
        </p:nvSpPr>
        <p:spPr>
          <a:xfrm>
            <a:off x="3851920" y="915566"/>
            <a:ext cx="2232248" cy="646331"/>
          </a:xfrm>
          <a:prstGeom prst="rect">
            <a:avLst/>
          </a:prstGeom>
          <a:noFill/>
        </p:spPr>
        <p:txBody>
          <a:bodyPr wrap="squar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SGK/17</a:t>
            </a:r>
          </a:p>
        </p:txBody>
      </p:sp>
    </p:spTree>
    <p:extLst>
      <p:ext uri="{BB962C8B-B14F-4D97-AF65-F5344CB8AC3E}">
        <p14:creationId xmlns:p14="http://schemas.microsoft.com/office/powerpoint/2010/main" val="12807265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86889" y="861499"/>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grpSp>
      <p:pic>
        <p:nvPicPr>
          <p:cNvPr id="2" name="Picture 1"/>
          <p:cNvPicPr>
            <a:picLocks noChangeAspect="1"/>
          </p:cNvPicPr>
          <p:nvPr/>
        </p:nvPicPr>
        <p:blipFill>
          <a:blip r:embed="rId3"/>
          <a:stretch>
            <a:fillRect/>
          </a:stretch>
        </p:blipFill>
        <p:spPr>
          <a:xfrm>
            <a:off x="5652120" y="605918"/>
            <a:ext cx="3401487" cy="3117960"/>
          </a:xfrm>
          <a:prstGeom prst="rect">
            <a:avLst/>
          </a:prstGeom>
        </p:spPr>
      </p:pic>
      <p:sp>
        <p:nvSpPr>
          <p:cNvPr id="4" name="Rectangle 3"/>
          <p:cNvSpPr/>
          <p:nvPr/>
        </p:nvSpPr>
        <p:spPr>
          <a:xfrm>
            <a:off x="611559" y="937698"/>
            <a:ext cx="4964359" cy="2308324"/>
          </a:xfrm>
          <a:prstGeom prst="rect">
            <a:avLst/>
          </a:prstGeom>
        </p:spPr>
        <p:txBody>
          <a:bodyPr wrap="square">
            <a:spAutoFit/>
          </a:bodyPr>
          <a:lstStyle/>
          <a:p>
            <a:pPr lvl="1"/>
            <a:r>
              <a:rPr lang="en-US" sz="1600" dirty="0">
                <a:solidFill>
                  <a:prstClr val="black">
                    <a:lumMod val="95000"/>
                    <a:lumOff val="5000"/>
                  </a:prstClr>
                </a:solidFill>
                <a:latin typeface="+mj-lt"/>
                <a:ea typeface="Arial-Rounded" panose="020B0500000000000000" pitchFamily="34" charset="0"/>
                <a:cs typeface="Arial-Rounded" panose="020B0500000000000000" pitchFamily="34" charset="0"/>
              </a:rPr>
              <a:t>	</a:t>
            </a:r>
            <a:r>
              <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endParaRPr>
          </a:p>
          <a:p>
            <a:pPr lvl="1"/>
            <a:r>
              <a:rPr lang="en-US" sz="1600" dirty="0">
                <a:solidFill>
                  <a:prstClr val="black">
                    <a:lumMod val="95000"/>
                    <a:lumOff val="5000"/>
                  </a:prstClr>
                </a:solidFill>
                <a:latin typeface="+mj-lt"/>
                <a:ea typeface="Arial-Rounded" panose="020B0500000000000000" pitchFamily="34" charset="0"/>
                <a:cs typeface="Arial-Rounded" panose="020B0500000000000000" pitchFamily="34" charset="0"/>
              </a:rPr>
              <a:t>	</a:t>
            </a:r>
            <a:r>
              <a:rPr lang="vi-VN" sz="1600" dirty="0">
                <a:solidFill>
                  <a:prstClr val="black">
                    <a:lumMod val="95000"/>
                    <a:lumOff val="5000"/>
                  </a:prstClr>
                </a:solidFill>
                <a:latin typeface="+mj-lt"/>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p:txBody>
      </p:sp>
    </p:spTree>
    <p:extLst>
      <p:ext uri="{BB962C8B-B14F-4D97-AF65-F5344CB8AC3E}">
        <p14:creationId xmlns:p14="http://schemas.microsoft.com/office/powerpoint/2010/main" val="4958109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423442E-2E24-1ABA-B176-47EE7862FEFD}"/>
              </a:ext>
            </a:extLst>
          </p:cNvPr>
          <p:cNvGrpSpPr/>
          <p:nvPr/>
        </p:nvGrpSpPr>
        <p:grpSpPr>
          <a:xfrm>
            <a:off x="0" y="483518"/>
            <a:ext cx="3917769" cy="3238590"/>
            <a:chOff x="-534070" y="1576098"/>
            <a:chExt cx="4565841" cy="3238590"/>
          </a:xfrm>
        </p:grpSpPr>
        <p:sp>
          <p:nvSpPr>
            <p:cNvPr id="42" name="TextBox 41">
              <a:extLst>
                <a:ext uri="{FF2B5EF4-FFF2-40B4-BE49-F238E27FC236}">
                  <a16:creationId xmlns:a16="http://schemas.microsoft.com/office/drawing/2014/main" id="{455AB03A-A976-8BE8-5689-BD575F414A8E}"/>
                </a:ext>
              </a:extLst>
            </p:cNvPr>
            <p:cNvSpPr txBox="1"/>
            <p:nvPr/>
          </p:nvSpPr>
          <p:spPr>
            <a:xfrm>
              <a:off x="51605" y="1576098"/>
              <a:ext cx="3823359"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B542E62C-B678-DDB3-20C1-0906593816D5}"/>
                </a:ext>
              </a:extLst>
            </p:cNvPr>
            <p:cNvSpPr txBox="1"/>
            <p:nvPr/>
          </p:nvSpPr>
          <p:spPr>
            <a:xfrm>
              <a:off x="-534070" y="2075477"/>
              <a:ext cx="4565841" cy="2739211"/>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dãy</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khoảng</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1100km, chia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Bắc</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ranh</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giữu</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Việt</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Nam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Lào</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Nam(</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gồm</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khối</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tỉnh</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Kon</a:t>
              </a:r>
              <a:r>
                <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Tum)</a:t>
              </a:r>
            </a:p>
          </p:txBody>
        </p:sp>
      </p:grpSp>
      <p:pic>
        <p:nvPicPr>
          <p:cNvPr id="4" name="Picture 3"/>
          <p:cNvPicPr>
            <a:picLocks noChangeAspect="1"/>
          </p:cNvPicPr>
          <p:nvPr/>
        </p:nvPicPr>
        <p:blipFill>
          <a:blip r:embed="rId3"/>
          <a:stretch>
            <a:fillRect/>
          </a:stretch>
        </p:blipFill>
        <p:spPr>
          <a:xfrm>
            <a:off x="4499992" y="130012"/>
            <a:ext cx="3927383" cy="3906831"/>
          </a:xfrm>
          <a:prstGeom prst="rect">
            <a:avLst/>
          </a:prstGeom>
        </p:spPr>
      </p:pic>
    </p:spTree>
    <p:extLst>
      <p:ext uri="{BB962C8B-B14F-4D97-AF65-F5344CB8AC3E}">
        <p14:creationId xmlns:p14="http://schemas.microsoft.com/office/powerpoint/2010/main" val="31841152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793</TotalTime>
  <Words>1094</Words>
  <Application>Microsoft Office PowerPoint</Application>
  <PresentationFormat>On-screen Show (16:9)</PresentationFormat>
  <Paragraphs>82</Paragraphs>
  <Slides>23</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#9Slide03 Cousine Bold</vt:lpstr>
      <vt:lpstr>Arial-Rounded</vt:lpstr>
      <vt:lpstr>AvantGarde</vt:lpstr>
      <vt:lpstr>HP001 4 hàng</vt:lpstr>
      <vt:lpstr>HP-087</vt:lpstr>
      <vt:lpstr>宋体</vt:lpstr>
      <vt:lpstr>UTM Avo</vt:lpstr>
      <vt:lpstr>UTM Cookies</vt:lpstr>
      <vt:lpstr>Arial</vt:lpstr>
      <vt:lpstr>Calibri</vt:lpstr>
      <vt:lpstr>Impact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Asus</cp:lastModifiedBy>
  <cp:revision>98</cp:revision>
  <dcterms:created xsi:type="dcterms:W3CDTF">2015-02-26T08:23:36Z</dcterms:created>
  <dcterms:modified xsi:type="dcterms:W3CDTF">2024-11-08T13:10:46Z</dcterms:modified>
</cp:coreProperties>
</file>