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305" r:id="rId2"/>
    <p:sldId id="307" r:id="rId3"/>
    <p:sldId id="314" r:id="rId4"/>
    <p:sldId id="317" r:id="rId5"/>
    <p:sldId id="324" r:id="rId6"/>
    <p:sldId id="322" r:id="rId7"/>
    <p:sldId id="396" r:id="rId8"/>
    <p:sldId id="397" r:id="rId9"/>
    <p:sldId id="325" r:id="rId10"/>
    <p:sldId id="330" r:id="rId11"/>
    <p:sldId id="332" r:id="rId12"/>
    <p:sldId id="333" r:id="rId13"/>
    <p:sldId id="334" r:id="rId14"/>
    <p:sldId id="335" r:id="rId15"/>
    <p:sldId id="340" r:id="rId16"/>
    <p:sldId id="342" r:id="rId17"/>
    <p:sldId id="344" r:id="rId18"/>
    <p:sldId id="345" r:id="rId19"/>
    <p:sldId id="346" r:id="rId20"/>
    <p:sldId id="347" r:id="rId21"/>
    <p:sldId id="348" r:id="rId22"/>
    <p:sldId id="349" r:id="rId23"/>
    <p:sldId id="350" r:id="rId24"/>
    <p:sldId id="351" r:id="rId25"/>
    <p:sldId id="356" r:id="rId26"/>
    <p:sldId id="360" r:id="rId27"/>
  </p:sldIdLst>
  <p:sldSz cx="12192000" cy="6858000"/>
  <p:notesSz cx="6858000" cy="9144000"/>
  <p:embeddedFontLst>
    <p:embeddedFont>
      <p:font typeface="Tahoma" panose="020B0604030504040204" pitchFamily="34" charset="0"/>
      <p:regular r:id="rId28"/>
      <p:bold r:id="rId29"/>
    </p:embeddedFont>
    <p:embeddedFont>
      <p:font typeface="Sigmar One" panose="020B0604020202020204" charset="-93"/>
      <p:regular r:id="rId30"/>
    </p:embeddedFont>
    <p:embeddedFont>
      <p:font typeface="Nunito Black"/>
      <p:bold r:id="rId31"/>
      <p:boldItalic r:id="rId32"/>
    </p:embeddedFont>
    <p:embeddedFont>
      <p:font typeface="Great Vibes" panose="020B0604020202020204" charset="0"/>
      <p:regular r:id="rId33"/>
    </p:embeddedFon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HP001 5H" panose="020B0604020202020204" charset="0"/>
      <p:bold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2949"/>
    <a:srgbClr val="088E22"/>
    <a:srgbClr val="078B20"/>
    <a:srgbClr val="558D04"/>
    <a:srgbClr val="CE4542"/>
    <a:srgbClr val="F4ADBD"/>
    <a:srgbClr val="DDECD9"/>
    <a:srgbClr val="FFF2D9"/>
    <a:srgbClr val="C6EAFA"/>
    <a:srgbClr val="FCE5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40" autoAdjust="0"/>
    <p:restoredTop sz="94660"/>
  </p:normalViewPr>
  <p:slideViewPr>
    <p:cSldViewPr snapToGrid="0">
      <p:cViewPr varScale="1">
        <p:scale>
          <a:sx n="79" d="100"/>
          <a:sy n="79" d="100"/>
        </p:scale>
        <p:origin x="112"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2.fntdata"/><Relationship Id="rId21" Type="http://schemas.openxmlformats.org/officeDocument/2006/relationships/slide" Target="slides/slide20.xml"/><Relationship Id="rId34" Type="http://schemas.openxmlformats.org/officeDocument/2006/relationships/font" Target="fonts/font7.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font" Target="fonts/font1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font" Target="fonts/font11.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13C0930-5BD0-4BF0-A834-36870DB3069C}"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284338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5587200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4200541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3C0930-5BD0-4BF0-A834-36870DB3069C}"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684367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13C0930-5BD0-4BF0-A834-36870DB3069C}" type="datetimeFigureOut">
              <a:rPr lang="en-US" smtClean="0"/>
              <a:t>12/13/2024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598604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13C0930-5BD0-4BF0-A834-36870DB3069C}"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8667001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13C0930-5BD0-4BF0-A834-36870DB3069C}" type="datetimeFigureOut">
              <a:rPr lang="en-US" smtClean="0"/>
              <a:t>12/13/2024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986228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13C0930-5BD0-4BF0-A834-36870DB3069C}" type="datetimeFigureOut">
              <a:rPr lang="en-US" smtClean="0"/>
              <a:t>12/13/2024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33641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13C0930-5BD0-4BF0-A834-36870DB3069C}" type="datetimeFigureOut">
              <a:rPr lang="en-US" smtClean="0"/>
              <a:t>12/13/2024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120016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27260012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13C0930-5BD0-4BF0-A834-36870DB3069C}" type="datetimeFigureOut">
              <a:rPr lang="en-US" smtClean="0"/>
              <a:t>12/13/2024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7E805E-B3E3-4B5B-B70D-DFCB414EB54E}" type="slidenum">
              <a:rPr lang="en-US" smtClean="0"/>
              <a:t>‹#›</a:t>
            </a:fld>
            <a:endParaRPr lang="en-US"/>
          </a:p>
        </p:txBody>
      </p:sp>
    </p:spTree>
    <p:extLst>
      <p:ext uri="{BB962C8B-B14F-4D97-AF65-F5344CB8AC3E}">
        <p14:creationId xmlns:p14="http://schemas.microsoft.com/office/powerpoint/2010/main" val="640775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3C0930-5BD0-4BF0-A834-36870DB3069C}" type="datetimeFigureOut">
              <a:rPr lang="en-US" smtClean="0"/>
              <a:t>12/13/2024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7E805E-B3E3-4B5B-B70D-DFCB414EB54E}" type="slidenum">
              <a:rPr lang="en-US" smtClean="0"/>
              <a:t>‹#›</a:t>
            </a:fld>
            <a:endParaRPr lang="en-US"/>
          </a:p>
        </p:txBody>
      </p:sp>
    </p:spTree>
    <p:extLst>
      <p:ext uri="{BB962C8B-B14F-4D97-AF65-F5344CB8AC3E}">
        <p14:creationId xmlns:p14="http://schemas.microsoft.com/office/powerpoint/2010/main" val="37254977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7.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6" name="Group 5"/>
          <p:cNvGrpSpPr/>
          <p:nvPr/>
        </p:nvGrpSpPr>
        <p:grpSpPr>
          <a:xfrm>
            <a:off x="1112209" y="3071651"/>
            <a:ext cx="9902321" cy="927450"/>
            <a:chOff x="1308154" y="3568825"/>
            <a:chExt cx="9902321" cy="927450"/>
          </a:xfrm>
        </p:grpSpPr>
        <p:sp>
          <p:nvSpPr>
            <p:cNvPr id="7" name="TextBox 6">
              <a:extLst>
                <a:ext uri="{FF2B5EF4-FFF2-40B4-BE49-F238E27FC236}">
                  <a16:creationId xmlns:a16="http://schemas.microsoft.com/office/drawing/2014/main" id="{FDF99F60-2DEC-4DEF-9300-E3C8E7CE95D2}"/>
                </a:ext>
              </a:extLst>
            </p:cNvPr>
            <p:cNvSpPr txBox="1"/>
            <p:nvPr/>
          </p:nvSpPr>
          <p:spPr>
            <a:xfrm>
              <a:off x="3320511" y="3572945"/>
              <a:ext cx="7889964"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NHỮNG</a:t>
              </a:r>
              <a:r>
                <a:rPr kumimoji="0" lang="en-US" sz="5400" b="1" i="0" u="none" strike="noStrike" kern="1200" cap="none" spc="0" normalizeH="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rPr>
                <a:t> CHIẾC ÁO ẤM</a:t>
              </a:r>
              <a:endParaRPr kumimoji="0" lang="en-US" sz="5400" b="1" i="0" u="none" strike="noStrike" kern="1200" cap="none" spc="0" normalizeH="0" baseline="0" noProof="0" dirty="0">
                <a:ln>
                  <a:noFill/>
                </a:ln>
                <a:solidFill>
                  <a:srgbClr val="FF0000"/>
                </a:solidFill>
                <a:effectLst/>
                <a:uLnTx/>
                <a:uFillTx/>
                <a:latin typeface="Nunito Black" pitchFamily="2" charset="0"/>
                <a:ea typeface="Tahoma" panose="020B0604030504040204" pitchFamily="34" charset="0"/>
                <a:cs typeface="Tahoma" panose="020B0604030504040204" pitchFamily="34" charset="0"/>
              </a:endParaRPr>
            </a:p>
          </p:txBody>
        </p:sp>
        <p:sp>
          <p:nvSpPr>
            <p:cNvPr id="8" name="TextBox 7">
              <a:extLst>
                <a:ext uri="{FF2B5EF4-FFF2-40B4-BE49-F238E27FC236}">
                  <a16:creationId xmlns:a16="http://schemas.microsoft.com/office/drawing/2014/main" id="{56766A65-AB59-44B3-F82A-2DEA307661EB}"/>
                </a:ext>
              </a:extLst>
            </p:cNvPr>
            <p:cNvSpPr txBox="1"/>
            <p:nvPr/>
          </p:nvSpPr>
          <p:spPr>
            <a:xfrm>
              <a:off x="1308154" y="3568825"/>
              <a:ext cx="2195238" cy="923330"/>
            </a:xfrm>
            <a:prstGeom prst="rect">
              <a:avLst/>
            </a:prstGeom>
            <a:noFill/>
          </p:spPr>
          <p:txBody>
            <a:bodyPr wrap="square" rtlCol="0">
              <a:spAutoFit/>
            </a:bodyPr>
            <a:lstStyle/>
            <a:p>
              <a:pPr algn="ctr">
                <a:buClr>
                  <a:srgbClr val="000000"/>
                </a:buClr>
                <a:buFont typeface="Arial"/>
                <a:buNone/>
              </a:pPr>
              <a:r>
                <a:rPr lang="en-US" sz="5400" b="1" kern="0" dirty="0" err="1">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a:t>
              </a:r>
              <a:endParaRPr lang="id-ID" sz="5400" b="1" kern="0" dirty="0">
                <a:effectLst>
                  <a:glow rad="139700">
                    <a:schemeClr val="accent4">
                      <a:satMod val="175000"/>
                      <a:alpha val="40000"/>
                    </a:scheme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endParaRPr>
            </a:p>
          </p:txBody>
        </p:sp>
      </p:grpSp>
      <p:sp>
        <p:nvSpPr>
          <p:cNvPr id="9" name="Google Shape;1910;p31">
            <a:extLst>
              <a:ext uri="{FF2B5EF4-FFF2-40B4-BE49-F238E27FC236}">
                <a16:creationId xmlns:a16="http://schemas.microsoft.com/office/drawing/2014/main" id="{B4486D36-6C53-75D6-BF08-C59D05FCF23A}"/>
              </a:ext>
            </a:extLst>
          </p:cNvPr>
          <p:cNvSpPr txBox="1">
            <a:spLocks/>
          </p:cNvSpPr>
          <p:nvPr/>
        </p:nvSpPr>
        <p:spPr>
          <a:xfrm>
            <a:off x="2109960" y="-29945"/>
            <a:ext cx="8142404" cy="2047007"/>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Tx/>
              <a:buSzTx/>
              <a:buFont typeface="Chango"/>
              <a:buNone/>
              <a:tabLst/>
              <a:defRPr/>
            </a:pP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Thứ</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hai</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ngày</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lang="en-US" sz="3600" dirty="0">
                <a:ln w="0"/>
                <a:solidFill>
                  <a:schemeClr val="tx1"/>
                </a:solidFill>
                <a:latin typeface="HP001 5H" panose="020B0603050302020204" pitchFamily="34" charset="0"/>
                <a:ea typeface="Tahoma" panose="020B0604030504040204" pitchFamily="34" charset="0"/>
                <a:cs typeface="HP001 5H" panose="020B0603050302020204" pitchFamily="34" charset="0"/>
              </a:rPr>
              <a:t>16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tháng</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12 </a:t>
            </a:r>
            <a:r>
              <a:rPr kumimoji="0" lang="en-US" sz="3600"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năm</a:t>
            </a:r>
            <a:r>
              <a:rPr kumimoji="0" lang="en-US" sz="3600"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2024</a:t>
            </a:r>
          </a:p>
          <a:p>
            <a:pPr marL="0" marR="0" lvl="0" indent="0" algn="ctr" defTabSz="914400" rtl="0" eaLnBrk="1" fontAlgn="auto" latinLnBrk="0" hangingPunct="1">
              <a:lnSpc>
                <a:spcPct val="150000"/>
              </a:lnSpc>
              <a:spcBef>
                <a:spcPts val="0"/>
              </a:spcBef>
              <a:spcAft>
                <a:spcPts val="0"/>
              </a:spcAft>
              <a:buClrTx/>
              <a:buSzTx/>
              <a:buFont typeface="Chango"/>
              <a:buNone/>
              <a:tabLst/>
              <a:defRPr/>
            </a:pPr>
            <a:r>
              <a:rPr kumimoji="0" lang="en-US" sz="3600" b="1"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Tiếng</a:t>
            </a:r>
            <a:r>
              <a:rPr kumimoji="0" lang="en-US" sz="3600" b="1"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 </a:t>
            </a:r>
            <a:r>
              <a:rPr kumimoji="0" lang="en-US" sz="3600" b="1" i="0" u="none" strike="noStrike" kern="1200" normalizeH="0" baseline="0" noProof="0" dirty="0" err="1">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rPr>
              <a:t>Việt</a:t>
            </a:r>
            <a:endParaRPr kumimoji="0" lang="en-US" sz="3600" b="1" i="0" u="none" strike="noStrike" kern="1200" normalizeH="0" baseline="0" noProof="0" dirty="0">
              <a:ln w="0"/>
              <a:solidFill>
                <a:schemeClr val="tx1"/>
              </a:solidFill>
              <a:uLnTx/>
              <a:uFillTx/>
              <a:latin typeface="HP001 5H" panose="020B0603050302020204" pitchFamily="34" charset="0"/>
              <a:ea typeface="Tahoma" panose="020B0604030504040204" pitchFamily="34" charset="0"/>
              <a:cs typeface="HP001 5H" panose="020B0603050302020204" pitchFamily="34" charset="0"/>
              <a:sym typeface="Chango"/>
            </a:endParaRPr>
          </a:p>
        </p:txBody>
      </p:sp>
      <p:sp>
        <p:nvSpPr>
          <p:cNvPr id="10" name="TextBox 9">
            <a:extLst>
              <a:ext uri="{FF2B5EF4-FFF2-40B4-BE49-F238E27FC236}">
                <a16:creationId xmlns:a16="http://schemas.microsoft.com/office/drawing/2014/main" id="{47676853-4722-4261-884B-5F60810C8A8C}"/>
              </a:ext>
            </a:extLst>
          </p:cNvPr>
          <p:cNvSpPr txBox="1"/>
          <p:nvPr/>
        </p:nvSpPr>
        <p:spPr>
          <a:xfrm>
            <a:off x="3840963" y="1702807"/>
            <a:ext cx="4651866" cy="1405533"/>
          </a:xfrm>
          <a:prstGeom prst="cloud">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Tuần</a:t>
            </a:r>
            <a:r>
              <a:rPr kumimoji="0" lang="en-US" sz="5400" i="0" u="none" strike="noStrike" kern="1200" cap="none" spc="0" normalizeH="0" baseline="0" noProof="0" dirty="0">
                <a:ln>
                  <a:noFill/>
                </a:ln>
                <a:solidFill>
                  <a:srgbClr val="FF0000"/>
                </a:solidFill>
                <a:effectLst/>
                <a:uLnTx/>
                <a:uFillTx/>
                <a:latin typeface="Times New Roman" panose="02020603050405020304" pitchFamily="18" charset="0"/>
                <a:ea typeface="Tahoma" panose="020B0604030504040204" pitchFamily="34" charset="0"/>
                <a:cs typeface="Times New Roman" panose="02020603050405020304" pitchFamily="18" charset="0"/>
              </a:rPr>
              <a:t> 15</a:t>
            </a:r>
          </a:p>
        </p:txBody>
      </p:sp>
    </p:spTree>
    <p:extLst>
      <p:ext uri="{BB962C8B-B14F-4D97-AF65-F5344CB8AC3E}">
        <p14:creationId xmlns:p14="http://schemas.microsoft.com/office/powerpoint/2010/main" val="133653233"/>
      </p:ext>
    </p:extLst>
  </p:cSld>
  <p:clrMapOvr>
    <a:masterClrMapping/>
  </p:clrMapOvr>
  <mc:AlternateContent xmlns:mc="http://schemas.openxmlformats.org/markup-compatibility/2006" xmlns:p14="http://schemas.microsoft.com/office/powerpoint/2010/main">
    <mc:Choice Requires="p14">
      <p:transition spd="slow" p14:dur="1500">
        <p:split orient="vert"/>
        <p:sndAc>
          <p:endSnd/>
        </p:sndAc>
      </p:transition>
    </mc:Choice>
    <mc:Fallback xmlns="">
      <p:transition spd="slow">
        <p:split orient="vert"/>
        <p:sndAc>
          <p:end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31"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1159626" y="288696"/>
            <a:ext cx="3519950"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6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câu</a:t>
            </a:r>
            <a:endParaRPr kumimoji="0" lang="id-ID" sz="36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5" name="Rounded Rectangle 4"/>
          <p:cNvSpPr/>
          <p:nvPr/>
        </p:nvSpPr>
        <p:spPr>
          <a:xfrm>
            <a:off x="171445" y="1590063"/>
            <a:ext cx="11744325" cy="147067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3200" dirty="0">
                <a:solidFill>
                  <a:schemeClr val="tx1"/>
                </a:solidFill>
                <a:latin typeface="Nunito Black" pitchFamily="2" charset="0"/>
              </a:rPr>
              <a:t>M</a:t>
            </a:r>
            <a:r>
              <a:rPr lang="en-US" sz="3200" dirty="0" err="1">
                <a:solidFill>
                  <a:schemeClr val="tx1"/>
                </a:solidFill>
                <a:latin typeface="Nunito Black" pitchFamily="2" charset="0"/>
              </a:rPr>
              <a:t>ùa</a:t>
            </a:r>
            <a:r>
              <a:rPr lang="vi-VN" sz="3200" dirty="0">
                <a:solidFill>
                  <a:schemeClr val="tx1"/>
                </a:solidFill>
                <a:latin typeface="Nunito Black" pitchFamily="2" charset="0"/>
              </a:rPr>
              <a:t> </a:t>
            </a:r>
            <a:r>
              <a:rPr lang="en-US" sz="3200" dirty="0" err="1">
                <a:solidFill>
                  <a:schemeClr val="tx1"/>
                </a:solidFill>
                <a:latin typeface="Nunito Black" pitchFamily="2" charset="0"/>
              </a:rPr>
              <a:t>đông</a:t>
            </a:r>
            <a:r>
              <a:rPr lang="vi-VN" sz="3200" dirty="0">
                <a:solidFill>
                  <a:schemeClr val="tx1"/>
                </a:solidFill>
                <a:latin typeface="Nunito Black" pitchFamily="2" charset="0"/>
              </a:rPr>
              <a:t>,</a:t>
            </a:r>
            <a:r>
              <a:rPr lang="en-US" sz="3200" dirty="0">
                <a:solidFill>
                  <a:srgbClr val="FF0000"/>
                </a:solidFill>
                <a:latin typeface="Nunito Black" pitchFamily="2" charset="0"/>
              </a:rPr>
              <a:t>/ </a:t>
            </a:r>
            <a:r>
              <a:rPr lang="vi-VN" sz="3200" dirty="0">
                <a:solidFill>
                  <a:schemeClr val="tx1"/>
                </a:solidFill>
                <a:latin typeface="Nunito Black" pitchFamily="2" charset="0"/>
              </a:rPr>
              <a:t>thỏ quấn tấm vải lên người cho đỡ rét</a:t>
            </a:r>
            <a:r>
              <a:rPr lang="en-US" sz="3200" dirty="0">
                <a:solidFill>
                  <a:schemeClr val="tx1"/>
                </a:solidFill>
                <a:latin typeface="Nunito Black" pitchFamily="2" charset="0"/>
              </a:rPr>
              <a:t> </a:t>
            </a:r>
            <a:r>
              <a:rPr lang="en-US" sz="3200" dirty="0">
                <a:solidFill>
                  <a:srgbClr val="FF0000"/>
                </a:solidFill>
                <a:latin typeface="Nunito Black" pitchFamily="2" charset="0"/>
              </a:rPr>
              <a:t>/</a:t>
            </a:r>
            <a:r>
              <a:rPr lang="vi-VN" sz="3200" dirty="0">
                <a:solidFill>
                  <a:schemeClr val="tx1"/>
                </a:solidFill>
                <a:latin typeface="Nunito Black" pitchFamily="2" charset="0"/>
              </a:rPr>
              <a:t> thì gió thổi tấm vải bay xuống ao.</a:t>
            </a:r>
            <a:r>
              <a:rPr lang="en-US" sz="3200" dirty="0">
                <a:solidFill>
                  <a:srgbClr val="FF0000"/>
                </a:solidFill>
                <a:latin typeface="Nunito Black" pitchFamily="2" charset="0"/>
              </a:rPr>
              <a:t>//</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8" name="Rounded Rectangle 7"/>
          <p:cNvSpPr/>
          <p:nvPr/>
        </p:nvSpPr>
        <p:spPr>
          <a:xfrm>
            <a:off x="290702" y="3885570"/>
            <a:ext cx="11696510" cy="205801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dirty="0">
                <a:solidFill>
                  <a:srgbClr val="000000"/>
                </a:solidFill>
                <a:latin typeface="Nunito Black" pitchFamily="2" charset="0"/>
              </a:rPr>
              <a:t>Thỏ trải vải.</a:t>
            </a:r>
            <a:r>
              <a:rPr lang="en-US" sz="3200" dirty="0">
                <a:solidFill>
                  <a:srgbClr val="FF0000"/>
                </a:solidFill>
                <a:latin typeface="Nunito Black" pitchFamily="2" charset="0"/>
              </a:rPr>
              <a:t>//</a:t>
            </a:r>
            <a:r>
              <a:rPr lang="vi-VN" sz="3200" dirty="0">
                <a:solidFill>
                  <a:srgbClr val="000000"/>
                </a:solidFill>
                <a:latin typeface="Nunito Black" pitchFamily="2" charset="0"/>
              </a:rPr>
              <a:t> Ốc sên kẻ đường vạch.</a:t>
            </a:r>
            <a:r>
              <a:rPr lang="en-US" sz="3200" dirty="0">
                <a:solidFill>
                  <a:srgbClr val="FF0000"/>
                </a:solidFill>
                <a:latin typeface="Nunito Black" pitchFamily="2" charset="0"/>
              </a:rPr>
              <a:t>//</a:t>
            </a:r>
            <a:endParaRPr lang="vi-VN" sz="3200" dirty="0">
              <a:solidFill>
                <a:srgbClr val="FF0000"/>
              </a:solidFill>
              <a:latin typeface="Nunito Black" pitchFamily="2" charset="0"/>
            </a:endParaRPr>
          </a:p>
          <a:p>
            <a:pPr algn="just"/>
            <a:r>
              <a:rPr lang="vi-VN" sz="3200" dirty="0">
                <a:solidFill>
                  <a:srgbClr val="000000"/>
                </a:solidFill>
                <a:latin typeface="Nunito Black" pitchFamily="2" charset="0"/>
              </a:rPr>
              <a:t>Bọ ngựa cắt vải theo vạch.</a:t>
            </a:r>
            <a:r>
              <a:rPr lang="en-US" sz="3200" dirty="0">
                <a:solidFill>
                  <a:srgbClr val="FF0000"/>
                </a:solidFill>
                <a:latin typeface="Nunito Black" pitchFamily="2" charset="0"/>
              </a:rPr>
              <a:t> //</a:t>
            </a:r>
            <a:r>
              <a:rPr lang="vi-VN" sz="3200" dirty="0">
                <a:solidFill>
                  <a:srgbClr val="000000"/>
                </a:solidFill>
                <a:latin typeface="Nunito Black" pitchFamily="2" charset="0"/>
              </a:rPr>
              <a:t> Tằm xe chỉ.</a:t>
            </a:r>
            <a:r>
              <a:rPr lang="en-US" sz="3200" dirty="0">
                <a:solidFill>
                  <a:srgbClr val="FF0000"/>
                </a:solidFill>
                <a:latin typeface="Nunito Black" pitchFamily="2" charset="0"/>
              </a:rPr>
              <a:t> //</a:t>
            </a:r>
            <a:r>
              <a:rPr lang="vi-VN" sz="3200" dirty="0">
                <a:solidFill>
                  <a:srgbClr val="000000"/>
                </a:solidFill>
                <a:latin typeface="Nunito Black" pitchFamily="2" charset="0"/>
              </a:rPr>
              <a:t> Nhím chắp vải,</a:t>
            </a:r>
            <a:r>
              <a:rPr lang="en-US" sz="3200" dirty="0">
                <a:solidFill>
                  <a:srgbClr val="FF0000"/>
                </a:solidFill>
                <a:latin typeface="Nunito Black" pitchFamily="2" charset="0"/>
              </a:rPr>
              <a:t>/</a:t>
            </a:r>
            <a:r>
              <a:rPr lang="vi-VN" sz="3200" dirty="0">
                <a:solidFill>
                  <a:srgbClr val="FF0000"/>
                </a:solidFill>
                <a:latin typeface="Nunito Black" pitchFamily="2" charset="0"/>
              </a:rPr>
              <a:t> </a:t>
            </a:r>
            <a:r>
              <a:rPr lang="vi-VN" sz="3200" dirty="0">
                <a:solidFill>
                  <a:srgbClr val="000000"/>
                </a:solidFill>
                <a:latin typeface="Nunito Black" pitchFamily="2" charset="0"/>
              </a:rPr>
              <a:t>dùi lỗ.</a:t>
            </a:r>
            <a:r>
              <a:rPr lang="en-US" sz="3200" dirty="0">
                <a:solidFill>
                  <a:srgbClr val="FF0000"/>
                </a:solidFill>
                <a:latin typeface="Nunito Black" pitchFamily="2" charset="0"/>
              </a:rPr>
              <a:t> //</a:t>
            </a:r>
            <a:endParaRPr kumimoji="0" lang="id-ID" sz="40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761173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7" name="Rounded Rectangle 6"/>
          <p:cNvSpPr/>
          <p:nvPr/>
        </p:nvSpPr>
        <p:spPr>
          <a:xfrm>
            <a:off x="1038873" y="240025"/>
            <a:ext cx="2198103"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Chia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9" name="Rounded Rectangle 8"/>
          <p:cNvSpPr/>
          <p:nvPr/>
        </p:nvSpPr>
        <p:spPr>
          <a:xfrm>
            <a:off x="680846" y="1154749"/>
            <a:ext cx="10251613" cy="687498"/>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1: </a:t>
            </a:r>
            <a:r>
              <a:rPr lang="en-US" sz="3200" dirty="0" err="1">
                <a:solidFill>
                  <a:srgbClr val="000000"/>
                </a:solidFill>
                <a:latin typeface="Nunito Black" pitchFamily="2" charset="0"/>
              </a:rPr>
              <a:t>Từ</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đầu</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Phải</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thành</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mới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được</a:t>
            </a:r>
            <a:r>
              <a:rPr lang="en-US" sz="3200" i="1" dirty="0">
                <a:solidFill>
                  <a:srgbClr val="002060"/>
                </a:solidFill>
                <a:latin typeface="Nunito Black" pitchFamily="2" charset="0"/>
              </a:rPr>
              <a:t>.</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0" name="Rounded Rectangle 9"/>
          <p:cNvSpPr/>
          <p:nvPr/>
        </p:nvSpPr>
        <p:spPr>
          <a:xfrm>
            <a:off x="680847" y="2097742"/>
            <a:ext cx="9323766" cy="79337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2: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cần</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a:t>
            </a:r>
          </a:p>
        </p:txBody>
      </p:sp>
      <p:sp>
        <p:nvSpPr>
          <p:cNvPr id="11" name="Rounded Rectangle 10"/>
          <p:cNvSpPr/>
          <p:nvPr/>
        </p:nvSpPr>
        <p:spPr>
          <a:xfrm>
            <a:off x="680846" y="3146613"/>
            <a:ext cx="10829836" cy="81758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3: </a:t>
            </a:r>
            <a:r>
              <a:rPr lang="en-US" sz="3200" dirty="0" err="1">
                <a:solidFill>
                  <a:srgbClr val="000000"/>
                </a:solidFill>
                <a:latin typeface="Nunito Black" pitchFamily="2" charset="0"/>
              </a:rPr>
              <a:t>Tiếp</a:t>
            </a:r>
            <a:r>
              <a:rPr lang="en-US" sz="3200" dirty="0">
                <a:solidFill>
                  <a:srgbClr val="000000"/>
                </a:solidFill>
                <a:latin typeface="Nunito Black" pitchFamily="2" charset="0"/>
              </a:rPr>
              <a:t> </a:t>
            </a:r>
            <a:r>
              <a:rPr lang="en-US" sz="3200" dirty="0" err="1">
                <a:solidFill>
                  <a:srgbClr val="000000"/>
                </a:solidFill>
                <a:latin typeface="Nunito Black" pitchFamily="2" charset="0"/>
              </a:rPr>
              <a:t>theo</a:t>
            </a:r>
            <a:r>
              <a:rPr lang="en-US" sz="3200" dirty="0">
                <a:solidFill>
                  <a:srgbClr val="000000"/>
                </a:solidFill>
                <a:latin typeface="Nunito Black" pitchFamily="2" charset="0"/>
              </a:rPr>
              <a:t> </a:t>
            </a:r>
            <a:r>
              <a:rPr lang="en-US" sz="3200" dirty="0" err="1">
                <a:solidFill>
                  <a:srgbClr val="000000"/>
                </a:solidFill>
                <a:latin typeface="Nunito Black" pitchFamily="2" charset="0"/>
              </a:rPr>
              <a:t>đến</a:t>
            </a:r>
            <a:r>
              <a:rPr lang="en-US" sz="3200" dirty="0">
                <a:solidFill>
                  <a:srgbClr val="000000"/>
                </a:solidFill>
                <a:latin typeface="Nunito Black" pitchFamily="2" charset="0"/>
              </a:rPr>
              <a:t> </a:t>
            </a:r>
            <a:r>
              <a:rPr lang="en-US" sz="3200" i="1" dirty="0" err="1">
                <a:solidFill>
                  <a:srgbClr val="002060"/>
                </a:solidFill>
                <a:latin typeface="Nunito Black" pitchFamily="2" charset="0"/>
              </a:rPr>
              <a:t>để</a:t>
            </a:r>
            <a:r>
              <a:rPr lang="en-US" sz="3200" i="1" dirty="0">
                <a:solidFill>
                  <a:srgbClr val="002060"/>
                </a:solidFill>
                <a:latin typeface="Nunito Black" pitchFamily="2" charset="0"/>
              </a:rPr>
              <a:t> may </a:t>
            </a:r>
            <a:r>
              <a:rPr lang="en-US" sz="3200" i="1" dirty="0" err="1">
                <a:solidFill>
                  <a:srgbClr val="002060"/>
                </a:solidFill>
                <a:latin typeface="Nunito Black" pitchFamily="2" charset="0"/>
              </a:rPr>
              <a:t>áo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ấm</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cho</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mọi</a:t>
            </a:r>
            <a:r>
              <a:rPr lang="en-US" sz="3200" i="1" dirty="0">
                <a:solidFill>
                  <a:srgbClr val="002060"/>
                </a:solidFill>
                <a:latin typeface="Nunito Black" pitchFamily="2" charset="0"/>
              </a:rPr>
              <a:t> </a:t>
            </a:r>
            <a:r>
              <a:rPr lang="en-US" sz="3200" i="1" dirty="0" err="1">
                <a:solidFill>
                  <a:srgbClr val="002060"/>
                </a:solidFill>
                <a:latin typeface="Nunito Black" pitchFamily="2" charset="0"/>
              </a:rPr>
              <a:t>người</a:t>
            </a:r>
            <a:endParaRPr kumimoji="0" lang="id-ID" sz="4000" b="1" i="1" u="none" strike="noStrike" kern="0" cap="none" spc="0" normalizeH="0" baseline="0" noProof="0" dirty="0">
              <a:ln>
                <a:noFill/>
              </a:ln>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
        <p:nvSpPr>
          <p:cNvPr id="12" name="Rounded Rectangle 11"/>
          <p:cNvSpPr/>
          <p:nvPr/>
        </p:nvSpPr>
        <p:spPr>
          <a:xfrm>
            <a:off x="680846" y="4219688"/>
            <a:ext cx="3883769" cy="77993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dirty="0">
                <a:solidFill>
                  <a:srgbClr val="000000"/>
                </a:solidFill>
                <a:latin typeface="Nunito Black" pitchFamily="2" charset="0"/>
              </a:rPr>
              <a:t>+ </a:t>
            </a:r>
            <a:r>
              <a:rPr lang="en-US" sz="3200" dirty="0" err="1">
                <a:solidFill>
                  <a:srgbClr val="000000"/>
                </a:solidFill>
                <a:latin typeface="Nunito Black" pitchFamily="2" charset="0"/>
              </a:rPr>
              <a:t>Đoạn</a:t>
            </a:r>
            <a:r>
              <a:rPr lang="en-US" sz="3200" dirty="0">
                <a:solidFill>
                  <a:srgbClr val="000000"/>
                </a:solidFill>
                <a:latin typeface="Nunito Black" pitchFamily="2" charset="0"/>
              </a:rPr>
              <a:t> 4: </a:t>
            </a:r>
            <a:r>
              <a:rPr lang="en-US" sz="3200" dirty="0" err="1">
                <a:solidFill>
                  <a:srgbClr val="000000"/>
                </a:solidFill>
                <a:latin typeface="Nunito Black" pitchFamily="2" charset="0"/>
              </a:rPr>
              <a:t>Còn</a:t>
            </a:r>
            <a:r>
              <a:rPr lang="en-US" sz="3200" dirty="0">
                <a:solidFill>
                  <a:srgbClr val="000000"/>
                </a:solidFill>
                <a:latin typeface="Nunito Black" pitchFamily="2" charset="0"/>
              </a:rPr>
              <a:t> </a:t>
            </a:r>
            <a:r>
              <a:rPr lang="en-US" sz="3200" dirty="0" err="1">
                <a:solidFill>
                  <a:srgbClr val="000000"/>
                </a:solidFill>
                <a:latin typeface="Nunito Black" pitchFamily="2" charset="0"/>
              </a:rPr>
              <a:t>lại</a:t>
            </a:r>
            <a:r>
              <a:rPr lang="en-US" sz="3200" i="1" dirty="0">
                <a:solidFill>
                  <a:srgbClr val="000000"/>
                </a:solidFill>
                <a:latin typeface="Nunito Black" pitchFamily="2" charset="0"/>
              </a:rPr>
              <a:t>.</a:t>
            </a:r>
            <a:endParaRPr lang="id-ID" sz="4800" b="1" i="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87405608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3" y="1385"/>
            <a:ext cx="825845" cy="657520"/>
          </a:xfrm>
          <a:prstGeom prst="ellipse">
            <a:avLst/>
          </a:prstGeom>
        </p:spPr>
      </p:pic>
      <p:sp>
        <p:nvSpPr>
          <p:cNvPr id="12" name="Rounded Rectangle 11"/>
          <p:cNvSpPr/>
          <p:nvPr/>
        </p:nvSpPr>
        <p:spPr>
          <a:xfrm>
            <a:off x="4338071" y="389208"/>
            <a:ext cx="3543567"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32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858977" y="11596"/>
            <a:ext cx="447297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nối</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tiếp</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6" name="Rounded Rectangle 5"/>
          <p:cNvSpPr/>
          <p:nvPr/>
        </p:nvSpPr>
        <p:spPr>
          <a:xfrm>
            <a:off x="-193964" y="862322"/>
            <a:ext cx="12385963" cy="570071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274048369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412" y="15240"/>
            <a:ext cx="808443" cy="643665"/>
          </a:xfrm>
          <a:prstGeom prst="ellipse">
            <a:avLst/>
          </a:prstGeom>
        </p:spPr>
      </p:pic>
      <p:sp>
        <p:nvSpPr>
          <p:cNvPr id="8" name="Rounded Rectangle 7"/>
          <p:cNvSpPr/>
          <p:nvPr/>
        </p:nvSpPr>
        <p:spPr>
          <a:xfrm>
            <a:off x="4542508" y="506221"/>
            <a:ext cx="3159192" cy="49837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28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28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2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3" name="Rounded Rectangle 12"/>
          <p:cNvSpPr/>
          <p:nvPr/>
        </p:nvSpPr>
        <p:spPr>
          <a:xfrm>
            <a:off x="635598" y="29206"/>
            <a:ext cx="5086329"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Luyện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đọc</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đoạn</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theo</a:t>
            </a:r>
            <a:r>
              <a:rPr kumimoji="0" lang="en-US" sz="3200" b="1" i="0" u="none" strike="noStrike" kern="0" cap="none" spc="0" normalizeH="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noProof="0" dirty="0" err="1">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4" name="Rounded Rectangle 13"/>
          <p:cNvSpPr/>
          <p:nvPr/>
        </p:nvSpPr>
        <p:spPr>
          <a:xfrm>
            <a:off x="-1412" y="995055"/>
            <a:ext cx="12301567" cy="589244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M</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ùa</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000" b="0" i="0" u="none" strike="noStrike" kern="1200" cap="none" spc="0" normalizeH="0" baseline="0" noProof="0" dirty="0" err="1">
                <a:ln>
                  <a:noFill/>
                </a:ln>
                <a:solidFill>
                  <a:srgbClr val="002060"/>
                </a:solidFill>
                <a:effectLst/>
                <a:uLnTx/>
                <a:uFillTx/>
                <a:latin typeface="Nunito Black" pitchFamily="2" charset="0"/>
                <a:ea typeface="+mn-ea"/>
                <a:cs typeface="+mn-cs"/>
              </a:rPr>
              <a:t>đông</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00206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7030A0"/>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7030A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548F01"/>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rgbClr val="548F01"/>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vi-VN"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Mùa đông năm ấy, trong rừng ai cũng có áo ấm để mặc.</a:t>
            </a:r>
            <a:r>
              <a:rPr kumimoji="0" lang="en-US" sz="2000" b="0" i="0" u="none" strike="noStrike" kern="1200" cap="none" spc="0" normalizeH="0" baseline="0" noProof="0" dirty="0">
                <a:ln>
                  <a:noFill/>
                </a:ln>
                <a:solidFill>
                  <a:schemeClr val="accent2">
                    <a:lumMod val="50000"/>
                  </a:schemeClr>
                </a:solidFill>
                <a:effectLst/>
                <a:uLnTx/>
                <a:uFillTx/>
                <a:latin typeface="Nunito Black" pitchFamily="2" charset="0"/>
                <a:ea typeface="+mn-ea"/>
                <a:cs typeface="+mn-cs"/>
              </a:rPr>
              <a:t>         </a:t>
            </a:r>
            <a:r>
              <a:rPr kumimoji="0" lang="en-US" sz="20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19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spTree>
    <p:extLst>
      <p:ext uri="{BB962C8B-B14F-4D97-AF65-F5344CB8AC3E}">
        <p14:creationId xmlns:p14="http://schemas.microsoft.com/office/powerpoint/2010/main" val="189300903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ounded Rectangle 5"/>
          <p:cNvSpPr/>
          <p:nvPr/>
        </p:nvSpPr>
        <p:spPr>
          <a:xfrm>
            <a:off x="-41570" y="672360"/>
            <a:ext cx="12233564" cy="6170400"/>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ùa</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en-US" sz="2200" b="0" i="0" u="none" strike="noStrike" kern="1200" cap="none" spc="0" normalizeH="0" baseline="0" noProof="0" dirty="0" err="1">
                <a:ln>
                  <a:noFill/>
                </a:ln>
                <a:solidFill>
                  <a:srgbClr val="000000"/>
                </a:solidFill>
                <a:effectLst/>
                <a:uLnTx/>
                <a:uFillTx/>
                <a:latin typeface="Nunito Black" pitchFamily="2" charset="0"/>
                <a:ea typeface="+mn-ea"/>
                <a:cs typeface="+mn-cs"/>
              </a:rPr>
              <a:t>đông</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may thành áo mới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Anh giúp chúng tôi cắt vải may áo. Mọi người cần áo 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đồng ý, vung kiếm cắt vải, nhím ngăn: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Phải cắt đúng theo kích thước.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Tất cả lại đi tìm người biết kẻ đường vạch trên vải. Lúc qua vườn chuối, Nhím trông thấy ốc sên bò trên lá, cứ mỗi quãng, ốc sên lại để lại phía sau một đường vạch. Nhím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 Chúng tôi cần anh kẻ đường vạch để may áo ấm cho mọi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Ốc sên nhận lời, bò lên tấm vải, vạch những đường rất rõ. Bây giờ chỉ còn thiếu người luồn kim giỏi. Tất cả lại đi tìm chim ổ dộc có biệt tài khâu vá.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Xưởng may áo ấm được dựng lên. Thỏ trải vải. Ốc sên kẻ đường vạch.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Bọ ngựa cắt vải theo vạch. Tằm xe chỉ. Nhím chắp vải, dùi lỗ. Đôi chim ổ dộc luồn kim, may 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Mùa đông năm ấy, trong rừng ai cũng có áo ấm để mặc.</a:t>
            </a: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Nunito Black" pitchFamily="2" charset="0"/>
                <a:ea typeface="+mn-ea"/>
                <a:cs typeface="+mn-cs"/>
              </a:rPr>
              <a:t>                                                                                                                                              </a:t>
            </a:r>
            <a:r>
              <a:rPr kumimoji="0" lang="vi-VN" sz="2200" b="0" i="0" u="none" strike="noStrike" kern="1200" cap="none" spc="0" normalizeH="0" baseline="0" noProof="0" dirty="0">
                <a:ln>
                  <a:noFill/>
                </a:ln>
                <a:solidFill>
                  <a:srgbClr val="000000"/>
                </a:solidFill>
                <a:effectLst/>
                <a:uLnTx/>
                <a:uFillTx/>
                <a:latin typeface="Nunito Black" pitchFamily="2" charset="0"/>
                <a:ea typeface="+mn-ea"/>
                <a:cs typeface="+mn-cs"/>
              </a:rPr>
              <a:t>(Theo Võ Quảng)</a:t>
            </a:r>
          </a:p>
        </p:txBody>
      </p:sp>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3" y="15240"/>
            <a:ext cx="808443" cy="643665"/>
          </a:xfrm>
          <a:prstGeom prst="ellipse">
            <a:avLst/>
          </a:prstGeom>
        </p:spPr>
      </p:pic>
      <p:sp>
        <p:nvSpPr>
          <p:cNvPr id="12" name="Rounded Rectangle 11"/>
          <p:cNvSpPr/>
          <p:nvPr/>
        </p:nvSpPr>
        <p:spPr>
          <a:xfrm>
            <a:off x="4353534" y="55429"/>
            <a:ext cx="3515847" cy="77993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Những</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chiếc</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áo</a:t>
            </a:r>
            <a:r>
              <a:rPr kumimoji="0" lang="en-US" sz="3200" b="1" i="0" u="none" strike="noStrike" kern="1200" cap="none" spc="0" normalizeH="0" baseline="0" noProof="0" dirty="0">
                <a:ln>
                  <a:noFill/>
                </a:ln>
                <a:solidFill>
                  <a:srgbClr val="FF0000"/>
                </a:solidFill>
                <a:effectLst/>
                <a:uLnTx/>
                <a:uFillTx/>
                <a:latin typeface="Nunito Black" pitchFamily="2" charset="0"/>
                <a:ea typeface="+mn-ea"/>
              </a:rPr>
              <a:t> </a:t>
            </a:r>
            <a:r>
              <a:rPr kumimoji="0" lang="en-US" sz="3200" b="1" i="0" u="none" strike="noStrike" kern="1200" cap="none" spc="0" normalizeH="0" baseline="0" noProof="0" dirty="0" err="1">
                <a:ln>
                  <a:noFill/>
                </a:ln>
                <a:solidFill>
                  <a:srgbClr val="FF0000"/>
                </a:solidFill>
                <a:effectLst/>
                <a:uLnTx/>
                <a:uFillTx/>
                <a:latin typeface="Nunito Black" pitchFamily="2" charset="0"/>
                <a:ea typeface="+mn-ea"/>
              </a:rPr>
              <a:t>ấm</a:t>
            </a:r>
            <a:endParaRPr kumimoji="0" lang="id-ID" sz="4800" b="1" i="1"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8" name="Rounded Rectangle 7"/>
          <p:cNvSpPr/>
          <p:nvPr/>
        </p:nvSpPr>
        <p:spPr>
          <a:xfrm>
            <a:off x="760285" y="-2259"/>
            <a:ext cx="2761961" cy="37020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toàn</a:t>
            </a:r>
            <a:r>
              <a:rPr lang="en-US" sz="3200" b="1" kern="0" dirty="0">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bài</a:t>
            </a:r>
            <a:endParaRPr kumimoji="0" lang="id-ID" sz="3200" b="1" i="0" u="none" strike="noStrike" kern="0" cap="none" spc="0" normalizeH="0" baseline="0" noProof="0" dirty="0">
              <a:ln>
                <a:noFill/>
              </a:ln>
              <a:solidFill>
                <a:srgbClr val="558D04"/>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367497649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0" y="0"/>
            <a:ext cx="957155" cy="762066"/>
          </a:xfrm>
          <a:prstGeom prst="ellipse">
            <a:avLst/>
          </a:prstGeom>
        </p:spPr>
      </p:pic>
      <p:sp>
        <p:nvSpPr>
          <p:cNvPr id="5" name="Rounded Rectangle 4"/>
          <p:cNvSpPr/>
          <p:nvPr/>
        </p:nvSpPr>
        <p:spPr>
          <a:xfrm>
            <a:off x="957155" y="224784"/>
            <a:ext cx="2806986" cy="537282"/>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Giải</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nghĩa</a:t>
            </a:r>
            <a:r>
              <a:rPr kumimoji="0" lang="en-US"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32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từ</a:t>
            </a:r>
            <a:endParaRPr kumimoji="0" lang="id-ID" sz="32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pic>
        <p:nvPicPr>
          <p:cNvPr id="6" name="Picture 5"/>
          <p:cNvPicPr>
            <a:picLocks noChangeAspect="1"/>
          </p:cNvPicPr>
          <p:nvPr/>
        </p:nvPicPr>
        <p:blipFill rotWithShape="1">
          <a:blip r:embed="rId4"/>
          <a:srcRect t="2922" b="4162"/>
          <a:stretch/>
        </p:blipFill>
        <p:spPr>
          <a:xfrm>
            <a:off x="5228965" y="3155004"/>
            <a:ext cx="2718188" cy="2143137"/>
          </a:xfrm>
          <a:prstGeom prst="ellipse">
            <a:avLst/>
          </a:prstGeom>
        </p:spPr>
      </p:pic>
      <p:sp>
        <p:nvSpPr>
          <p:cNvPr id="7" name="Rounded Rectangular Callout 6"/>
          <p:cNvSpPr/>
          <p:nvPr/>
        </p:nvSpPr>
        <p:spPr>
          <a:xfrm>
            <a:off x="510988" y="3316369"/>
            <a:ext cx="4598893" cy="3178561"/>
          </a:xfrm>
          <a:prstGeom prst="wedgeRoundRectCallout">
            <a:avLst>
              <a:gd name="adj1" fmla="val 72215"/>
              <a:gd name="adj2" fmla="val -19656"/>
              <a:gd name="adj3" fmla="val 16667"/>
            </a:avLst>
          </a:prstGeom>
          <a:solidFill>
            <a:srgbClr val="FFFFFF">
              <a:alpha val="80000"/>
            </a:srgbClr>
          </a:solidFill>
          <a:ln w="571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3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ổ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còn</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gọi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dồng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dộc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dòng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dọc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loài</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trông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giống</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chim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sẻ</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làm</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tổ</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rất</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chắc</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và</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lumMod val="95000"/>
                    <a:lumOff val="5000"/>
                  </a:schemeClr>
                </a:solidFill>
                <a:effectLst/>
                <a:uLnTx/>
                <a:uFillTx/>
                <a:latin typeface="Nunito Black" pitchFamily="2" charset="0"/>
                <a:ea typeface="+mn-ea"/>
                <a:cs typeface="+mn-cs"/>
              </a:rPr>
              <a:t>đẹp</a:t>
            </a:r>
            <a:r>
              <a:rPr kumimoji="0" lang="en-US" sz="2800" b="0" i="0" u="none" strike="noStrike" kern="1200" cap="none" spc="0" normalizeH="0" baseline="0" noProof="0" dirty="0">
                <a:ln>
                  <a:noFill/>
                </a:ln>
                <a:solidFill>
                  <a:schemeClr val="tx1">
                    <a:lumMod val="95000"/>
                    <a:lumOff val="5000"/>
                  </a:schemeClr>
                </a:solidFill>
                <a:effectLst/>
                <a:uLnTx/>
                <a:uFillTx/>
                <a:latin typeface="Nunito Black" pitchFamily="2" charset="0"/>
                <a:ea typeface="+mn-ea"/>
              </a:rPr>
              <a:t>.</a:t>
            </a:r>
            <a:endParaRPr kumimoji="0" lang="id-ID" sz="2800" b="1" i="1" u="none" strike="noStrike" kern="0" cap="none" spc="0" normalizeH="0" baseline="0" noProof="0" dirty="0">
              <a:ln>
                <a:noFill/>
              </a:ln>
              <a:solidFill>
                <a:schemeClr val="tx1">
                  <a:lumMod val="95000"/>
                  <a:lumOff val="5000"/>
                </a:schemeClr>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Tree>
    <p:extLst>
      <p:ext uri="{BB962C8B-B14F-4D97-AF65-F5344CB8AC3E}">
        <p14:creationId xmlns:p14="http://schemas.microsoft.com/office/powerpoint/2010/main" val="31270710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5172634"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Trả</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lời</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câu</a:t>
            </a:r>
            <a:r>
              <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hỏi</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0966089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46037"/>
            <a:ext cx="915707" cy="765380"/>
          </a:xfrm>
          <a:prstGeom prst="ellipse">
            <a:avLst/>
          </a:prstGeom>
        </p:spPr>
      </p:pic>
      <p:pic>
        <p:nvPicPr>
          <p:cNvPr id="5" name="Picture 16" descr="Hướng dẫn cách vẽ con thỏ dễ thương mới nhất 2020 - Quà cho bé - Quà tặng  độc đáo cho bé yê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6246" y="3634655"/>
            <a:ext cx="2937249" cy="2928611"/>
          </a:xfrm>
          <a:prstGeom prst="rect">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947308" y="259581"/>
            <a:ext cx="939512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70C0"/>
                </a:solidFill>
                <a:latin typeface="Nunito Black" pitchFamily="2" charset="0"/>
              </a:rPr>
              <a:t>Câu</a:t>
            </a:r>
            <a:r>
              <a:rPr lang="en-US" sz="2800" b="1" dirty="0">
                <a:solidFill>
                  <a:srgbClr val="0070C0"/>
                </a:solidFill>
                <a:latin typeface="Nunito Black" pitchFamily="2" charset="0"/>
              </a:rPr>
              <a:t> 1</a:t>
            </a:r>
            <a:r>
              <a:rPr lang="en-US" sz="2800" dirty="0">
                <a:solidFill>
                  <a:srgbClr val="0070C0"/>
                </a:solidFill>
                <a:latin typeface="Nunito Black" pitchFamily="2" charset="0"/>
              </a:rPr>
              <a:t>: </a:t>
            </a:r>
            <a:r>
              <a:rPr lang="en-US" sz="2800" b="1" dirty="0" err="1">
                <a:solidFill>
                  <a:srgbClr val="0070C0"/>
                </a:solidFill>
                <a:latin typeface="Nunito Black" pitchFamily="2" charset="0"/>
              </a:rPr>
              <a:t>Mùa</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đông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đến</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thỏ</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chống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rét</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bằng</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cách</a:t>
            </a:r>
            <a:r>
              <a:rPr lang="en-US" sz="2800" b="1" dirty="0">
                <a:solidFill>
                  <a:srgbClr val="0070C0"/>
                </a:solidFill>
                <a:latin typeface="Nunito Black" pitchFamily="2" charset="0"/>
              </a:rPr>
              <a:t> </a:t>
            </a:r>
            <a:r>
              <a:rPr lang="en-US" sz="2800" b="1" dirty="0" err="1">
                <a:solidFill>
                  <a:srgbClr val="0070C0"/>
                </a:solidFill>
                <a:latin typeface="Nunito Black" pitchFamily="2" charset="0"/>
              </a:rPr>
              <a:t>nào</a:t>
            </a:r>
            <a:r>
              <a:rPr lang="en-US" sz="2800" b="1" dirty="0">
                <a:solidFill>
                  <a:srgbClr val="0070C0"/>
                </a:solidFill>
                <a:latin typeface="Nunito Black" pitchFamily="2" charset="0"/>
              </a:rPr>
              <a:t>?</a:t>
            </a:r>
            <a:endParaRPr lang="en-US" sz="2800" dirty="0">
              <a:solidFill>
                <a:srgbClr val="0070C0"/>
              </a:solidFill>
              <a:latin typeface="Nunito Black" pitchFamily="2" charset="0"/>
            </a:endParaRPr>
          </a:p>
        </p:txBody>
      </p:sp>
      <p:sp>
        <p:nvSpPr>
          <p:cNvPr id="14" name="Cloud Callout 13"/>
          <p:cNvSpPr/>
          <p:nvPr/>
        </p:nvSpPr>
        <p:spPr>
          <a:xfrm>
            <a:off x="7606145" y="1429510"/>
            <a:ext cx="4420417"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accent2">
                    <a:lumMod val="50000"/>
                  </a:schemeClr>
                </a:solidFill>
                <a:latin typeface="Nunito Black" pitchFamily="2" charset="0"/>
              </a:rPr>
              <a:t>Gợi</a:t>
            </a:r>
            <a:r>
              <a:rPr lang="en-US" sz="2800" dirty="0">
                <a:solidFill>
                  <a:schemeClr val="accent2">
                    <a:lumMod val="50000"/>
                  </a:schemeClr>
                </a:solidFill>
                <a:latin typeface="Nunito Black" pitchFamily="2" charset="0"/>
              </a:rPr>
              <a:t> ý: </a:t>
            </a:r>
            <a:r>
              <a:rPr lang="en-US" sz="2800" dirty="0" err="1">
                <a:solidFill>
                  <a:schemeClr val="accent2">
                    <a:lumMod val="50000"/>
                  </a:schemeClr>
                </a:solidFill>
                <a:latin typeface="Nunito Black" pitchFamily="2" charset="0"/>
              </a:rPr>
              <a:t>Em</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đọc</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kĩ</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đoạn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đầu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tiên</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để</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trả</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lời</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câu</a:t>
            </a:r>
            <a:r>
              <a:rPr lang="en-US" sz="2800" dirty="0">
                <a:solidFill>
                  <a:schemeClr val="accent2">
                    <a:lumMod val="50000"/>
                  </a:schemeClr>
                </a:solidFill>
                <a:latin typeface="Nunito Black" pitchFamily="2" charset="0"/>
              </a:rPr>
              <a:t> </a:t>
            </a:r>
            <a:r>
              <a:rPr lang="en-US" sz="2800" dirty="0" err="1">
                <a:solidFill>
                  <a:schemeClr val="accent2">
                    <a:lumMod val="50000"/>
                  </a:schemeClr>
                </a:solidFill>
                <a:latin typeface="Nunito Black" pitchFamily="2" charset="0"/>
              </a:rPr>
              <a:t>hỏi</a:t>
            </a:r>
            <a:r>
              <a:rPr lang="en-US" sz="2800" dirty="0">
                <a:solidFill>
                  <a:schemeClr val="accent2">
                    <a:lumMod val="50000"/>
                  </a:schemeClr>
                </a:solidFill>
                <a:latin typeface="Nunito Black" pitchFamily="2" charset="0"/>
              </a:rPr>
              <a:t>.</a:t>
            </a:r>
          </a:p>
        </p:txBody>
      </p:sp>
      <p:sp>
        <p:nvSpPr>
          <p:cNvPr id="16" name="Rounded Rectangle 15"/>
          <p:cNvSpPr/>
          <p:nvPr/>
        </p:nvSpPr>
        <p:spPr>
          <a:xfrm>
            <a:off x="165438" y="1030033"/>
            <a:ext cx="6831107" cy="260462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M</a:t>
            </a:r>
            <a:r>
              <a:rPr lang="en-US" sz="3200" dirty="0" err="1">
                <a:solidFill>
                  <a:srgbClr val="002060"/>
                </a:solidFill>
                <a:latin typeface="Nunito Black" pitchFamily="2" charset="0"/>
              </a:rPr>
              <a:t>ùa</a:t>
            </a:r>
            <a:r>
              <a:rPr lang="vi-VN" sz="3200" dirty="0">
                <a:solidFill>
                  <a:srgbClr val="002060"/>
                </a:solidFill>
                <a:latin typeface="Nunito Black" pitchFamily="2" charset="0"/>
              </a:rPr>
              <a:t> </a:t>
            </a:r>
            <a:r>
              <a:rPr lang="en-US" sz="3200" dirty="0" err="1">
                <a:solidFill>
                  <a:srgbClr val="002060"/>
                </a:solidFill>
                <a:latin typeface="Nunito Black" pitchFamily="2" charset="0"/>
              </a:rPr>
              <a:t>đông</a:t>
            </a:r>
            <a:r>
              <a:rPr lang="vi-VN" sz="3200" dirty="0">
                <a:solidFill>
                  <a:srgbClr val="002060"/>
                </a:solidFill>
                <a:latin typeface="Nunito Black" pitchFamily="2" charset="0"/>
              </a:rPr>
              <a:t>, thỏ quấn tấm vải lên người cho đỡ rét thì gió thổi tấm vải bay xuống ao. Nhím giúp thỏ</a:t>
            </a:r>
            <a:r>
              <a:rPr lang="en-US" sz="3200" dirty="0">
                <a:solidFill>
                  <a:srgbClr val="002060"/>
                </a:solidFill>
                <a:latin typeface="Nunito Black" pitchFamily="2" charset="0"/>
              </a:rPr>
              <a:t> </a:t>
            </a:r>
            <a:r>
              <a:rPr lang="vi-VN" sz="3200" dirty="0">
                <a:solidFill>
                  <a:srgbClr val="002060"/>
                </a:solidFill>
                <a:latin typeface="Nunito Black" pitchFamily="2" charset="0"/>
              </a:rPr>
              <a:t>khều tấm vải vào bờ và nói:</a:t>
            </a:r>
          </a:p>
          <a:p>
            <a:pPr lvl="0" algn="just">
              <a:defRPr/>
            </a:pPr>
            <a:r>
              <a:rPr lang="en-US" sz="3200" dirty="0">
                <a:solidFill>
                  <a:srgbClr val="002060"/>
                </a:solidFill>
                <a:latin typeface="Nunito Black" pitchFamily="2" charset="0"/>
              </a:rPr>
              <a:t>     </a:t>
            </a:r>
            <a:r>
              <a:rPr lang="vi-VN" sz="3200" dirty="0">
                <a:solidFill>
                  <a:srgbClr val="002060"/>
                </a:solidFill>
                <a:latin typeface="Nunito Black" pitchFamily="2" charset="0"/>
              </a:rPr>
              <a:t>- Phải may thành áo mới được.</a:t>
            </a:r>
          </a:p>
        </p:txBody>
      </p:sp>
      <p:grpSp>
        <p:nvGrpSpPr>
          <p:cNvPr id="19" name="Group 18"/>
          <p:cNvGrpSpPr/>
          <p:nvPr/>
        </p:nvGrpSpPr>
        <p:grpSpPr>
          <a:xfrm>
            <a:off x="615259" y="5134675"/>
            <a:ext cx="10246705" cy="965065"/>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dirty="0">
                  <a:solidFill>
                    <a:srgbClr val="002060"/>
                  </a:solidFill>
                  <a:latin typeface="Nunito Black" pitchFamily="2" charset="0"/>
                </a:rPr>
                <a:t>     </a:t>
              </a:r>
              <a:r>
                <a:rPr lang="vi-VN" sz="3200" dirty="0">
                  <a:solidFill>
                    <a:srgbClr val="FF0000"/>
                  </a:solidFill>
                  <a:latin typeface="Nunito Black" pitchFamily="2" charset="0"/>
                </a:rPr>
                <a:t>Mùa đông đến, thỏ quấn tấm vải lên người cho đỡ rét.</a:t>
              </a:r>
              <a:endParaRPr lang="en-US" sz="3200" dirty="0">
                <a:solidFill>
                  <a:srgbClr val="FF0000"/>
                </a:solidFill>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spTree>
    <p:extLst>
      <p:ext uri="{BB962C8B-B14F-4D97-AF65-F5344CB8AC3E}">
        <p14:creationId xmlns:p14="http://schemas.microsoft.com/office/powerpoint/2010/main" val="4095371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98264" l="1034" r="100000"/>
                    </a14:imgEffect>
                  </a14:imgLayer>
                </a14:imgProps>
              </a:ext>
            </a:extLst>
          </a:blip>
          <a:stretch>
            <a:fillRect/>
          </a:stretch>
        </p:blipFill>
        <p:spPr>
          <a:xfrm>
            <a:off x="4611155" y="3799059"/>
            <a:ext cx="3686689" cy="2743583"/>
          </a:xfrm>
          <a:prstGeom prst="rect">
            <a:avLst/>
          </a:prstGeom>
        </p:spPr>
      </p:pic>
      <p:pic>
        <p:nvPicPr>
          <p:cNvPr id="4" name="Picture 3">
            <a:extLst>
              <a:ext uri="{FF2B5EF4-FFF2-40B4-BE49-F238E27FC236}">
                <a16:creationId xmlns:a16="http://schemas.microsoft.com/office/drawing/2014/main" id="{9D6D37C3-74AB-08F2-9B01-B89BFEB6AD03}"/>
              </a:ext>
            </a:extLst>
          </p:cNvPr>
          <p:cNvPicPr>
            <a:picLocks noChangeAspect="1"/>
          </p:cNvPicPr>
          <p:nvPr/>
        </p:nvPicPr>
        <p:blipFill rotWithShape="1">
          <a:blip r:embed="rId5"/>
          <a:srcRect t="14694" b="21814"/>
          <a:stretch/>
        </p:blipFill>
        <p:spPr>
          <a:xfrm>
            <a:off x="25587" y="0"/>
            <a:ext cx="915707" cy="765380"/>
          </a:xfrm>
          <a:prstGeom prst="ellipse">
            <a:avLst/>
          </a:prstGeom>
        </p:spPr>
      </p:pic>
      <p:sp>
        <p:nvSpPr>
          <p:cNvPr id="12" name="Rounded Rectangle 11"/>
          <p:cNvSpPr/>
          <p:nvPr/>
        </p:nvSpPr>
        <p:spPr>
          <a:xfrm>
            <a:off x="987648" y="213544"/>
            <a:ext cx="8653893" cy="681713"/>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err="1">
                <a:solidFill>
                  <a:srgbClr val="002060"/>
                </a:solidFill>
                <a:latin typeface="Nunito Black" pitchFamily="2" charset="0"/>
              </a:rPr>
              <a:t>Câu</a:t>
            </a:r>
            <a:r>
              <a:rPr lang="en-US" sz="2800" b="1" dirty="0">
                <a:solidFill>
                  <a:srgbClr val="002060"/>
                </a:solidFill>
                <a:latin typeface="Nunito Black" pitchFamily="2" charset="0"/>
              </a:rPr>
              <a:t> 2</a:t>
            </a:r>
            <a:r>
              <a:rPr lang="en-US" sz="2800" dirty="0">
                <a:solidFill>
                  <a:srgbClr val="002060"/>
                </a:solidFill>
                <a:latin typeface="Nunito Black" pitchFamily="2" charset="0"/>
              </a:rPr>
              <a:t>: </a:t>
            </a:r>
            <a:r>
              <a:rPr lang="en-US" sz="2800" b="1" dirty="0" err="1">
                <a:solidFill>
                  <a:srgbClr val="002060"/>
                </a:solidFill>
                <a:latin typeface="Nunito Black" pitchFamily="2" charset="0"/>
              </a:rPr>
              <a:t>Vì</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sao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nhím</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nảy</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ra</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sáng</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kiến</a:t>
            </a:r>
            <a:r>
              <a:rPr lang="en-US" sz="2800" b="1" dirty="0">
                <a:solidFill>
                  <a:srgbClr val="002060"/>
                </a:solidFill>
                <a:latin typeface="Nunito Black" pitchFamily="2" charset="0"/>
              </a:rPr>
              <a:t> may </a:t>
            </a:r>
            <a:r>
              <a:rPr lang="en-US" sz="2800" b="1" dirty="0" err="1">
                <a:solidFill>
                  <a:srgbClr val="002060"/>
                </a:solidFill>
                <a:latin typeface="Nunito Black" pitchFamily="2" charset="0"/>
              </a:rPr>
              <a:t>áo</a:t>
            </a:r>
            <a:r>
              <a:rPr lang="en-US" sz="2800" b="1" dirty="0">
                <a:solidFill>
                  <a:srgbClr val="002060"/>
                </a:solidFill>
                <a:latin typeface="Nunito Black" pitchFamily="2" charset="0"/>
              </a:rPr>
              <a:t> </a:t>
            </a:r>
            <a:r>
              <a:rPr lang="en-US" sz="2800" b="1" dirty="0" err="1">
                <a:solidFill>
                  <a:srgbClr val="002060"/>
                </a:solidFill>
                <a:latin typeface="Nunito Black" pitchFamily="2" charset="0"/>
              </a:rPr>
              <a:t>ấm</a:t>
            </a:r>
            <a:r>
              <a:rPr lang="en-US" sz="2800" b="1" dirty="0">
                <a:solidFill>
                  <a:srgbClr val="002060"/>
                </a:solidFill>
                <a:latin typeface="Nunito Black" pitchFamily="2" charset="0"/>
              </a:rPr>
              <a:t>?</a:t>
            </a:r>
            <a:endParaRPr lang="en-US" sz="2800" dirty="0">
              <a:solidFill>
                <a:srgbClr val="002060"/>
              </a:solidFill>
              <a:latin typeface="Nunito Black" pitchFamily="2" charset="0"/>
            </a:endParaRPr>
          </a:p>
        </p:txBody>
      </p:sp>
      <p:sp>
        <p:nvSpPr>
          <p:cNvPr id="14" name="Cloud Callout 13"/>
          <p:cNvSpPr/>
          <p:nvPr/>
        </p:nvSpPr>
        <p:spPr>
          <a:xfrm>
            <a:off x="7675418" y="1383473"/>
            <a:ext cx="4131101" cy="1945573"/>
          </a:xfrm>
          <a:prstGeom prst="cloudCallout">
            <a:avLst>
              <a:gd name="adj1" fmla="val -63096"/>
              <a:gd name="adj2" fmla="val 15181"/>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Gợi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ý: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Em</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đọc</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kĩ</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đoạn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đầu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tiên</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để</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trả</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lời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câu</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rgbClr val="ED7D31">
                    <a:lumMod val="50000"/>
                  </a:srgbClr>
                </a:solidFill>
                <a:effectLst/>
                <a:uLnTx/>
                <a:uFillTx/>
                <a:latin typeface="Nunito Black" pitchFamily="2" charset="0"/>
                <a:ea typeface="+mn-ea"/>
                <a:cs typeface="+mn-cs"/>
              </a:rPr>
              <a:t>hỏi</a:t>
            </a:r>
            <a:r>
              <a:rPr kumimoji="0" lang="en-US" sz="2800" b="0" i="0" u="none" strike="noStrike" kern="1200" cap="none" spc="0" normalizeH="0" baseline="0" noProof="0" dirty="0">
                <a:ln>
                  <a:noFill/>
                </a:ln>
                <a:solidFill>
                  <a:srgbClr val="ED7D31">
                    <a:lumMod val="50000"/>
                  </a:srgbClr>
                </a:solidFill>
                <a:effectLst/>
                <a:uLnTx/>
                <a:uFillTx/>
                <a:latin typeface="Nunito Black" pitchFamily="2" charset="0"/>
                <a:ea typeface="+mn-ea"/>
                <a:cs typeface="+mn-cs"/>
              </a:rPr>
              <a:t>.</a:t>
            </a:r>
          </a:p>
        </p:txBody>
      </p:sp>
      <p:sp>
        <p:nvSpPr>
          <p:cNvPr id="16" name="Rounded Rectangle 15"/>
          <p:cNvSpPr/>
          <p:nvPr/>
        </p:nvSpPr>
        <p:spPr>
          <a:xfrm>
            <a:off x="137730" y="1020277"/>
            <a:ext cx="6952783" cy="224179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M</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ùa</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en-US" sz="2800" b="0" i="0" u="none" strike="noStrike" kern="1200" cap="none" spc="0" normalizeH="0" baseline="0" noProof="0" dirty="0" err="1">
                <a:ln>
                  <a:noFill/>
                </a:ln>
                <a:solidFill>
                  <a:schemeClr val="tx1"/>
                </a:solidFill>
                <a:effectLst/>
                <a:uLnTx/>
                <a:uFillTx/>
                <a:latin typeface="Nunito Black" pitchFamily="2" charset="0"/>
                <a:ea typeface="+mn-ea"/>
                <a:cs typeface="+mn-cs"/>
              </a:rPr>
              <a:t>đông</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thỏ quấn tấm vải lên người cho đỡ rét thì gió thổi tấm vải bay xuống ao. Nhím giúp thỏ</a:t>
            </a: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khều tấm vải vào bờ và nói:</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Nunito Black" pitchFamily="2" charset="0"/>
                <a:ea typeface="+mn-ea"/>
                <a:cs typeface="+mn-cs"/>
              </a:rPr>
              <a:t>     </a:t>
            </a:r>
            <a:r>
              <a:rPr kumimoji="0" lang="vi-VN" sz="2800" b="0" i="0" u="none" strike="noStrike" kern="1200" cap="none" spc="0" normalizeH="0" baseline="0" noProof="0" dirty="0">
                <a:ln>
                  <a:noFill/>
                </a:ln>
                <a:solidFill>
                  <a:schemeClr val="tx1"/>
                </a:solidFill>
                <a:effectLst/>
                <a:uLnTx/>
                <a:uFillTx/>
                <a:latin typeface="Nunito Black" pitchFamily="2" charset="0"/>
                <a:ea typeface="+mn-ea"/>
                <a:cs typeface="+mn-cs"/>
              </a:rPr>
              <a:t>- Phải may thành áo mới được.</a:t>
            </a:r>
          </a:p>
        </p:txBody>
      </p:sp>
      <p:grpSp>
        <p:nvGrpSpPr>
          <p:cNvPr id="19" name="Group 18"/>
          <p:cNvGrpSpPr/>
          <p:nvPr/>
        </p:nvGrpSpPr>
        <p:grpSpPr>
          <a:xfrm>
            <a:off x="303325" y="3753689"/>
            <a:ext cx="11500742" cy="1427906"/>
            <a:chOff x="1139694" y="4696146"/>
            <a:chExt cx="9202737" cy="965065"/>
          </a:xfrm>
        </p:grpSpPr>
        <p:sp>
          <p:nvSpPr>
            <p:cNvPr id="17" name="Rounded Rectangle 16"/>
            <p:cNvSpPr/>
            <p:nvPr/>
          </p:nvSpPr>
          <p:spPr>
            <a:xfrm>
              <a:off x="1546413" y="4696146"/>
              <a:ext cx="8796018" cy="96506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kumimoji="0" lang="en-US" sz="32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lang="en-US" sz="3200" dirty="0" err="1">
                  <a:solidFill>
                    <a:srgbClr val="FF0000"/>
                  </a:solidFill>
                  <a:latin typeface="Nunito Black" pitchFamily="2" charset="0"/>
                </a:rPr>
                <a:t>Nhím</a:t>
              </a:r>
              <a:r>
                <a:rPr lang="en-US" sz="3200" dirty="0">
                  <a:solidFill>
                    <a:srgbClr val="FF0000"/>
                  </a:solidFill>
                  <a:latin typeface="Nunito Black" pitchFamily="2" charset="0"/>
                </a:rPr>
                <a:t> </a:t>
              </a:r>
              <a:r>
                <a:rPr lang="en-US" sz="3200" dirty="0" err="1">
                  <a:solidFill>
                    <a:srgbClr val="FF0000"/>
                  </a:solidFill>
                  <a:latin typeface="Nunito Black" pitchFamily="2" charset="0"/>
                </a:rPr>
                <a:t>nảy</a:t>
              </a:r>
              <a:r>
                <a:rPr lang="en-US" sz="3200" dirty="0">
                  <a:solidFill>
                    <a:srgbClr val="FF0000"/>
                  </a:solidFill>
                  <a:latin typeface="Nunito Black" pitchFamily="2" charset="0"/>
                </a:rPr>
                <a:t> </a:t>
              </a:r>
              <a:r>
                <a:rPr lang="en-US" sz="3200" dirty="0" err="1">
                  <a:solidFill>
                    <a:srgbClr val="FF0000"/>
                  </a:solidFill>
                  <a:latin typeface="Nunito Black" pitchFamily="2" charset="0"/>
                </a:rPr>
                <a:t>ra</a:t>
              </a:r>
              <a:r>
                <a:rPr lang="en-US" sz="3200" dirty="0">
                  <a:solidFill>
                    <a:srgbClr val="FF0000"/>
                  </a:solidFill>
                  <a:latin typeface="Nunito Black" pitchFamily="2" charset="0"/>
                </a:rPr>
                <a:t> </a:t>
              </a:r>
              <a:r>
                <a:rPr lang="en-US" sz="3200" dirty="0" err="1">
                  <a:solidFill>
                    <a:srgbClr val="FF0000"/>
                  </a:solidFill>
                  <a:latin typeface="Nunito Black" pitchFamily="2" charset="0"/>
                </a:rPr>
                <a:t>sáng</a:t>
              </a:r>
              <a:r>
                <a:rPr lang="en-US" sz="3200" dirty="0">
                  <a:solidFill>
                    <a:srgbClr val="FF0000"/>
                  </a:solidFill>
                  <a:latin typeface="Nunito Black" pitchFamily="2" charset="0"/>
                </a:rPr>
                <a:t> </a:t>
              </a:r>
              <a:r>
                <a:rPr lang="en-US" sz="3200" dirty="0" err="1">
                  <a:solidFill>
                    <a:srgbClr val="FF0000"/>
                  </a:solidFill>
                  <a:latin typeface="Nunito Black" pitchFamily="2" charset="0"/>
                </a:rPr>
                <a:t>kiến</a:t>
              </a:r>
              <a:r>
                <a:rPr lang="en-US" sz="3200" dirty="0">
                  <a:solidFill>
                    <a:srgbClr val="FF0000"/>
                  </a:solidFill>
                  <a:latin typeface="Nunito Black" pitchFamily="2" charset="0"/>
                </a:rPr>
                <a:t> may </a:t>
              </a:r>
              <a:r>
                <a:rPr lang="en-US" sz="3200" dirty="0" err="1">
                  <a:solidFill>
                    <a:srgbClr val="FF0000"/>
                  </a:solidFill>
                  <a:latin typeface="Nunito Black" pitchFamily="2" charset="0"/>
                </a:rPr>
                <a:t>áo</a:t>
              </a:r>
              <a:r>
                <a:rPr lang="en-US" sz="3200" dirty="0">
                  <a:solidFill>
                    <a:srgbClr val="FF0000"/>
                  </a:solidFill>
                  <a:latin typeface="Nunito Black" pitchFamily="2" charset="0"/>
                </a:rPr>
                <a:t> </a:t>
              </a:r>
              <a:r>
                <a:rPr lang="en-US" sz="3200" dirty="0" err="1">
                  <a:solidFill>
                    <a:srgbClr val="FF0000"/>
                  </a:solidFill>
                  <a:latin typeface="Nunito Black" pitchFamily="2" charset="0"/>
                </a:rPr>
                <a: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vì</a:t>
              </a:r>
              <a:r>
                <a:rPr lang="en-US" sz="3200" dirty="0">
                  <a:solidFill>
                    <a:srgbClr val="FF0000"/>
                  </a:solidFill>
                  <a:latin typeface="Nunito Black" pitchFamily="2" charset="0"/>
                </a:rPr>
                <a:t> </a:t>
              </a:r>
              <a:r>
                <a:rPr lang="en-US" sz="3200" dirty="0" err="1">
                  <a:solidFill>
                    <a:srgbClr val="FF0000"/>
                  </a:solidFill>
                  <a:latin typeface="Nunito Black" pitchFamily="2" charset="0"/>
                </a:rPr>
                <a:t>tấm</a:t>
              </a:r>
              <a:r>
                <a:rPr lang="en-US" sz="3200" dirty="0">
                  <a:solidFill>
                    <a:srgbClr val="FF0000"/>
                  </a:solidFill>
                  <a:latin typeface="Nunito Black" pitchFamily="2" charset="0"/>
                </a:rPr>
                <a:t> </a:t>
              </a:r>
              <a:r>
                <a:rPr lang="en-US" sz="3200" dirty="0" err="1">
                  <a:solidFill>
                    <a:srgbClr val="FF0000"/>
                  </a:solidFill>
                  <a:latin typeface="Nunito Black" pitchFamily="2" charset="0"/>
                </a:rPr>
                <a:t>vải</a:t>
              </a:r>
              <a:r>
                <a:rPr lang="en-US" sz="3200" dirty="0">
                  <a:solidFill>
                    <a:srgbClr val="FF0000"/>
                  </a:solidFill>
                  <a:latin typeface="Nunito Black" pitchFamily="2" charset="0"/>
                </a:rPr>
                <a:t> </a:t>
              </a:r>
              <a:r>
                <a:rPr lang="en-US" sz="3200" dirty="0" err="1">
                  <a:solidFill>
                    <a:srgbClr val="FF0000"/>
                  </a:solidFill>
                  <a:latin typeface="Nunito Black" pitchFamily="2" charset="0"/>
                </a:rPr>
                <a:t>của</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thỏ</a:t>
              </a:r>
              <a:r>
                <a:rPr lang="en-US" sz="3200" dirty="0">
                  <a:solidFill>
                    <a:srgbClr val="FF0000"/>
                  </a:solidFill>
                  <a:latin typeface="Nunito Black" pitchFamily="2" charset="0"/>
                </a:rPr>
                <a:t> </a:t>
              </a:r>
              <a:r>
                <a:rPr lang="en-US" sz="3200" dirty="0" err="1">
                  <a:solidFill>
                    <a:srgbClr val="FF0000"/>
                  </a:solidFill>
                  <a:latin typeface="Nunito Black" pitchFamily="2" charset="0"/>
                </a:rPr>
                <a:t>bị</a:t>
              </a:r>
              <a:r>
                <a:rPr lang="en-US" sz="3200" dirty="0">
                  <a:solidFill>
                    <a:srgbClr val="FF0000"/>
                  </a:solidFill>
                  <a:latin typeface="Nunito Black" pitchFamily="2" charset="0"/>
                </a:rPr>
                <a:t> </a:t>
              </a:r>
              <a:r>
                <a:rPr lang="en-US" sz="3200" dirty="0" err="1">
                  <a:solidFill>
                    <a:srgbClr val="FF0000"/>
                  </a:solidFill>
                  <a:latin typeface="Nunito Black" pitchFamily="2" charset="0"/>
                </a:rPr>
                <a:t>gió</a:t>
              </a:r>
              <a:r>
                <a:rPr lang="en-US" sz="3200" dirty="0">
                  <a:solidFill>
                    <a:srgbClr val="FF0000"/>
                  </a:solidFill>
                  <a:latin typeface="Nunito Black" pitchFamily="2" charset="0"/>
                </a:rPr>
                <a:t> </a:t>
              </a:r>
              <a:r>
                <a:rPr lang="en-US" sz="3200" dirty="0" err="1">
                  <a:solidFill>
                    <a:srgbClr val="FF0000"/>
                  </a:solidFill>
                  <a:latin typeface="Nunito Black" pitchFamily="2" charset="0"/>
                </a:rPr>
                <a:t>thổi</a:t>
              </a:r>
              <a:r>
                <a:rPr lang="en-US" sz="3200" dirty="0">
                  <a:solidFill>
                    <a:srgbClr val="FF0000"/>
                  </a:solidFill>
                  <a:latin typeface="Nunito Black" pitchFamily="2" charset="0"/>
                </a:rPr>
                <a:t> bay </a:t>
              </a:r>
              <a:r>
                <a:rPr lang="en-US" sz="3200" dirty="0" err="1">
                  <a:solidFill>
                    <a:srgbClr val="FF0000"/>
                  </a:solidFill>
                  <a:latin typeface="Nunito Black" pitchFamily="2" charset="0"/>
                </a:rPr>
                <a:t>xuống</a:t>
              </a:r>
              <a:r>
                <a:rPr lang="en-US" sz="3200" dirty="0">
                  <a:solidFill>
                    <a:srgbClr val="FF0000"/>
                  </a:solidFill>
                  <a:latin typeface="Nunito Black" pitchFamily="2" charset="0"/>
                </a:rPr>
                <a:t> </a:t>
              </a:r>
              <a:r>
                <a:rPr lang="en-US" sz="3200" dirty="0" err="1">
                  <a:solidFill>
                    <a:srgbClr val="FF0000"/>
                  </a:solidFill>
                  <a:latin typeface="Nunito Black" pitchFamily="2" charset="0"/>
                </a:rPr>
                <a:t>ao</a:t>
              </a:r>
              <a:r>
                <a:rPr lang="en-US" sz="3200" dirty="0">
                  <a:solidFill>
                    <a:srgbClr val="FF0000"/>
                  </a:solidFill>
                  <a:latin typeface="Nunito Black" pitchFamily="2" charset="0"/>
                </a:rPr>
                <a:t>.</a:t>
              </a:r>
              <a:endParaRPr kumimoji="0" lang="en-US" sz="3200" b="0" i="0" u="none" strike="noStrike" kern="1200" cap="none" spc="0" normalizeH="0" baseline="0" noProof="0" dirty="0">
                <a:ln>
                  <a:noFill/>
                </a:ln>
                <a:solidFill>
                  <a:srgbClr val="FF0000"/>
                </a:solidFill>
                <a:effectLst/>
                <a:uLnTx/>
                <a:uFillTx/>
                <a:latin typeface="Nunito Black" pitchFamily="2" charset="0"/>
              </a:endParaRPr>
            </a:p>
          </p:txBody>
        </p:sp>
        <p:sp>
          <p:nvSpPr>
            <p:cNvPr id="18" name="Arrow: Right 16">
              <a:extLst>
                <a:ext uri="{FF2B5EF4-FFF2-40B4-BE49-F238E27FC236}">
                  <a16:creationId xmlns:a16="http://schemas.microsoft.com/office/drawing/2014/main" id="{20A2D69E-61A8-ECFB-AD2D-86A364EF4EC5}"/>
                </a:ext>
              </a:extLst>
            </p:cNvPr>
            <p:cNvSpPr/>
            <p:nvPr/>
          </p:nvSpPr>
          <p:spPr>
            <a:xfrm>
              <a:off x="1139694" y="4951043"/>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2048682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1000"/>
                                        <p:tgtEl>
                                          <p:spTgt spid="19"/>
                                        </p:tgtEl>
                                      </p:cBhvr>
                                    </p:animEffect>
                                    <p:anim calcmode="lin" valueType="num">
                                      <p:cBhvr>
                                        <p:cTn id="34" dur="1000" fill="hold"/>
                                        <p:tgtEl>
                                          <p:spTgt spid="19"/>
                                        </p:tgtEl>
                                        <p:attrNameLst>
                                          <p:attrName>ppt_x</p:attrName>
                                        </p:attrNameLst>
                                      </p:cBhvr>
                                      <p:tavLst>
                                        <p:tav tm="0">
                                          <p:val>
                                            <p:strVal val="#ppt_x"/>
                                          </p:val>
                                        </p:tav>
                                        <p:tav tm="100000">
                                          <p:val>
                                            <p:strVal val="#ppt_x"/>
                                          </p:val>
                                        </p:tav>
                                      </p:tavLst>
                                    </p:anim>
                                    <p:anim calcmode="lin" valueType="num">
                                      <p:cBhvr>
                                        <p:cTn id="35"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8" y="0"/>
            <a:ext cx="764122" cy="638680"/>
          </a:xfrm>
          <a:prstGeom prst="ellipse">
            <a:avLst/>
          </a:prstGeom>
        </p:spPr>
      </p:pic>
      <p:sp>
        <p:nvSpPr>
          <p:cNvPr id="10" name="Rounded Rectangle 9"/>
          <p:cNvSpPr/>
          <p:nvPr/>
        </p:nvSpPr>
        <p:spPr>
          <a:xfrm>
            <a:off x="626913" y="188875"/>
            <a:ext cx="10176771" cy="1214872"/>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3: </a:t>
            </a:r>
            <a:r>
              <a:rPr lang="en-US" sz="2400" b="1" dirty="0" err="1">
                <a:solidFill>
                  <a:srgbClr val="002060"/>
                </a:solidFill>
                <a:latin typeface="Nunito Black" pitchFamily="2" charset="0"/>
              </a:rPr>
              <a:t>Mỗi</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đã</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góp</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gì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việc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làm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ra</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những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chiếc</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áo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ấm</a:t>
            </a:r>
            <a:r>
              <a:rPr lang="en-US" sz="2400" b="1" dirty="0">
                <a:solidFill>
                  <a:srgbClr val="002060"/>
                </a:solidFill>
                <a:latin typeface="Nunito Black" pitchFamily="2" charset="0"/>
              </a:rPr>
              <a:t>?</a:t>
            </a:r>
          </a:p>
        </p:txBody>
      </p:sp>
      <p:sp>
        <p:nvSpPr>
          <p:cNvPr id="17" name="Rounded Rectangular Callout 16"/>
          <p:cNvSpPr/>
          <p:nvPr/>
        </p:nvSpPr>
        <p:spPr>
          <a:xfrm>
            <a:off x="7109294" y="1421795"/>
            <a:ext cx="4861033" cy="1190031"/>
          </a:xfrm>
          <a:prstGeom prst="wedgeRoundRectCallout">
            <a:avLst>
              <a:gd name="adj1" fmla="val -25685"/>
              <a:gd name="adj2" fmla="val 9011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M:</a:t>
            </a:r>
            <a:r>
              <a:rPr lang="vi-VN" sz="2800" dirty="0">
                <a:solidFill>
                  <a:srgbClr val="7030A0"/>
                </a:solidFill>
                <a:latin typeface="Nunito Black" pitchFamily="2" charset="0"/>
              </a:rPr>
              <a:t> Nhím rút chiếc lông nhọn trên lưng để làm kim may áo.</a:t>
            </a:r>
            <a:endParaRPr lang="en-US" sz="2800" dirty="0">
              <a:solidFill>
                <a:srgbClr val="002060"/>
              </a:solidFill>
              <a:latin typeface="Nunito Black" pitchFamily="2" charset="0"/>
            </a:endParaRPr>
          </a:p>
        </p:txBody>
      </p:sp>
      <p:sp>
        <p:nvSpPr>
          <p:cNvPr id="18" name="Rounded Rectangular Callout 17"/>
          <p:cNvSpPr/>
          <p:nvPr/>
        </p:nvSpPr>
        <p:spPr>
          <a:xfrm>
            <a:off x="2267325" y="1403747"/>
            <a:ext cx="3201557" cy="893530"/>
          </a:xfrm>
          <a:prstGeom prst="wedgeRoundRectCallout">
            <a:avLst>
              <a:gd name="adj1" fmla="val 64174"/>
              <a:gd name="adj2" fmla="val 80155"/>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Thỏ trải vải để đôi chim may áo.</a:t>
            </a:r>
          </a:p>
        </p:txBody>
      </p:sp>
      <p:sp>
        <p:nvSpPr>
          <p:cNvPr id="19" name="Rounded Rectangular Callout 18"/>
          <p:cNvSpPr/>
          <p:nvPr/>
        </p:nvSpPr>
        <p:spPr>
          <a:xfrm>
            <a:off x="185549" y="3660524"/>
            <a:ext cx="3790705" cy="1190031"/>
          </a:xfrm>
          <a:prstGeom prst="wedgeRoundRectCallout">
            <a:avLst>
              <a:gd name="adj1" fmla="val -15160"/>
              <a:gd name="adj2" fmla="val -85850"/>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Bọ ngựa dùng kiếm của mình để cắt vải may áo.</a:t>
            </a:r>
          </a:p>
        </p:txBody>
      </p:sp>
      <p:sp>
        <p:nvSpPr>
          <p:cNvPr id="20" name="Rounded Rectangular Callout 19"/>
          <p:cNvSpPr/>
          <p:nvPr/>
        </p:nvSpPr>
        <p:spPr>
          <a:xfrm>
            <a:off x="415636" y="5604952"/>
            <a:ext cx="3451083" cy="1092414"/>
          </a:xfrm>
          <a:prstGeom prst="wedgeRoundRectCallout">
            <a:avLst>
              <a:gd name="adj1" fmla="val 11281"/>
              <a:gd name="adj2" fmla="val -9035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Tằm cho tơ của mình để làm chỉ may áo.</a:t>
            </a:r>
          </a:p>
        </p:txBody>
      </p:sp>
      <p:sp>
        <p:nvSpPr>
          <p:cNvPr id="21" name="Rounded Rectangular Callout 20"/>
          <p:cNvSpPr/>
          <p:nvPr/>
        </p:nvSpPr>
        <p:spPr>
          <a:xfrm>
            <a:off x="4199229" y="5446059"/>
            <a:ext cx="4458564" cy="1251306"/>
          </a:xfrm>
          <a:prstGeom prst="wedgeRoundRectCallout">
            <a:avLst>
              <a:gd name="adj1" fmla="val -53084"/>
              <a:gd name="adj2" fmla="val -23561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buClr>
                <a:srgbClr val="000000"/>
              </a:buClr>
            </a:pPr>
            <a:r>
              <a:rPr lang="vi-VN" sz="2800" dirty="0">
                <a:solidFill>
                  <a:srgbClr val="FF0000"/>
                </a:solidFill>
                <a:latin typeface="Nunito Black" pitchFamily="2" charset="0"/>
              </a:rPr>
              <a:t>Ốc sên bò trên tấm vải, vạch những đường kẻ để giúp bọ ngựa cắt vải may áo.</a:t>
            </a:r>
            <a:endParaRPr lang="id-ID" sz="28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22" name="Rounded Rectangular Callout 21"/>
          <p:cNvSpPr/>
          <p:nvPr/>
        </p:nvSpPr>
        <p:spPr>
          <a:xfrm>
            <a:off x="8631381" y="4341012"/>
            <a:ext cx="3338946" cy="1269839"/>
          </a:xfrm>
          <a:prstGeom prst="wedgeRoundRectCallout">
            <a:avLst>
              <a:gd name="adj1" fmla="val -64541"/>
              <a:gd name="adj2" fmla="val 375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800" dirty="0">
                <a:solidFill>
                  <a:srgbClr val="FF0000"/>
                </a:solidFill>
                <a:latin typeface="Nunito Black" pitchFamily="2" charset="0"/>
              </a:rPr>
              <a:t>Đôi chim ổ dộc dùng biệt tài khâu vá của mình để may áo.</a:t>
            </a:r>
          </a:p>
        </p:txBody>
      </p:sp>
    </p:spTree>
    <p:extLst>
      <p:ext uri="{BB962C8B-B14F-4D97-AF65-F5344CB8AC3E}">
        <p14:creationId xmlns:p14="http://schemas.microsoft.com/office/powerpoint/2010/main" val="148209018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7" grpId="0" animBg="1"/>
      <p:bldP spid="18" grpId="0" animBg="1"/>
      <p:bldP spid="19" grpId="0" animBg="1"/>
      <p:bldP spid="20" grpId="0" animBg="1"/>
      <p:bldP spid="21"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3200402" y="3304902"/>
            <a:ext cx="5839099" cy="191349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9600" b="0" i="0" u="none" strike="noStrike" kern="1200" cap="none" spc="0" normalizeH="0" baseline="0" noProof="0" dirty="0">
                <a:ln>
                  <a:noFill/>
                </a:ln>
                <a:solidFill>
                  <a:srgbClr val="FF0000"/>
                </a:solidFill>
                <a:effectLst/>
                <a:uLnTx/>
                <a:uFillTx/>
                <a:latin typeface="Nunito Black" pitchFamily="2" charset="0"/>
                <a:ea typeface="+mn-ea"/>
                <a:cs typeface="+mn-cs"/>
              </a:rPr>
              <a:t>TIẾT 1+2</a:t>
            </a:r>
          </a:p>
        </p:txBody>
      </p:sp>
    </p:spTree>
    <p:extLst>
      <p:ext uri="{BB962C8B-B14F-4D97-AF65-F5344CB8AC3E}">
        <p14:creationId xmlns:p14="http://schemas.microsoft.com/office/powerpoint/2010/main" val="485401075"/>
      </p:ext>
    </p:extLst>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4</a:t>
            </a:r>
            <a:r>
              <a:rPr lang="en-US" sz="2400" dirty="0">
                <a:solidFill>
                  <a:srgbClr val="002060"/>
                </a:solidFill>
                <a:latin typeface="Nunito Black" pitchFamily="2" charset="0"/>
              </a:rPr>
              <a:t>: </a:t>
            </a:r>
            <a:r>
              <a:rPr lang="en-US" sz="2400" b="1" dirty="0" err="1">
                <a:solidFill>
                  <a:srgbClr val="002060"/>
                </a:solidFill>
                <a:latin typeface="Nunito Black" pitchFamily="2" charset="0"/>
              </a:rPr>
              <a:t>Em</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thích</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nhân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vật</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nào</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trong</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câu</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chuyện</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Vì</a:t>
            </a:r>
            <a:r>
              <a:rPr lang="en-US" sz="2400" b="1" dirty="0">
                <a:solidFill>
                  <a:srgbClr val="002060"/>
                </a:solidFill>
                <a:latin typeface="Nunito Black" pitchFamily="2" charset="0"/>
              </a:rPr>
              <a:t> </a:t>
            </a:r>
            <a:r>
              <a:rPr lang="en-US" sz="2400" b="1" dirty="0" err="1">
                <a:solidFill>
                  <a:srgbClr val="002060"/>
                </a:solidFill>
                <a:latin typeface="Nunito Black" pitchFamily="2" charset="0"/>
              </a:rPr>
              <a:t>sao</a:t>
            </a:r>
            <a:r>
              <a:rPr lang="en-US" sz="2400" b="1" dirty="0">
                <a:solidFill>
                  <a:srgbClr val="002060"/>
                </a:solidFill>
                <a:latin typeface="Nunito Black" pitchFamily="2" charset="0"/>
              </a:rPr>
              <a:t>?</a:t>
            </a:r>
            <a:endParaRPr lang="en-US" sz="2400" dirty="0">
              <a:solidFill>
                <a:srgbClr val="002060"/>
              </a:solidFill>
              <a:latin typeface="Nunito Black" pitchFamily="2" charset="0"/>
            </a:endParaRPr>
          </a:p>
        </p:txBody>
      </p:sp>
      <p:sp>
        <p:nvSpPr>
          <p:cNvPr id="12" name="Cloud 11"/>
          <p:cNvSpPr/>
          <p:nvPr/>
        </p:nvSpPr>
        <p:spPr>
          <a:xfrm>
            <a:off x="8636193" y="1419674"/>
            <a:ext cx="3103090"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nhóm</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ular Callout 15"/>
          <p:cNvSpPr/>
          <p:nvPr/>
        </p:nvSpPr>
        <p:spPr>
          <a:xfrm>
            <a:off x="678873" y="5653960"/>
            <a:ext cx="10834254" cy="965065"/>
          </a:xfrm>
          <a:prstGeom prst="wedgeRoundRectCallout">
            <a:avLst>
              <a:gd name="adj1" fmla="val 8073"/>
              <a:gd name="adj2" fmla="val -137894"/>
              <a:gd name="adj3" fmla="val 16667"/>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nhím nhất. Vì nhím đã biết rủ các bạn cùng giúp đỡ mình may áo cho thỏ.</a:t>
            </a:r>
          </a:p>
        </p:txBody>
      </p:sp>
    </p:spTree>
    <p:extLst>
      <p:ext uri="{BB962C8B-B14F-4D97-AF65-F5344CB8AC3E}">
        <p14:creationId xmlns:p14="http://schemas.microsoft.com/office/powerpoint/2010/main" val="16445948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193965" y="3845056"/>
            <a:ext cx="5126180" cy="2702858"/>
          </a:xfrm>
          <a:prstGeom prst="cloudCallout">
            <a:avLst>
              <a:gd name="adj1" fmla="val 97672"/>
              <a:gd name="adj2" fmla="val -10763"/>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chim ổ dộc nhất. Vì các bạn ấy có khả năng khâu vá rất giỏi.</a:t>
            </a:r>
          </a:p>
        </p:txBody>
      </p:sp>
    </p:spTree>
    <p:extLst>
      <p:ext uri="{BB962C8B-B14F-4D97-AF65-F5344CB8AC3E}">
        <p14:creationId xmlns:p14="http://schemas.microsoft.com/office/powerpoint/2010/main" val="2169866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5" y="188875"/>
            <a:ext cx="8482441" cy="806207"/>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4</a:t>
            </a:r>
            <a:r>
              <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Em</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thích</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nhân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vật</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nào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trong</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câu</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chuyện</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Vì</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 </a:t>
            </a:r>
            <a:r>
              <a:rPr kumimoji="0" lang="en-US" sz="2400" b="1" i="0" u="none" strike="noStrike" kern="1200" cap="none" spc="0" normalizeH="0" baseline="0" noProof="0" dirty="0" err="1">
                <a:ln>
                  <a:noFill/>
                </a:ln>
                <a:solidFill>
                  <a:srgbClr val="002060"/>
                </a:solidFill>
                <a:effectLst/>
                <a:uLnTx/>
                <a:uFillTx/>
                <a:latin typeface="Nunito Black" pitchFamily="2" charset="0"/>
                <a:ea typeface="+mn-ea"/>
                <a:cs typeface="+mn-cs"/>
              </a:rPr>
              <a:t>sao</a:t>
            </a:r>
            <a:r>
              <a:rPr kumimoji="0" lang="en-US" sz="2400" b="1" i="0" u="none" strike="noStrike" kern="1200" cap="none" spc="0" normalizeH="0" baseline="0" noProof="0" dirty="0">
                <a:ln>
                  <a:noFill/>
                </a:ln>
                <a:solidFill>
                  <a:srgbClr val="002060"/>
                </a:solidFill>
                <a:effectLst/>
                <a:uLnTx/>
                <a:uFillTx/>
                <a:latin typeface="Nunito Black" pitchFamily="2" charset="0"/>
                <a:ea typeface="+mn-ea"/>
                <a:cs typeface="+mn-cs"/>
              </a:rPr>
              <a:t>?</a:t>
            </a:r>
            <a:endParaRPr kumimoji="0" lang="en-US" sz="2400" b="0" i="0" u="none" strike="noStrike" kern="1200" cap="none" spc="0" normalizeH="0" baseline="0" noProof="0" dirty="0">
              <a:ln>
                <a:noFill/>
              </a:ln>
              <a:solidFill>
                <a:srgbClr val="002060"/>
              </a:solidFill>
              <a:effectLst/>
              <a:uLnTx/>
              <a:uFillTx/>
              <a:latin typeface="Nunito Black" pitchFamily="2" charset="0"/>
              <a:ea typeface="+mn-ea"/>
              <a:cs typeface="+mn-cs"/>
            </a:endParaRPr>
          </a:p>
        </p:txBody>
      </p:sp>
      <p:sp>
        <p:nvSpPr>
          <p:cNvPr id="16" name="Cloud Callout 15"/>
          <p:cNvSpPr/>
          <p:nvPr/>
        </p:nvSpPr>
        <p:spPr>
          <a:xfrm>
            <a:off x="228600" y="1586754"/>
            <a:ext cx="4639236" cy="2702858"/>
          </a:xfrm>
          <a:prstGeom prst="cloudCallout">
            <a:avLst>
              <a:gd name="adj1" fmla="val 841"/>
              <a:gd name="adj2" fmla="val 68145"/>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kumimoji="0" lang="en-US" sz="2800" b="0" i="0" u="none" strike="noStrike" kern="1200" cap="none" spc="0" normalizeH="0" baseline="0" noProof="0" dirty="0">
                <a:ln>
                  <a:noFill/>
                </a:ln>
                <a:solidFill>
                  <a:srgbClr val="002060"/>
                </a:solidFill>
                <a:effectLst/>
                <a:uLnTx/>
                <a:uFillTx/>
                <a:latin typeface="Nunito Black" pitchFamily="2" charset="0"/>
              </a:rPr>
              <a:t> </a:t>
            </a:r>
            <a:r>
              <a:rPr lang="vi-VN" sz="2800" dirty="0">
                <a:solidFill>
                  <a:srgbClr val="FF0000"/>
                </a:solidFill>
                <a:latin typeface="Nunito Black" pitchFamily="2" charset="0"/>
              </a:rPr>
              <a:t>Em thích nhân vật tằm nhất vì tằm đã hi sinh tơ của mình để làm chỉ may áo cho thỏ.</a:t>
            </a:r>
          </a:p>
        </p:txBody>
      </p:sp>
    </p:spTree>
    <p:extLst>
      <p:ext uri="{BB962C8B-B14F-4D97-AF65-F5344CB8AC3E}">
        <p14:creationId xmlns:p14="http://schemas.microsoft.com/office/powerpoint/2010/main" val="2653820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
        <p:nvSpPr>
          <p:cNvPr id="10" name="Rounded Rectangle 9"/>
          <p:cNvSpPr/>
          <p:nvPr/>
        </p:nvSpPr>
        <p:spPr>
          <a:xfrm>
            <a:off x="997736" y="309898"/>
            <a:ext cx="7473912" cy="57650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b="1" dirty="0">
                <a:solidFill>
                  <a:srgbClr val="002060"/>
                </a:solidFill>
                <a:latin typeface="Nunito Black" pitchFamily="2" charset="0"/>
              </a:rPr>
              <a:t>Câu 5</a:t>
            </a:r>
            <a:r>
              <a:rPr lang="en-US" sz="2400" b="1" dirty="0">
                <a:solidFill>
                  <a:srgbClr val="002060"/>
                </a:solidFill>
                <a:latin typeface="Nunito Black" pitchFamily="2" charset="0"/>
              </a:rPr>
              <a:t>: </a:t>
            </a:r>
            <a:r>
              <a:rPr lang="vi-VN" sz="2400" b="1" dirty="0">
                <a:solidFill>
                  <a:srgbClr val="002060"/>
                </a:solidFill>
                <a:latin typeface="Nunito Black" pitchFamily="2" charset="0"/>
              </a:rPr>
              <a:t>Em học được điều gì qua câu chuyện trên?</a:t>
            </a:r>
            <a:endParaRPr kumimoji="0" lang="en-US" sz="2400" b="0" i="0" u="none" strike="noStrike" kern="1200" cap="none" spc="0" normalizeH="0" baseline="0" noProof="0" dirty="0">
              <a:ln>
                <a:noFill/>
              </a:ln>
              <a:solidFill>
                <a:srgbClr val="002060"/>
              </a:solidFill>
              <a:effectLst/>
              <a:uLnTx/>
              <a:uFillTx/>
              <a:latin typeface="Nunito Black" pitchFamily="2" charset="0"/>
            </a:endParaRPr>
          </a:p>
        </p:txBody>
      </p:sp>
      <p:sp>
        <p:nvSpPr>
          <p:cNvPr id="12" name="Cloud 11"/>
          <p:cNvSpPr/>
          <p:nvPr/>
        </p:nvSpPr>
        <p:spPr>
          <a:xfrm>
            <a:off x="8955740" y="1142213"/>
            <a:ext cx="3094151" cy="1400067"/>
          </a:xfrm>
          <a:prstGeom prst="cloud">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Tx/>
              <a:buNone/>
              <a:tabLst/>
              <a:defRPr/>
            </a:pP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Hoạt</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động</a:t>
            </a:r>
            <a:r>
              <a:rPr kumimoji="0" lang="en-US"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baseline="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cặp</a:t>
            </a:r>
            <a:r>
              <a:rPr kumimoji="0" lang="en-US" sz="2800" b="1" i="0" u="none" strike="noStrike" kern="0" cap="none" spc="0" normalizeH="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 </a:t>
            </a:r>
            <a:r>
              <a:rPr kumimoji="0" lang="en-US" sz="2800" b="1" i="0" u="none" strike="noStrike" kern="0" cap="none" spc="0" normalizeH="0" noProof="0" dirty="0" err="1">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rPr>
              <a:t>đôi</a:t>
            </a:r>
            <a:endParaRPr kumimoji="0" lang="id-ID" sz="2800" b="1" i="0" u="none" strike="noStrike" kern="0" cap="none" spc="0" normalizeH="0" baseline="0" noProof="0" dirty="0">
              <a:ln>
                <a:noFill/>
              </a:ln>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uLnTx/>
              <a:uFillTx/>
              <a:latin typeface="Nunito Black" pitchFamily="2" charset="0"/>
              <a:ea typeface="+mn-ea"/>
              <a:cs typeface="#9Slide05 Bodega Script" pitchFamily="2" charset="0"/>
              <a:sym typeface="Arial"/>
            </a:endParaRPr>
          </a:p>
        </p:txBody>
      </p:sp>
      <p:sp>
        <p:nvSpPr>
          <p:cNvPr id="16" name="Rounded Rectangle 15"/>
          <p:cNvSpPr/>
          <p:nvPr/>
        </p:nvSpPr>
        <p:spPr>
          <a:xfrm>
            <a:off x="292529" y="991457"/>
            <a:ext cx="4736671" cy="2072548"/>
          </a:xfrm>
          <a:prstGeom prst="roundRect">
            <a:avLst/>
          </a:prstGeom>
          <a:solidFill>
            <a:srgbClr val="FFFFFF">
              <a:alpha val="80000"/>
            </a:srgbClr>
          </a:solidFill>
          <a:ln w="57150">
            <a:solidFill>
              <a:schemeClr val="accent2">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dirty="0" err="1">
                <a:solidFill>
                  <a:srgbClr val="800000"/>
                </a:solidFill>
                <a:latin typeface="Nunito Black" pitchFamily="2" charset="0"/>
              </a:rPr>
              <a:t>Gợi</a:t>
            </a:r>
            <a:r>
              <a:rPr lang="en-US" sz="2800" dirty="0">
                <a:solidFill>
                  <a:srgbClr val="800000"/>
                </a:solidFill>
                <a:latin typeface="Nunito Black" pitchFamily="2" charset="0"/>
              </a:rPr>
              <a:t> ý:</a:t>
            </a:r>
            <a:r>
              <a:rPr lang="vi-VN" sz="2800" dirty="0">
                <a:solidFill>
                  <a:srgbClr val="800000"/>
                </a:solidFill>
                <a:latin typeface="Nunito Black" pitchFamily="2" charset="0"/>
              </a:rPr>
              <a:t> </a:t>
            </a:r>
            <a:r>
              <a:rPr lang="en-US" sz="2800" dirty="0" err="1">
                <a:solidFill>
                  <a:srgbClr val="800000"/>
                </a:solidFill>
                <a:latin typeface="Nunito Black" pitchFamily="2" charset="0"/>
              </a:rPr>
              <a:t>Em</a:t>
            </a:r>
            <a:r>
              <a:rPr lang="en-US" sz="2800" dirty="0">
                <a:solidFill>
                  <a:srgbClr val="800000"/>
                </a:solidFill>
                <a:latin typeface="Nunito Black" pitchFamily="2" charset="0"/>
              </a:rPr>
              <a:t> </a:t>
            </a:r>
            <a:r>
              <a:rPr lang="vi-VN" sz="2800" dirty="0">
                <a:solidFill>
                  <a:srgbClr val="800000"/>
                </a:solidFill>
                <a:latin typeface="Nunito Black" pitchFamily="2" charset="0"/>
              </a:rPr>
              <a:t>nhớ lại nội dung câu chuyện và suy nghĩ xem qua câu chuyện đó, em rút ra được bài học gì khi làm việc?</a:t>
            </a:r>
            <a:endParaRPr lang="en-US" sz="2800" dirty="0">
              <a:solidFill>
                <a:srgbClr val="800000"/>
              </a:solidFill>
              <a:latin typeface="Nunito Black" pitchFamily="2" charset="0"/>
            </a:endParaRPr>
          </a:p>
        </p:txBody>
      </p:sp>
      <p:grpSp>
        <p:nvGrpSpPr>
          <p:cNvPr id="8" name="Group 7"/>
          <p:cNvGrpSpPr/>
          <p:nvPr/>
        </p:nvGrpSpPr>
        <p:grpSpPr>
          <a:xfrm>
            <a:off x="292529" y="4876805"/>
            <a:ext cx="11757362" cy="1791307"/>
            <a:chOff x="1139694" y="4696146"/>
            <a:chExt cx="9202737" cy="1427085"/>
          </a:xfrm>
        </p:grpSpPr>
        <p:sp>
          <p:nvSpPr>
            <p:cNvPr id="11" name="Rounded Rectangle 10"/>
            <p:cNvSpPr/>
            <p:nvPr/>
          </p:nvSpPr>
          <p:spPr>
            <a:xfrm>
              <a:off x="1546413" y="4696146"/>
              <a:ext cx="8796018" cy="1427085"/>
            </a:xfrm>
            <a:prstGeom prst="roundRect">
              <a:avLst/>
            </a:prstGeom>
            <a:solidFill>
              <a:srgbClr val="FFFFFF">
                <a:alpha val="80000"/>
              </a:srgb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3200" dirty="0">
                  <a:solidFill>
                    <a:srgbClr val="002060"/>
                  </a:solidFill>
                  <a:latin typeface="Nunito Black" pitchFamily="2" charset="0"/>
                </a:rPr>
                <a:t>     </a:t>
              </a:r>
              <a:r>
                <a:rPr lang="vi-VN" sz="3200" dirty="0">
                  <a:solidFill>
                    <a:srgbClr val="FF0000"/>
                  </a:solidFill>
                  <a:latin typeface="Nunito Black" pitchFamily="2" charset="0"/>
                </a:rPr>
                <a:t>Sau khi đọc câu chuyện Những chiếc áo ấm, em học được một điều là phải biết giúp đỡ lẫn nhau. Khi cùng nhau làm việc thì sẽ đạt được hiệu quả cao.</a:t>
              </a:r>
              <a:endParaRPr lang="en-US" sz="3200" dirty="0">
                <a:solidFill>
                  <a:srgbClr val="FF0000"/>
                </a:solidFill>
                <a:latin typeface="Nunito Black" pitchFamily="2" charset="0"/>
              </a:endParaRPr>
            </a:p>
          </p:txBody>
        </p:sp>
        <p:sp>
          <p:nvSpPr>
            <p:cNvPr id="13" name="Arrow: Right 16">
              <a:extLst>
                <a:ext uri="{FF2B5EF4-FFF2-40B4-BE49-F238E27FC236}">
                  <a16:creationId xmlns:a16="http://schemas.microsoft.com/office/drawing/2014/main" id="{20A2D69E-61A8-ECFB-AD2D-86A364EF4EC5}"/>
                </a:ext>
              </a:extLst>
            </p:cNvPr>
            <p:cNvSpPr/>
            <p:nvPr/>
          </p:nvSpPr>
          <p:spPr>
            <a:xfrm>
              <a:off x="1139694" y="5072066"/>
              <a:ext cx="425587" cy="439616"/>
            </a:xfrm>
            <a:prstGeom prst="rightArrow">
              <a:avLst/>
            </a:prstGeom>
            <a:solidFill>
              <a:srgbClr val="FF00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3200"/>
            </a:p>
          </p:txBody>
        </p:sp>
      </p:grpSp>
    </p:spTree>
    <p:extLst>
      <p:ext uri="{BB962C8B-B14F-4D97-AF65-F5344CB8AC3E}">
        <p14:creationId xmlns:p14="http://schemas.microsoft.com/office/powerpoint/2010/main" val="25554797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p:nvSpPr>
        <p:spPr>
          <a:xfrm>
            <a:off x="247905" y="1307673"/>
            <a:ext cx="11708560" cy="3250879"/>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fontAlgn="t">
              <a:lnSpc>
                <a:spcPct val="130000"/>
              </a:lnSpc>
            </a:pP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NỘI DUNG</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a:p>
            <a:pPr algn="just" fontAlgn="t">
              <a:lnSpc>
                <a:spcPct val="130000"/>
              </a:lnSpc>
            </a:pPr>
            <a:r>
              <a:rPr lang="en-US" sz="3200" dirty="0">
                <a:solidFill>
                  <a:srgbClr val="002060"/>
                </a:solidFill>
                <a:latin typeface="Nunito Black" pitchFamily="2" charset="0"/>
              </a:rPr>
              <a:t>       </a:t>
            </a:r>
            <a:r>
              <a:rPr lang="vi-VN" sz="3200" dirty="0">
                <a:solidFill>
                  <a:srgbClr val="002060"/>
                </a:solidFill>
                <a:latin typeface="Nunito Black" pitchFamily="2" charset="0"/>
              </a:rPr>
              <a:t>Câu chuyện kể về xưởng may áo ấm của các loài động vật sống trong rừng. Nhờ có sự góp sức của các con vật mà những tấm áo ấm được hoàn thiện một cách dễ dàng và nhanh chóng.</a:t>
            </a:r>
          </a:p>
        </p:txBody>
      </p:sp>
      <p:pic>
        <p:nvPicPr>
          <p:cNvPr id="7" name="Picture 6">
            <a:extLst>
              <a:ext uri="{FF2B5EF4-FFF2-40B4-BE49-F238E27FC236}">
                <a16:creationId xmlns:a16="http://schemas.microsoft.com/office/drawing/2014/main" id="{9D6D37C3-74AB-08F2-9B01-B89BFEB6AD03}"/>
              </a:ext>
            </a:extLst>
          </p:cNvPr>
          <p:cNvPicPr>
            <a:picLocks noChangeAspect="1"/>
          </p:cNvPicPr>
          <p:nvPr/>
        </p:nvPicPr>
        <p:blipFill rotWithShape="1">
          <a:blip r:embed="rId3"/>
          <a:srcRect t="14694" b="21814"/>
          <a:stretch/>
        </p:blipFill>
        <p:spPr>
          <a:xfrm>
            <a:off x="25587" y="0"/>
            <a:ext cx="915707" cy="765380"/>
          </a:xfrm>
          <a:prstGeom prst="ellipse">
            <a:avLst/>
          </a:prstGeom>
        </p:spPr>
      </p:pic>
    </p:spTree>
    <p:extLst>
      <p:ext uri="{BB962C8B-B14F-4D97-AF65-F5344CB8AC3E}">
        <p14:creationId xmlns:p14="http://schemas.microsoft.com/office/powerpoint/2010/main" val="7476367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3025F6-03E4-F7FE-A115-15A451327F80}"/>
              </a:ext>
            </a:extLst>
          </p:cNvPr>
          <p:cNvSpPr txBox="1"/>
          <p:nvPr/>
        </p:nvSpPr>
        <p:spPr>
          <a:xfrm>
            <a:off x="4643717" y="2619562"/>
            <a:ext cx="6087036"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71D400"/>
                </a:solidFill>
                <a:effectLst/>
                <a:uLnTx/>
                <a:uFillTx/>
                <a:latin typeface="Sigmar One" panose="00000500000000000000" pitchFamily="2" charset="0"/>
                <a:ea typeface="+mn-ea"/>
                <a:cs typeface="+mn-cs"/>
              </a:rPr>
              <a:t>Nói</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và</a:t>
            </a:r>
            <a:r>
              <a:rPr kumimoji="0" lang="en-US" sz="6000" b="0" i="0" u="none" strike="noStrike" kern="1200" cap="none" spc="0" normalizeH="0" noProof="0" dirty="0">
                <a:ln>
                  <a:noFill/>
                </a:ln>
                <a:solidFill>
                  <a:srgbClr val="71D400"/>
                </a:solidFill>
                <a:effectLst/>
                <a:uLnTx/>
                <a:uFillTx/>
                <a:latin typeface="Sigmar One" panose="00000500000000000000" pitchFamily="2" charset="0"/>
                <a:ea typeface="+mn-ea"/>
                <a:cs typeface="+mn-cs"/>
              </a:rPr>
              <a:t> </a:t>
            </a:r>
            <a:r>
              <a:rPr kumimoji="0" lang="en-US" sz="6000" b="0" i="0" u="none" strike="noStrike" kern="1200" cap="none" spc="0" normalizeH="0" noProof="0" dirty="0" err="1">
                <a:ln>
                  <a:noFill/>
                </a:ln>
                <a:solidFill>
                  <a:srgbClr val="71D400"/>
                </a:solidFill>
                <a:effectLst/>
                <a:uLnTx/>
                <a:uFillTx/>
                <a:latin typeface="Sigmar One" panose="00000500000000000000" pitchFamily="2" charset="0"/>
                <a:ea typeface="+mn-ea"/>
                <a:cs typeface="+mn-cs"/>
              </a:rPr>
              <a:t>nghe</a:t>
            </a:r>
            <a:endParaRPr kumimoji="0" lang="en-US" sz="6000" b="0" i="0" u="none" strike="noStrike" kern="1200" cap="none" spc="0" normalizeH="0" baseline="0" noProof="0" dirty="0">
              <a:ln>
                <a:noFill/>
              </a:ln>
              <a:solidFill>
                <a:srgbClr val="71D400"/>
              </a:solidFill>
              <a:effectLst/>
              <a:uLnTx/>
              <a:uFillTx/>
              <a:latin typeface="Sigmar One" panose="00000500000000000000" pitchFamily="2" charset="0"/>
              <a:ea typeface="+mn-ea"/>
              <a:cs typeface="+mn-cs"/>
            </a:endParaRPr>
          </a:p>
        </p:txBody>
      </p:sp>
    </p:spTree>
    <p:extLst>
      <p:ext uri="{BB962C8B-B14F-4D97-AF65-F5344CB8AC3E}">
        <p14:creationId xmlns:p14="http://schemas.microsoft.com/office/powerpoint/2010/main" val="22170573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p:cNvGrpSpPr/>
          <p:nvPr/>
        </p:nvGrpSpPr>
        <p:grpSpPr>
          <a:xfrm>
            <a:off x="145160" y="-74648"/>
            <a:ext cx="12046839" cy="1131078"/>
            <a:chOff x="587829" y="-48502"/>
            <a:chExt cx="12687250" cy="1563125"/>
          </a:xfrm>
          <a:noFill/>
        </p:grpSpPr>
        <p:pic>
          <p:nvPicPr>
            <p:cNvPr id="5" name="Picture 4"/>
            <p:cNvPicPr>
              <a:picLocks noChangeAspect="1"/>
            </p:cNvPicPr>
            <p:nvPr/>
          </p:nvPicPr>
          <p:blipFill>
            <a:blip r:embed="rId2">
              <a:extLst>
                <a:ext uri="{BEBA8EAE-BF5A-486C-A8C5-ECC9F3942E4B}">
                  <a14:imgProps xmlns:a14="http://schemas.microsoft.com/office/drawing/2010/main">
                    <a14:imgLayer r:embed="rId3">
                      <a14:imgEffect>
                        <a14:backgroundRemoval t="8602" b="88172" l="0" r="99120"/>
                      </a14:imgEffect>
                    </a14:imgLayer>
                  </a14:imgProps>
                </a:ext>
              </a:extLst>
            </a:blip>
            <a:stretch>
              <a:fillRect/>
            </a:stretch>
          </p:blipFill>
          <p:spPr>
            <a:xfrm>
              <a:off x="587829" y="-48502"/>
              <a:ext cx="12687250" cy="1481719"/>
            </a:xfrm>
            <a:prstGeom prst="rect">
              <a:avLst/>
            </a:prstGeom>
            <a:grpFill/>
            <a:ln>
              <a:noFill/>
            </a:ln>
          </p:spPr>
        </p:pic>
        <p:sp>
          <p:nvSpPr>
            <p:cNvPr id="6" name="Rectangle 1"/>
            <p:cNvSpPr>
              <a:spLocks noChangeArrowheads="1"/>
            </p:cNvSpPr>
            <p:nvPr/>
          </p:nvSpPr>
          <p:spPr bwMode="auto">
            <a:xfrm>
              <a:off x="1347129" y="196972"/>
              <a:ext cx="10366709" cy="1317651"/>
            </a:xfrm>
            <a:prstGeom prst="roundRect">
              <a:avLst/>
            </a:prstGeom>
            <a:grp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sz="2800" b="1" dirty="0" err="1">
                  <a:latin typeface="Nunito Black" pitchFamily="2" charset="0"/>
                </a:rPr>
                <a:t>Câu</a:t>
              </a:r>
              <a:r>
                <a:rPr lang="en-US" sz="2800" b="1" dirty="0">
                  <a:latin typeface="Nunito Black" pitchFamily="2" charset="0"/>
                </a:rPr>
                <a:t> 1: </a:t>
              </a:r>
              <a:r>
                <a:rPr lang="en-US" sz="2800" b="1" dirty="0" err="1">
                  <a:latin typeface="Nunito Black" pitchFamily="2" charset="0"/>
                </a:rPr>
                <a:t>Em</a:t>
              </a:r>
              <a:r>
                <a:rPr lang="en-US" sz="2800" b="1" dirty="0">
                  <a:latin typeface="Nunito Black" pitchFamily="2" charset="0"/>
                </a:rPr>
                <a:t> </a:t>
              </a:r>
              <a:r>
                <a:rPr lang="en-US" sz="2800" b="1" dirty="0" err="1">
                  <a:latin typeface="Nunito Black" pitchFamily="2" charset="0"/>
                </a:rPr>
                <a:t>thích</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cá</a:t>
              </a:r>
              <a:r>
                <a:rPr lang="en-US" sz="2800" b="1" dirty="0">
                  <a:latin typeface="Nunito Black" pitchFamily="2" charset="0"/>
                </a:rPr>
                <a:t> </a:t>
              </a:r>
              <a:r>
                <a:rPr lang="en-US" sz="2800" b="1" dirty="0" err="1">
                  <a:latin typeface="Nunito Black" pitchFamily="2" charset="0"/>
                </a:rPr>
                <a:t>nhân</a:t>
              </a:r>
              <a:r>
                <a:rPr lang="en-US" sz="2800" b="1" dirty="0">
                  <a:latin typeface="Nunito Black" pitchFamily="2" charset="0"/>
                </a:rPr>
                <a:t>,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theo</a:t>
              </a:r>
              <a:r>
                <a:rPr lang="en-US" sz="2800" b="1" dirty="0">
                  <a:latin typeface="Nunito Black" pitchFamily="2" charset="0"/>
                </a:rPr>
                <a:t> </a:t>
              </a:r>
              <a:r>
                <a:rPr lang="en-US" sz="2800" b="1" dirty="0" err="1">
                  <a:latin typeface="Nunito Black" pitchFamily="2" charset="0"/>
                </a:rPr>
                <a:t>cặp</a:t>
              </a:r>
              <a:r>
                <a:rPr lang="en-US" sz="2800" b="1" dirty="0">
                  <a:latin typeface="Nunito Black" pitchFamily="2" charset="0"/>
                </a:rPr>
                <a:t> hay </a:t>
              </a:r>
              <a:r>
                <a:rPr lang="en-US" sz="2800" b="1" dirty="0" err="1">
                  <a:latin typeface="Nunito Black" pitchFamily="2" charset="0"/>
                </a:rPr>
                <a:t>học</a:t>
              </a:r>
              <a:r>
                <a:rPr lang="en-US" sz="2800" b="1" dirty="0">
                  <a:latin typeface="Nunito Black" pitchFamily="2" charset="0"/>
                </a:rPr>
                <a:t> </a:t>
              </a:r>
              <a:r>
                <a:rPr lang="en-US" sz="2800" b="1" dirty="0" err="1">
                  <a:latin typeface="Nunito Black" pitchFamily="2" charset="0"/>
                </a:rPr>
                <a:t>nhóm</a:t>
              </a:r>
              <a:r>
                <a:rPr lang="en-US" sz="2800" b="1" dirty="0">
                  <a:latin typeface="Nunito Black" pitchFamily="2" charset="0"/>
                </a:rPr>
                <a:t>? </a:t>
              </a:r>
              <a:r>
                <a:rPr lang="en-US" sz="2800" b="1" dirty="0" err="1">
                  <a:latin typeface="Nunito Black" pitchFamily="2" charset="0"/>
                </a:rPr>
                <a:t>Vì</a:t>
              </a:r>
              <a:r>
                <a:rPr lang="en-US" sz="2800" b="1" dirty="0">
                  <a:latin typeface="Nunito Black" pitchFamily="2" charset="0"/>
                </a:rPr>
                <a:t> </a:t>
              </a:r>
              <a:r>
                <a:rPr lang="en-US" sz="2800" b="1" dirty="0" err="1">
                  <a:latin typeface="Nunito Black" pitchFamily="2" charset="0"/>
                </a:rPr>
                <a:t>sao</a:t>
              </a:r>
              <a:r>
                <a:rPr lang="en-US" sz="2800" b="1" dirty="0">
                  <a:latin typeface="Nunito Black" pitchFamily="2" charset="0"/>
                </a:rPr>
                <a:t>?</a:t>
              </a:r>
              <a:endParaRPr lang="en-US" sz="2800" dirty="0">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7" name="Picture 2" descr="https://img.loigiaihay.com/picture/2022/0315/50.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6598" y="1771052"/>
            <a:ext cx="8561568" cy="244391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rotWithShape="1">
          <a:blip r:embed="rId5"/>
          <a:srcRect t="1784" r="9642" b="3379"/>
          <a:stretch/>
        </p:blipFill>
        <p:spPr>
          <a:xfrm>
            <a:off x="8933195" y="1601040"/>
            <a:ext cx="3078696" cy="41763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9" name="Group 8"/>
          <p:cNvGrpSpPr/>
          <p:nvPr/>
        </p:nvGrpSpPr>
        <p:grpSpPr>
          <a:xfrm>
            <a:off x="0" y="4343399"/>
            <a:ext cx="8848166" cy="2097741"/>
            <a:chOff x="936966" y="4470213"/>
            <a:chExt cx="7924646" cy="2097741"/>
          </a:xfrm>
        </p:grpSpPr>
        <p:pic>
          <p:nvPicPr>
            <p:cNvPr id="10" name="Picture 9"/>
            <p:cNvPicPr>
              <a:picLocks noChangeAspect="1"/>
            </p:cNvPicPr>
            <p:nvPr/>
          </p:nvPicPr>
          <p:blipFill>
            <a:blip r:embed="rId6">
              <a:extLst>
                <a:ext uri="{BEBA8EAE-BF5A-486C-A8C5-ECC9F3942E4B}">
                  <a14:imgProps xmlns:a14="http://schemas.microsoft.com/office/drawing/2010/main">
                    <a14:imgLayer r:embed="rId7">
                      <a14:imgEffect>
                        <a14:backgroundRemoval t="0" b="97872" l="0" r="100000"/>
                      </a14:imgEffect>
                    </a14:imgLayer>
                  </a14:imgProps>
                </a:ext>
              </a:extLst>
            </a:blip>
            <a:stretch>
              <a:fillRect/>
            </a:stretch>
          </p:blipFill>
          <p:spPr>
            <a:xfrm rot="16200000">
              <a:off x="3850418" y="1556761"/>
              <a:ext cx="2097741" cy="7924646"/>
            </a:xfrm>
            <a:prstGeom prst="rect">
              <a:avLst/>
            </a:prstGeom>
          </p:spPr>
        </p:pic>
        <p:sp>
          <p:nvSpPr>
            <p:cNvPr id="11" name="Flowchart: Alternate Process 10"/>
            <p:cNvSpPr/>
            <p:nvPr/>
          </p:nvSpPr>
          <p:spPr>
            <a:xfrm>
              <a:off x="1695510" y="4871870"/>
              <a:ext cx="6130678" cy="1366190"/>
            </a:xfrm>
            <a:prstGeom prst="flowChartAlternateProcess">
              <a:avLst/>
            </a:prstGeom>
            <a:ln w="57150">
              <a:noFill/>
            </a:ln>
          </p:spPr>
          <p:txBody>
            <a:bodyPr wrap="square">
              <a:spAutoFit/>
            </a:bodyPr>
            <a:lstStyle/>
            <a:p>
              <a:pPr algn="just">
                <a:lnSpc>
                  <a:spcPct val="120000"/>
                </a:lnSpc>
              </a:pPr>
              <a:r>
                <a:rPr lang="vi-VN" sz="3200" dirty="0">
                  <a:solidFill>
                    <a:srgbClr val="FF0000"/>
                  </a:solidFill>
                  <a:latin typeface="Nunito Black" pitchFamily="2" charset="0"/>
                </a:rPr>
                <a:t>Em thích học cá nhân. Vì khi học cá nhân, em dễ tập trung học hơn.</a:t>
              </a:r>
            </a:p>
          </p:txBody>
        </p:sp>
      </p:grpSp>
    </p:spTree>
    <p:extLst>
      <p:ext uri="{BB962C8B-B14F-4D97-AF65-F5344CB8AC3E}">
        <p14:creationId xmlns:p14="http://schemas.microsoft.com/office/powerpoint/2010/main" val="1717322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585912" y="1371600"/>
            <a:ext cx="9958387" cy="164306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KHỞI</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ĐỘNG</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7250683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2" descr="https://img.loigiaihay.com/picture/2022/0315/4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557" y="1566715"/>
            <a:ext cx="8335562" cy="4716466"/>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005845" y="88464"/>
            <a:ext cx="10842172" cy="1552611"/>
            <a:chOff x="587829" y="62338"/>
            <a:chExt cx="11756572" cy="1552611"/>
          </a:xfrm>
        </p:grpSpPr>
        <p:pic>
          <p:nvPicPr>
            <p:cNvPr id="7" name="Picture 6"/>
            <p:cNvPicPr>
              <a:picLocks noChangeAspect="1"/>
            </p:cNvPicPr>
            <p:nvPr/>
          </p:nvPicPr>
          <p:blipFill>
            <a:blip r:embed="rId4">
              <a:extLst>
                <a:ext uri="{BEBA8EAE-BF5A-486C-A8C5-ECC9F3942E4B}">
                  <a14:imgProps xmlns:a14="http://schemas.microsoft.com/office/drawing/2010/main">
                    <a14:imgLayer r:embed="rId5">
                      <a14:imgEffect>
                        <a14:backgroundRemoval t="8602" b="88172" l="0" r="99120"/>
                      </a14:imgEffect>
                    </a14:imgLayer>
                  </a14:imgProps>
                </a:ext>
              </a:extLst>
            </a:blip>
            <a:stretch>
              <a:fillRect/>
            </a:stretch>
          </p:blipFill>
          <p:spPr>
            <a:xfrm>
              <a:off x="587829" y="62338"/>
              <a:ext cx="11756572" cy="1481719"/>
            </a:xfrm>
            <a:prstGeom prst="rect">
              <a:avLst/>
            </a:prstGeom>
          </p:spPr>
        </p:pic>
        <p:sp>
          <p:nvSpPr>
            <p:cNvPr id="5" name="Rectangle 1"/>
            <p:cNvSpPr>
              <a:spLocks noChangeArrowheads="1"/>
            </p:cNvSpPr>
            <p:nvPr/>
          </p:nvSpPr>
          <p:spPr bwMode="auto">
            <a:xfrm>
              <a:off x="1347129" y="184770"/>
              <a:ext cx="8670738" cy="1430179"/>
            </a:xfrm>
            <a:prstGeom prst="roundRect">
              <a:avLst/>
            </a:prstGeom>
            <a:noFill/>
            <a:ln>
              <a:noFill/>
            </a:ln>
            <a:effectLs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Quan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sát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tranh</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minh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họa</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nói</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tên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các</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con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vật</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và</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đoán</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xem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chúng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đang</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làm</a:t>
              </a:r>
              <a:r>
                <a:rPr kumimoji="0" lang="en-US" altLang="en-US" sz="2800" b="1" i="0" u="none" strike="noStrike" cap="none" normalizeH="0" baseline="0" dirty="0">
                  <a:ln>
                    <a:noFill/>
                  </a:ln>
                  <a:solidFill>
                    <a:schemeClr val="tx1">
                      <a:lumMod val="95000"/>
                      <a:lumOff val="5000"/>
                    </a:schemeClr>
                  </a:solidFill>
                  <a:effectLst/>
                  <a:latin typeface="Nunito Black" pitchFamily="2" charset="0"/>
                </a:rPr>
                <a:t> </a:t>
              </a:r>
              <a:r>
                <a:rPr kumimoji="0" lang="en-US" altLang="en-US" sz="2800" b="1" i="0" u="none" strike="noStrike" cap="none" normalizeH="0" baseline="0" dirty="0" err="1">
                  <a:ln>
                    <a:noFill/>
                  </a:ln>
                  <a:solidFill>
                    <a:schemeClr val="tx1">
                      <a:lumMod val="95000"/>
                      <a:lumOff val="5000"/>
                    </a:schemeClr>
                  </a:solidFill>
                  <a:effectLst/>
                  <a:latin typeface="Nunito Black" pitchFamily="2" charset="0"/>
                </a:rPr>
                <a:t>gì</a:t>
              </a:r>
              <a:r>
                <a:rPr lang="en-US" altLang="en-US" sz="2800" b="1" dirty="0">
                  <a:solidFill>
                    <a:schemeClr val="tx1">
                      <a:lumMod val="95000"/>
                      <a:lumOff val="5000"/>
                    </a:schemeClr>
                  </a:solidFill>
                  <a:latin typeface="Nunito Black" pitchFamily="2" charset="0"/>
                </a:rPr>
                <a:t>.</a:t>
              </a:r>
              <a:endParaRPr kumimoji="0" lang="en-US" altLang="en-US" sz="2800" b="1" i="0" u="none" strike="noStrike" cap="none" normalizeH="0" baseline="0" dirty="0">
                <a:ln>
                  <a:noFill/>
                </a:ln>
                <a:solidFill>
                  <a:schemeClr val="tx1">
                    <a:lumMod val="95000"/>
                    <a:lumOff val="5000"/>
                  </a:schemeClr>
                </a:solidFill>
                <a:effectLst/>
                <a:latin typeface="Nunito Black" pitchFamily="2"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a:ln>
                    <a:noFill/>
                  </a:ln>
                  <a:solidFill>
                    <a:srgbClr val="002060"/>
                  </a:solidFill>
                  <a:effectLst/>
                  <a:latin typeface="OpenSans"/>
                </a:rPr>
                <a:t>       </a:t>
              </a:r>
              <a:endParaRPr kumimoji="0" lang="en-US" altLang="en-US" sz="2800" b="1" i="0" u="none" strike="noStrike" cap="none" normalizeH="0" baseline="0" dirty="0">
                <a:ln>
                  <a:noFill/>
                </a:ln>
                <a:solidFill>
                  <a:srgbClr val="000000"/>
                </a:solidFill>
                <a:effectLst/>
                <a:latin typeface="OpenSans"/>
              </a:endParaRPr>
            </a:p>
          </p:txBody>
        </p:sp>
      </p:grpSp>
      <p:pic>
        <p:nvPicPr>
          <p:cNvPr id="6" name="Picture 5">
            <a:extLst>
              <a:ext uri="{FF2B5EF4-FFF2-40B4-BE49-F238E27FC236}">
                <a16:creationId xmlns:a16="http://schemas.microsoft.com/office/drawing/2014/main" id="{80CE1472-3DF4-0955-94B3-0E5ED746F3E8}"/>
              </a:ext>
            </a:extLst>
          </p:cNvPr>
          <p:cNvPicPr>
            <a:picLocks noChangeAspect="1"/>
          </p:cNvPicPr>
          <p:nvPr/>
        </p:nvPicPr>
        <p:blipFill rotWithShape="1">
          <a:blip r:embed="rId6"/>
          <a:srcRect t="14952" r="89431"/>
          <a:stretch/>
        </p:blipFill>
        <p:spPr>
          <a:xfrm>
            <a:off x="76918" y="10086"/>
            <a:ext cx="1071154" cy="770709"/>
          </a:xfrm>
          <a:prstGeom prst="ellipse">
            <a:avLst/>
          </a:prstGeom>
        </p:spPr>
      </p:pic>
      <p:sp>
        <p:nvSpPr>
          <p:cNvPr id="9" name="Rounded Rectangular Callout 8"/>
          <p:cNvSpPr/>
          <p:nvPr/>
        </p:nvSpPr>
        <p:spPr>
          <a:xfrm>
            <a:off x="8326583" y="1385047"/>
            <a:ext cx="3713018" cy="914401"/>
          </a:xfrm>
          <a:prstGeom prst="wedgeRoundRectCallout">
            <a:avLst>
              <a:gd name="adj1" fmla="val -58540"/>
              <a:gd name="adj2" fmla="val 165979"/>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Nhím</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chắp</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dùi</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lỗ</a:t>
            </a:r>
            <a:r>
              <a:rPr lang="en-US"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endParaRPr lang="id-ID" sz="2800" b="1" kern="0" dirty="0">
              <a:solidFill>
                <a:prstClr val="black"/>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946494" y="1493424"/>
            <a:ext cx="2664795" cy="806024"/>
          </a:xfrm>
          <a:prstGeom prst="wedgeRoundRectCallout">
            <a:avLst>
              <a:gd name="adj1" fmla="val 43043"/>
              <a:gd name="adj2" fmla="val 11927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Thỏ</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trải</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1" name="Rounded Rectangular Callout 10"/>
          <p:cNvSpPr/>
          <p:nvPr/>
        </p:nvSpPr>
        <p:spPr>
          <a:xfrm>
            <a:off x="251946" y="2170324"/>
            <a:ext cx="2229504" cy="1190031"/>
          </a:xfrm>
          <a:prstGeom prst="wedgeRoundRectCallout">
            <a:avLst>
              <a:gd name="adj1" fmla="val 58232"/>
              <a:gd name="adj2" fmla="val 80256"/>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Bọ</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ngựa</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p>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cắt</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2" name="Rounded Rectangular Callout 11"/>
          <p:cNvSpPr/>
          <p:nvPr/>
        </p:nvSpPr>
        <p:spPr>
          <a:xfrm>
            <a:off x="251946" y="4226752"/>
            <a:ext cx="2229504" cy="1190031"/>
          </a:xfrm>
          <a:prstGeom prst="wedgeRoundRectCallout">
            <a:avLst>
              <a:gd name="adj1" fmla="val 88992"/>
              <a:gd name="adj2" fmla="val 27147"/>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Tằm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xe</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4787586" y="5416783"/>
            <a:ext cx="2229504" cy="1190031"/>
          </a:xfrm>
          <a:prstGeom prst="wedgeRoundRectCallout">
            <a:avLst>
              <a:gd name="adj1" fmla="val -78078"/>
              <a:gd name="adj2" fmla="val -203368"/>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Ốc</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sên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kẻ</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đường</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vạch</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trên</a:t>
            </a:r>
            <a:r>
              <a:rPr lang="en-US"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vải</a:t>
            </a:r>
            <a:endParaRPr lang="id-ID" sz="2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4" name="Rounded Rectangular Callout 13"/>
          <p:cNvSpPr/>
          <p:nvPr/>
        </p:nvSpPr>
        <p:spPr>
          <a:xfrm>
            <a:off x="9403595" y="4802362"/>
            <a:ext cx="2444421" cy="1190031"/>
          </a:xfrm>
          <a:prstGeom prst="wedgeRoundRectCallout">
            <a:avLst>
              <a:gd name="adj1" fmla="val -136470"/>
              <a:gd name="adj2" fmla="val -30482"/>
              <a:gd name="adj3" fmla="val 16667"/>
            </a:avLst>
          </a:prstGeom>
          <a:solidFill>
            <a:srgbClr val="FFFFFF">
              <a:alpha val="80000"/>
            </a:srgbClr>
          </a:solidFill>
          <a:ln>
            <a:solidFill>
              <a:srgbClr val="548F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r>
              <a:rPr lang="en-US"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may </a:t>
            </a:r>
            <a:r>
              <a:rPr lang="en-US" sz="28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endParaRPr lang="id-ID" sz="28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4667731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1000"/>
                                        <p:tgtEl>
                                          <p:spTgt spid="13"/>
                                        </p:tgtEl>
                                      </p:cBhvr>
                                    </p:animEffect>
                                    <p:anim calcmode="lin" valueType="num">
                                      <p:cBhvr>
                                        <p:cTn id="27" dur="1000" fill="hold"/>
                                        <p:tgtEl>
                                          <p:spTgt spid="13"/>
                                        </p:tgtEl>
                                        <p:attrNameLst>
                                          <p:attrName>ppt_x</p:attrName>
                                        </p:attrNameLst>
                                      </p:cBhvr>
                                      <p:tavLst>
                                        <p:tav tm="0">
                                          <p:val>
                                            <p:strVal val="#ppt_x"/>
                                          </p:val>
                                        </p:tav>
                                        <p:tav tm="100000">
                                          <p:val>
                                            <p:strVal val="#ppt_x"/>
                                          </p:val>
                                        </p:tav>
                                      </p:tavLst>
                                    </p:anim>
                                    <p:anim calcmode="lin" valueType="num">
                                      <p:cBhvr>
                                        <p:cTn id="2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00"/>
                                        <p:tgtEl>
                                          <p:spTgt spid="12"/>
                                        </p:tgtEl>
                                      </p:cBhvr>
                                    </p:animEffect>
                                    <p:anim calcmode="lin" valueType="num">
                                      <p:cBhvr>
                                        <p:cTn id="41" dur="1000" fill="hold"/>
                                        <p:tgtEl>
                                          <p:spTgt spid="12"/>
                                        </p:tgtEl>
                                        <p:attrNameLst>
                                          <p:attrName>ppt_x</p:attrName>
                                        </p:attrNameLst>
                                      </p:cBhvr>
                                      <p:tavLst>
                                        <p:tav tm="0">
                                          <p:val>
                                            <p:strVal val="#ppt_x"/>
                                          </p:val>
                                        </p:tav>
                                        <p:tav tm="100000">
                                          <p:val>
                                            <p:strVal val="#ppt_x"/>
                                          </p:val>
                                        </p:tav>
                                      </p:tavLst>
                                    </p:anim>
                                    <p:anim calcmode="lin" valueType="num">
                                      <p:cBhvr>
                                        <p:cTn id="4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1000"/>
                                        <p:tgtEl>
                                          <p:spTgt spid="9"/>
                                        </p:tgtEl>
                                      </p:cBhvr>
                                    </p:animEffect>
                                    <p:anim calcmode="lin" valueType="num">
                                      <p:cBhvr>
                                        <p:cTn id="48" dur="1000" fill="hold"/>
                                        <p:tgtEl>
                                          <p:spTgt spid="9"/>
                                        </p:tgtEl>
                                        <p:attrNameLst>
                                          <p:attrName>ppt_x</p:attrName>
                                        </p:attrNameLst>
                                      </p:cBhvr>
                                      <p:tavLst>
                                        <p:tav tm="0">
                                          <p:val>
                                            <p:strVal val="#ppt_x"/>
                                          </p:val>
                                        </p:tav>
                                        <p:tav tm="100000">
                                          <p:val>
                                            <p:strVal val="#ppt_x"/>
                                          </p:val>
                                        </p:tav>
                                      </p:tavLst>
                                    </p:anim>
                                    <p:anim calcmode="lin" valueType="num">
                                      <p:cBhvr>
                                        <p:cTn id="4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fade">
                                      <p:cBhvr>
                                        <p:cTn id="54" dur="1000"/>
                                        <p:tgtEl>
                                          <p:spTgt spid="14"/>
                                        </p:tgtEl>
                                      </p:cBhvr>
                                    </p:animEffect>
                                    <p:anim calcmode="lin" valueType="num">
                                      <p:cBhvr>
                                        <p:cTn id="55" dur="1000" fill="hold"/>
                                        <p:tgtEl>
                                          <p:spTgt spid="14"/>
                                        </p:tgtEl>
                                        <p:attrNameLst>
                                          <p:attrName>ppt_x</p:attrName>
                                        </p:attrNameLst>
                                      </p:cBhvr>
                                      <p:tavLst>
                                        <p:tav tm="0">
                                          <p:val>
                                            <p:strVal val="#ppt_x"/>
                                          </p:val>
                                        </p:tav>
                                        <p:tav tm="100000">
                                          <p:val>
                                            <p:strVal val="#ppt_x"/>
                                          </p:val>
                                        </p:tav>
                                      </p:tavLst>
                                    </p:anim>
                                    <p:anim calcmode="lin" valueType="num">
                                      <p:cBhvr>
                                        <p:cTn id="5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4" name="Rounded Rectangle 3"/>
          <p:cNvSpPr/>
          <p:nvPr/>
        </p:nvSpPr>
        <p:spPr>
          <a:xfrm>
            <a:off x="840443" y="160484"/>
            <a:ext cx="10502152" cy="806024"/>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5400" b="1" kern="0" dirty="0" err="1">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Bài</a:t>
            </a:r>
            <a:r>
              <a:rPr lang="en-US" sz="5400" b="1" kern="0" dirty="0">
                <a:solidFill>
                  <a:schemeClr val="tx1"/>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Great Vibes" pitchFamily="2" charset="0"/>
                <a:cs typeface="#9Slide05 Bodega Script" pitchFamily="2" charset="0"/>
                <a:sym typeface="Arial"/>
              </a:rPr>
              <a:t> 27: </a:t>
            </a:r>
            <a:r>
              <a:rPr lang="en-US"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 CHIẾC ÁO ẤM</a:t>
            </a:r>
            <a:endParaRPr lang="id-ID" sz="54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7322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775BEB2-DD79-A8F3-CE64-9ECC2ECDD691}"/>
              </a:ext>
            </a:extLst>
          </p:cNvPr>
          <p:cNvSpPr txBox="1"/>
          <p:nvPr/>
        </p:nvSpPr>
        <p:spPr>
          <a:xfrm>
            <a:off x="1183337" y="1036579"/>
            <a:ext cx="10340789" cy="956603"/>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rPr>
              <a:t>ĐỌC VĂN</a:t>
            </a:r>
            <a:r>
              <a:rPr kumimoji="0" lang="en-US" sz="8000" b="0" i="0" u="none" strike="noStrike" kern="1200" cap="none" spc="0" normalizeH="0" noProof="0" dirty="0">
                <a:ln>
                  <a:noFill/>
                </a:ln>
                <a:solidFill>
                  <a:srgbClr val="FF0000"/>
                </a:solidFill>
                <a:effectLst/>
                <a:uLnTx/>
                <a:uFillTx/>
                <a:latin typeface="Nunito Black" pitchFamily="2" charset="0"/>
                <a:ea typeface="+mn-ea"/>
                <a:cs typeface="+mn-cs"/>
              </a:rPr>
              <a:t> BẢN</a:t>
            </a:r>
            <a:endParaRPr kumimoji="0" lang="en-US" sz="8000" b="0" i="0" u="none" strike="noStrike" kern="1200" cap="none" spc="0" normalizeH="0" baseline="0" noProof="0" dirty="0">
              <a:ln>
                <a:noFill/>
              </a:ln>
              <a:solidFill>
                <a:srgbClr val="FF0000"/>
              </a:solidFill>
              <a:effectLst/>
              <a:uLnTx/>
              <a:uFillTx/>
              <a:latin typeface="Nunito Black" pitchFamily="2" charset="0"/>
              <a:ea typeface="+mn-ea"/>
              <a:cs typeface="+mn-cs"/>
            </a:endParaRPr>
          </a:p>
        </p:txBody>
      </p:sp>
    </p:spTree>
    <p:extLst>
      <p:ext uri="{BB962C8B-B14F-4D97-AF65-F5344CB8AC3E}">
        <p14:creationId xmlns:p14="http://schemas.microsoft.com/office/powerpoint/2010/main" val="1727890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2444" y="15240"/>
            <a:ext cx="818830" cy="651935"/>
          </a:xfrm>
          <a:prstGeom prst="ellipse">
            <a:avLst/>
          </a:prstGeom>
        </p:spPr>
      </p:pic>
      <p:sp>
        <p:nvSpPr>
          <p:cNvPr id="13" name="Rounded Rectangle 12"/>
          <p:cNvSpPr/>
          <p:nvPr/>
        </p:nvSpPr>
        <p:spPr>
          <a:xfrm>
            <a:off x="3795245" y="30637"/>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195943" y="928684"/>
            <a:ext cx="11834132"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US" sz="1900" dirty="0">
                <a:solidFill>
                  <a:srgbClr val="000000"/>
                </a:solidFill>
                <a:latin typeface="Nunito Black" pitchFamily="2" charset="0"/>
              </a:rPr>
              <a:t>   </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M</a:t>
            </a:r>
            <a:r>
              <a:rPr lang="en-US" sz="3200" dirty="0" err="1">
                <a:solidFill>
                  <a:srgbClr val="000000"/>
                </a:solidFill>
                <a:latin typeface="Times New Roman" panose="02020603050405020304" pitchFamily="18" charset="0"/>
                <a:cs typeface="Times New Roman" panose="02020603050405020304" pitchFamily="18" charset="0"/>
              </a:rPr>
              <a:t>ùa</a:t>
            </a:r>
            <a:r>
              <a:rPr lang="vi-VN" sz="3200" dirty="0">
                <a:solidFill>
                  <a:srgbClr val="000000"/>
                </a:solidFill>
                <a:latin typeface="Times New Roman" panose="02020603050405020304" pitchFamily="18" charset="0"/>
                <a:cs typeface="Times New Roman" panose="02020603050405020304" pitchFamily="18" charset="0"/>
              </a:rPr>
              <a:t> </a:t>
            </a:r>
            <a:r>
              <a:rPr lang="en-US" sz="3200" dirty="0" err="1">
                <a:solidFill>
                  <a:srgbClr val="000000"/>
                </a:solidFill>
                <a:latin typeface="Times New Roman" panose="02020603050405020304" pitchFamily="18" charset="0"/>
                <a:cs typeface="Times New Roman" panose="02020603050405020304" pitchFamily="18" charset="0"/>
              </a:rPr>
              <a:t>đông</a:t>
            </a:r>
            <a:r>
              <a:rPr lang="vi-VN" sz="3200" dirty="0">
                <a:solidFill>
                  <a:srgbClr val="000000"/>
                </a:solidFill>
                <a:latin typeface="Times New Roman" panose="02020603050405020304" pitchFamily="18" charset="0"/>
                <a:cs typeface="Times New Roman" panose="02020603050405020304" pitchFamily="18" charset="0"/>
              </a:rPr>
              <a:t>, thỏ quấn tấm vải lên người cho đỡ rét thì gió thổi tấm vải bay xuống ao. Nhím giúp thỏ</a:t>
            </a: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khều tấm vải vào bờ và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Phải may thành áo mới được.</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Nhím xù lông, rút một chiếc kim định khâu áo cho thỏ, nhưng không có chỉ. Hai bạn đi tìm chị tằm, xin một ít tơ làm chỉ. Chị tằm đồng ý ngay. Có chỉ, có kim, nhưng phải tìm người cắt vải. Thấy bọ ngựa vung kiếm cắt cỏ, nhím nói:</a:t>
            </a:r>
          </a:p>
          <a:p>
            <a:pPr algn="just">
              <a:lnSpc>
                <a:spcPct val="120000"/>
              </a:lnSpc>
            </a:pPr>
            <a:r>
              <a:rPr lang="en-US" sz="3200" dirty="0">
                <a:solidFill>
                  <a:srgbClr val="000000"/>
                </a:solidFill>
                <a:latin typeface="Times New Roman" panose="02020603050405020304" pitchFamily="18" charset="0"/>
                <a:cs typeface="Times New Roman" panose="02020603050405020304" pitchFamily="18" charset="0"/>
              </a:rPr>
              <a:t>     </a:t>
            </a:r>
            <a:r>
              <a:rPr lang="vi-VN" sz="3200" dirty="0">
                <a:solidFill>
                  <a:srgbClr val="000000"/>
                </a:solidFill>
                <a:latin typeface="Times New Roman" panose="02020603050405020304" pitchFamily="18" charset="0"/>
                <a:cs typeface="Times New Roman" panose="02020603050405020304" pitchFamily="18" charset="0"/>
              </a:rPr>
              <a:t>- Anh giúp chúng tôi cắt vải may áo. Mọi người cần áo ấm.</a:t>
            </a:r>
          </a:p>
        </p:txBody>
      </p:sp>
    </p:spTree>
    <p:extLst>
      <p:ext uri="{BB962C8B-B14F-4D97-AF65-F5344CB8AC3E}">
        <p14:creationId xmlns:p14="http://schemas.microsoft.com/office/powerpoint/2010/main" val="8144001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2"/>
          <a:stretch>
            <a:fillRect/>
          </a:stretch>
        </p:blipFill>
        <p:spPr>
          <a:xfrm>
            <a:off x="-1412" y="15240"/>
            <a:ext cx="771371" cy="614149"/>
          </a:xfrm>
          <a:prstGeom prst="ellipse">
            <a:avLst/>
          </a:prstGeom>
        </p:spPr>
      </p:pic>
      <p:sp>
        <p:nvSpPr>
          <p:cNvPr id="13" name="Rounded Rectangle 12"/>
          <p:cNvSpPr/>
          <p:nvPr/>
        </p:nvSpPr>
        <p:spPr>
          <a:xfrm>
            <a:off x="3801704" y="-13573"/>
            <a:ext cx="4595715"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Những</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chiếc</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áo</a:t>
            </a:r>
            <a:r>
              <a:rPr lang="en-US"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2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ấm</a:t>
            </a:r>
            <a:endParaRPr lang="id-ID" sz="32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6" name="Rounded Rectangle 5"/>
          <p:cNvSpPr/>
          <p:nvPr/>
        </p:nvSpPr>
        <p:spPr>
          <a:xfrm>
            <a:off x="0" y="1426223"/>
            <a:ext cx="12192000" cy="5486406"/>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0000"/>
              </a:lnSpc>
            </a:pPr>
            <a:r>
              <a:rPr lang="vi-VN" sz="2800" dirty="0">
                <a:solidFill>
                  <a:srgbClr val="000000"/>
                </a:solidFill>
                <a:latin typeface="Times New Roman" panose="02020603050405020304" pitchFamily="18" charset="0"/>
                <a:cs typeface="Times New Roman" panose="02020603050405020304" pitchFamily="18" charset="0"/>
              </a:rPr>
              <a:t>Bọ ngựa đồng ý, vung kiếm cắt vải, nhím ngăn:</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Phải cắt đúng theo kích thước.</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Tất cả lại đi tìm người biết kẻ đường vạch trên vải. Lúc qua vườn chuối, Nhím trông thấy ốc sên bò trên lá, cứ mỗi quãng, ốc sên lại để lại phía sau một đường vạch. Nhím nói: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 Chúng tôi cần anh kẻ đường vạch để may áo ấm cho mọi người.</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Ốc sên nhận lời, bò lên tấm vải, vạch những đường rất rõ. Bây giờ chỉ còn thiếu người luồn kim giỏi. Tất cả lại đi tìm chim ổ dộc có biệt tài khâu vá.</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Xưởng may áo ấm được dựng lên. Thỏ trải vải. Ốc sên kẻ đường vạch.</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Bọ ngựa cắt vải theo vạch. Tằm xe chỉ. Nhím chắp vải, dùi lỗ. Đôi chim ổ dộc luồn kim, may áo…</a:t>
            </a: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cs typeface="Times New Roman" panose="02020603050405020304" pitchFamily="18" charset="0"/>
              </a:rPr>
              <a:t>Mùa đông năm ấy, trong rừng ai cũng có áo ấm để mặc.</a:t>
            </a:r>
            <a:endParaRPr lang="en-US" sz="2800" dirty="0">
              <a:solidFill>
                <a:srgbClr val="000000"/>
              </a:solidFill>
              <a:latin typeface="Times New Roman" panose="02020603050405020304" pitchFamily="18" charset="0"/>
              <a:cs typeface="Times New Roman" panose="02020603050405020304" pitchFamily="18" charset="0"/>
            </a:endParaRPr>
          </a:p>
          <a:p>
            <a:pPr algn="r">
              <a:lnSpc>
                <a:spcPct val="110000"/>
              </a:lnSpc>
            </a:pPr>
            <a:r>
              <a:rPr lang="vi-VN" sz="2400" dirty="0">
                <a:solidFill>
                  <a:srgbClr val="000000"/>
                </a:solidFill>
                <a:latin typeface="Times New Roman" panose="02020603050405020304" pitchFamily="18" charset="0"/>
                <a:cs typeface="Times New Roman" panose="02020603050405020304" pitchFamily="18" charset="0"/>
              </a:rPr>
              <a:t>(Theo Võ Quảng)</a:t>
            </a:r>
          </a:p>
          <a:p>
            <a:pPr algn="just">
              <a:lnSpc>
                <a:spcPct val="110000"/>
              </a:lnSpc>
            </a:pPr>
            <a:endParaRPr lang="en-US" sz="2800" dirty="0">
              <a:solidFill>
                <a:srgbClr val="000000"/>
              </a:solidFill>
              <a:latin typeface="Times New Roman" panose="02020603050405020304" pitchFamily="18" charset="0"/>
              <a:cs typeface="Times New Roman" panose="02020603050405020304" pitchFamily="18" charset="0"/>
            </a:endParaRPr>
          </a:p>
          <a:p>
            <a:pPr algn="just">
              <a:lnSpc>
                <a:spcPct val="110000"/>
              </a:lnSpc>
            </a:pPr>
            <a:r>
              <a:rPr lang="en-US" sz="2800" dirty="0">
                <a:solidFill>
                  <a:srgbClr val="000000"/>
                </a:solidFill>
                <a:latin typeface="Times New Roman" panose="02020603050405020304" pitchFamily="18" charset="0"/>
                <a:cs typeface="Times New Roman" panose="02020603050405020304" pitchFamily="18" charset="0"/>
              </a:rPr>
              <a:t>                                                                                                                                </a:t>
            </a:r>
            <a:endParaRPr lang="vi-VN" sz="2800"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75254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8977D5A-3CE0-5936-80D7-A88FD3CB0262}"/>
              </a:ext>
            </a:extLst>
          </p:cNvPr>
          <p:cNvPicPr>
            <a:picLocks noChangeAspect="1"/>
          </p:cNvPicPr>
          <p:nvPr/>
        </p:nvPicPr>
        <p:blipFill>
          <a:blip r:embed="rId3"/>
          <a:stretch>
            <a:fillRect/>
          </a:stretch>
        </p:blipFill>
        <p:spPr>
          <a:xfrm>
            <a:off x="81718" y="15240"/>
            <a:ext cx="957155" cy="762066"/>
          </a:xfrm>
          <a:prstGeom prst="ellipse">
            <a:avLst/>
          </a:prstGeom>
        </p:spPr>
      </p:pic>
      <p:sp>
        <p:nvSpPr>
          <p:cNvPr id="9" name="Rounded Rectangle 8"/>
          <p:cNvSpPr/>
          <p:nvPr/>
        </p:nvSpPr>
        <p:spPr>
          <a:xfrm>
            <a:off x="1159626" y="288696"/>
            <a:ext cx="4084728" cy="629107"/>
          </a:xfrm>
          <a:prstGeom prst="round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Luyện</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đọc</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từ</a:t>
            </a:r>
            <a:r>
              <a:rPr lang="en-US"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khó</a:t>
            </a:r>
            <a:endParaRPr lang="id-ID" sz="3600" b="1" kern="0" dirty="0">
              <a:solidFill>
                <a:srgbClr val="FF000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0" name="Rounded Rectangular Callout 9"/>
          <p:cNvSpPr/>
          <p:nvPr/>
        </p:nvSpPr>
        <p:spPr>
          <a:xfrm>
            <a:off x="2208499" y="2173475"/>
            <a:ext cx="2807255" cy="1470678"/>
          </a:xfrm>
          <a:prstGeom prst="wedgeRoundRectCallout">
            <a:avLst>
              <a:gd name="adj1" fmla="val -36162"/>
              <a:gd name="adj2" fmla="val 120103"/>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Làm</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chỉ</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
        <p:nvSpPr>
          <p:cNvPr id="13" name="Rounded Rectangular Callout 12"/>
          <p:cNvSpPr/>
          <p:nvPr/>
        </p:nvSpPr>
        <p:spPr>
          <a:xfrm>
            <a:off x="7887640" y="2173475"/>
            <a:ext cx="2807255" cy="1470678"/>
          </a:xfrm>
          <a:prstGeom prst="wedgeRoundRectCallout">
            <a:avLst>
              <a:gd name="adj1" fmla="val -96039"/>
              <a:gd name="adj2" fmla="val 85358"/>
              <a:gd name="adj3" fmla="val 16667"/>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buClr>
                <a:srgbClr val="000000"/>
              </a:buClr>
            </a:pP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Luồn</a:t>
            </a:r>
            <a:r>
              <a:rPr lang="en-US"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 </a:t>
            </a:r>
            <a:r>
              <a:rPr lang="en-US" sz="3600" b="1" kern="0" dirty="0" err="1">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rPr>
              <a:t>kim</a:t>
            </a:r>
            <a:endParaRPr lang="id-ID" sz="3600" b="1" kern="0" dirty="0">
              <a:solidFill>
                <a:srgbClr val="002060"/>
              </a:solidFill>
              <a:effectLst>
                <a:glow rad="139700">
                  <a:srgbClr val="FFC000">
                    <a:satMod val="175000"/>
                    <a:alpha val="40000"/>
                  </a:srgbClr>
                </a:glow>
                <a:outerShdw dist="165100" dir="2700000" sx="99000" sy="99000" algn="tl" rotWithShape="0">
                  <a:srgbClr val="EC9684">
                    <a:alpha val="63000"/>
                  </a:srgbClr>
                </a:outerShdw>
                <a:reflection blurRad="6350" stA="60000" endA="900" endPos="58000" dir="5400000" sy="-100000" algn="bl" rotWithShape="0"/>
              </a:effectLst>
              <a:latin typeface="Nunito Black" pitchFamily="2" charset="0"/>
              <a:cs typeface="#9Slide05 Bodega Script" pitchFamily="2" charset="0"/>
              <a:sym typeface="Arial"/>
            </a:endParaRPr>
          </a:p>
        </p:txBody>
      </p:sp>
    </p:spTree>
    <p:extLst>
      <p:ext uri="{BB962C8B-B14F-4D97-AF65-F5344CB8AC3E}">
        <p14:creationId xmlns:p14="http://schemas.microsoft.com/office/powerpoint/2010/main" val="158126836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3154</TotalTime>
  <Words>2135</Words>
  <Application>Microsoft Office PowerPoint</Application>
  <PresentationFormat>Widescreen</PresentationFormat>
  <Paragraphs>130</Paragraphs>
  <Slides>26</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Tahoma</vt:lpstr>
      <vt:lpstr>Sigmar One</vt:lpstr>
      <vt:lpstr>Chango</vt:lpstr>
      <vt:lpstr>Nunito Black</vt:lpstr>
      <vt:lpstr>Great Vibes</vt:lpstr>
      <vt:lpstr>Calibri</vt:lpstr>
      <vt:lpstr>#9Slide05 Bodega Script</vt:lpstr>
      <vt:lpstr>Calibri Light</vt:lpstr>
      <vt:lpstr>OpenSans</vt:lpstr>
      <vt:lpstr>HP001 5H</vt:lpstr>
      <vt:lpstr>Arial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Asus</cp:lastModifiedBy>
  <cp:revision>122</cp:revision>
  <dcterms:created xsi:type="dcterms:W3CDTF">2022-08-21T23:00:21Z</dcterms:created>
  <dcterms:modified xsi:type="dcterms:W3CDTF">2024-12-13T01:09:08Z</dcterms:modified>
</cp:coreProperties>
</file>