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2" r:id="rId25"/>
    <p:sldId id="283" r:id="rId26"/>
    <p:sldId id="281" r:id="rId27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29"/>
      <p:bold r:id="rId30"/>
      <p:italic r:id="rId31"/>
      <p:boldItalic r:id="rId32"/>
    </p:embeddedFont>
    <p:embeddedFont>
      <p:font typeface="Montserrat" panose="00000500000000000000" pitchFamily="2" charset="0"/>
      <p:regular r:id="rId33"/>
      <p:bold r:id="rId34"/>
      <p:italic r:id="rId35"/>
      <p:boldItalic r:id="rId36"/>
    </p:embeddedFont>
    <p:embeddedFont>
      <p:font typeface="Hind" panose="020B0604020202020204" charset="0"/>
      <p:regular r:id="rId37"/>
      <p:bold r:id="rId38"/>
    </p:embeddedFont>
    <p:embeddedFont>
      <p:font typeface="Barlow" panose="020B0604020202020204" charset="0"/>
      <p:regular r:id="rId39"/>
      <p:bold r:id="rId40"/>
      <p:italic r:id="rId41"/>
      <p:boldItalic r:id="rId42"/>
    </p:embeddedFont>
  </p:embeddedFontLst>
  <p:custDataLst>
    <p:tags r:id="rId4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B776"/>
    <a:srgbClr val="F26822"/>
    <a:srgbClr val="F42F99"/>
    <a:srgbClr val="F8BF3D"/>
    <a:srgbClr val="E69E60"/>
    <a:srgbClr val="E1827A"/>
    <a:srgbClr val="ECBA8D"/>
    <a:srgbClr val="DF7167"/>
    <a:srgbClr val="A58CDB"/>
    <a:srgbClr val="8DAE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4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18519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35218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- Click</a:t>
            </a:r>
            <a:r>
              <a:rPr lang="en-GB" baseline="0" dirty="0" smtClean="0"/>
              <a:t> the house to go back.</a:t>
            </a:r>
            <a:endParaRPr lang="en-GB" dirty="0"/>
          </a:p>
        </p:txBody>
      </p:sp>
      <p:sp>
        <p:nvSpPr>
          <p:cNvPr id="433" name="Google Shape;43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90586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- Click</a:t>
            </a:r>
            <a:r>
              <a:rPr lang="en-GB" baseline="0" dirty="0" smtClean="0"/>
              <a:t> the house to go back.</a:t>
            </a:r>
            <a:endParaRPr lang="en-GB" dirty="0"/>
          </a:p>
        </p:txBody>
      </p:sp>
      <p:sp>
        <p:nvSpPr>
          <p:cNvPr id="443" name="Google Shape;44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31452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- Click</a:t>
            </a:r>
            <a:r>
              <a:rPr lang="en-GB" baseline="0" dirty="0" smtClean="0"/>
              <a:t> the house to go back.</a:t>
            </a:r>
            <a:endParaRPr lang="en-GB" dirty="0"/>
          </a:p>
        </p:txBody>
      </p:sp>
      <p:sp>
        <p:nvSpPr>
          <p:cNvPr id="465" name="Google Shape;46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99639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- Click</a:t>
            </a:r>
            <a:r>
              <a:rPr lang="en-GB" baseline="0" dirty="0" smtClean="0"/>
              <a:t> the house to go back.</a:t>
            </a:r>
            <a:endParaRPr lang="en-GB" dirty="0"/>
          </a:p>
        </p:txBody>
      </p:sp>
      <p:sp>
        <p:nvSpPr>
          <p:cNvPr id="476" name="Google Shape;47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93156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- Click</a:t>
            </a:r>
            <a:r>
              <a:rPr lang="en-GB" baseline="0" dirty="0" smtClean="0"/>
              <a:t> the house to go back.</a:t>
            </a:r>
            <a:endParaRPr lang="en-GB" dirty="0"/>
          </a:p>
        </p:txBody>
      </p:sp>
      <p:sp>
        <p:nvSpPr>
          <p:cNvPr id="487" name="Google Shape;48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77306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- Click</a:t>
            </a:r>
            <a:r>
              <a:rPr lang="en-GB" baseline="0" dirty="0" smtClean="0"/>
              <a:t> the house to go back.</a:t>
            </a:r>
            <a:endParaRPr lang="en-GB" dirty="0"/>
          </a:p>
        </p:txBody>
      </p:sp>
      <p:sp>
        <p:nvSpPr>
          <p:cNvPr id="497" name="Google Shape;49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50388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29984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5" name="Google Shape;51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64978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2" name="Google Shape;53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80615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1" name="Google Shape;57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8278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55321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7" name="Google Shape;57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02704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7" name="Google Shape;58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25324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5" name="Google Shape;59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62510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1" name="Google Shape;60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21954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4" name="Google Shape;764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005179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sz="1100" b="0" i="0" u="none" strike="noStrike" cap="none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Ask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pupils to make some label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/ word cards of the school things and put them on the real objects round the class. Invite a few pupils to read the sentences aloud and show their real objects to the class. Praise and encourage the pupils.</a:t>
            </a:r>
            <a:endParaRPr lang="en-US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8522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3" name="Google Shape;623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618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6" name="Google Shape;33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4794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4" name="Google Shape;34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1190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3675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smtClean="0"/>
              <a:t>Divide</a:t>
            </a:r>
            <a:r>
              <a:rPr lang="en-US" baseline="0" dirty="0" smtClean="0"/>
              <a:t> the class into three teams.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 smtClean="0"/>
              <a:t>Each team takes turn choosing a number. Then answers the questions.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 smtClean="0"/>
              <a:t>Calculate the points by the number of flowers on each questions.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dirty="0"/>
          </a:p>
        </p:txBody>
      </p:sp>
      <p:sp>
        <p:nvSpPr>
          <p:cNvPr id="377" name="Google Shape;3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6873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- Click</a:t>
            </a:r>
            <a:r>
              <a:rPr lang="en-US" baseline="0" dirty="0" smtClean="0"/>
              <a:t> the house to go back.</a:t>
            </a:r>
            <a:endParaRPr dirty="0"/>
          </a:p>
        </p:txBody>
      </p:sp>
      <p:sp>
        <p:nvSpPr>
          <p:cNvPr id="404" name="Google Shape;40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2788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- Click</a:t>
            </a:r>
            <a:r>
              <a:rPr lang="en-GB" baseline="0" dirty="0" smtClean="0"/>
              <a:t> the house to go back.</a:t>
            </a:r>
            <a:endParaRPr lang="en-GB" dirty="0"/>
          </a:p>
        </p:txBody>
      </p:sp>
      <p:sp>
        <p:nvSpPr>
          <p:cNvPr id="415" name="Google Shape;41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7248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- Click</a:t>
            </a:r>
            <a:r>
              <a:rPr lang="en-GB" baseline="0" dirty="0" smtClean="0"/>
              <a:t> the house to go back.</a:t>
            </a:r>
            <a:endParaRPr lang="en-GB" dirty="0"/>
          </a:p>
        </p:txBody>
      </p:sp>
      <p:sp>
        <p:nvSpPr>
          <p:cNvPr id="424" name="Google Shape;42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7911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2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2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2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12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2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2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2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2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Google Shape;161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2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12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12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2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2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13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13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13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13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Google Shape;177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3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13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13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13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14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4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4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14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9" name="Google Shape;189;p14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14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14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14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4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14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14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14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5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01" name="Google Shape;201;p15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2" name="Google Shape;202;p15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5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15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15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15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15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15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15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5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5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15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2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17" name="Google Shape;217;p16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8" name="Google Shape;218;p16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16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16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16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16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16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16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6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16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16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16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" name="Google Shape;229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3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7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3" name="Google Shape;233;p17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4" name="Google Shape;234;p17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7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17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17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17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7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17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7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17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17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17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4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8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49" name="Google Shape;249;p18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0" name="Google Shape;250;p18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18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18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18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18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8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18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8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18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18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8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1" name="Google Shape;261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9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9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66" name="Google Shape;266;p19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67" name="Google Shape;267;p19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19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19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19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19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4" name="Google Shape;274;p19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9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9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19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19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9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9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9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9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9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4" name="Google Shape;284;p19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85" name="Google Shape;285;p19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19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7" name="Google Shape;287;p19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3" name="Google Shape;293;p20"/>
          <p:cNvGrpSpPr/>
          <p:nvPr/>
        </p:nvGrpSpPr>
        <p:grpSpPr>
          <a:xfrm rot="-5400000" flipH="1">
            <a:off x="2449767" y="-1400389"/>
            <a:ext cx="4250547" cy="8335772"/>
            <a:chOff x="872085" y="-1565025"/>
            <a:chExt cx="3255130" cy="6383652"/>
          </a:xfrm>
        </p:grpSpPr>
        <p:sp>
          <p:nvSpPr>
            <p:cNvPr id="294" name="Google Shape;294;p2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2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2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2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2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2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2" name="Google Shape;302;p20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2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2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20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6" name="Google Shape;30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894668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 flipH="1">
            <a:off x="60439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1750747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8000963" y="20970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8363053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6576127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3229850" y="41493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8181217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6670694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3"/>
          <p:cNvSpPr/>
          <p:nvPr/>
        </p:nvSpPr>
        <p:spPr>
          <a:xfrm flipH="1">
            <a:off x="1223074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3"/>
          <p:cNvSpPr/>
          <p:nvPr/>
        </p:nvSpPr>
        <p:spPr>
          <a:xfrm flipH="1">
            <a:off x="7580958" y="13729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3"/>
          <p:cNvSpPr/>
          <p:nvPr/>
        </p:nvSpPr>
        <p:spPr>
          <a:xfrm flipH="1">
            <a:off x="2175303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3"/>
          <p:cNvSpPr/>
          <p:nvPr/>
        </p:nvSpPr>
        <p:spPr>
          <a:xfrm flipH="1">
            <a:off x="360003" y="1940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 flipH="1">
            <a:off x="931993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" name="Google Shape;48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6722888" y="2707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72925" y="3502325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5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70" name="Google Shape;70;p5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" name="Google Shape;77;p5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5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5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5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" name="Google Shape;81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6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6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6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6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6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6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" name="Google Shape;94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6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6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6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6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3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7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3" name="Google Shape;103;p7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7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7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7" name="Google Shape;107;p7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8" name="Google Shape;108;p7"/>
          <p:cNvGrpSpPr/>
          <p:nvPr/>
        </p:nvGrpSpPr>
        <p:grpSpPr>
          <a:xfrm rot="-5400000" flipH="1">
            <a:off x="2467129" y="-1978498"/>
            <a:ext cx="4190615" cy="8517319"/>
            <a:chOff x="770370" y="-1137220"/>
            <a:chExt cx="3209232" cy="6522682"/>
          </a:xfrm>
        </p:grpSpPr>
        <p:sp>
          <p:nvSpPr>
            <p:cNvPr id="109" name="Google Shape;109;p7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7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7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7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7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6" name="Google Shape;116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9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9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9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9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9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9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9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0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10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10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0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0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0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0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143" name="Google Shape;143;p11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1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1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1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1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1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0.xml"/><Relationship Id="rId7" Type="http://schemas.microsoft.com/office/2007/relationships/hdphoto" Target="../media/hdphoto7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6" Type="http://schemas.openxmlformats.org/officeDocument/2006/relationships/image" Target="../media/image44.png"/><Relationship Id="rId5" Type="http://schemas.openxmlformats.org/officeDocument/2006/relationships/image" Target="../media/image27.gif"/><Relationship Id="rId4" Type="http://schemas.openxmlformats.org/officeDocument/2006/relationships/slide" Target="slide6.xml"/><Relationship Id="rId9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1.xml"/><Relationship Id="rId7" Type="http://schemas.microsoft.com/office/2007/relationships/hdphoto" Target="../media/hdphoto8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6" Type="http://schemas.openxmlformats.org/officeDocument/2006/relationships/image" Target="../media/image45.png"/><Relationship Id="rId5" Type="http://schemas.openxmlformats.org/officeDocument/2006/relationships/image" Target="../media/image27.gif"/><Relationship Id="rId4" Type="http://schemas.openxmlformats.org/officeDocument/2006/relationships/slide" Target="slide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2.xml"/><Relationship Id="rId7" Type="http://schemas.microsoft.com/office/2007/relationships/hdphoto" Target="../media/hdphoto9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6" Type="http://schemas.openxmlformats.org/officeDocument/2006/relationships/image" Target="../media/image46.png"/><Relationship Id="rId5" Type="http://schemas.openxmlformats.org/officeDocument/2006/relationships/image" Target="../media/image27.gif"/><Relationship Id="rId4" Type="http://schemas.openxmlformats.org/officeDocument/2006/relationships/slide" Target="slide6.xml"/><Relationship Id="rId9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6" Type="http://schemas.openxmlformats.org/officeDocument/2006/relationships/image" Target="../media/image47.png"/><Relationship Id="rId5" Type="http://schemas.openxmlformats.org/officeDocument/2006/relationships/image" Target="../media/image27.gif"/><Relationship Id="rId4" Type="http://schemas.openxmlformats.org/officeDocument/2006/relationships/slide" Target="slide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4.xml"/><Relationship Id="rId7" Type="http://schemas.microsoft.com/office/2007/relationships/hdphoto" Target="../media/hdphoto10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6" Type="http://schemas.openxmlformats.org/officeDocument/2006/relationships/image" Target="../media/image48.png"/><Relationship Id="rId5" Type="http://schemas.openxmlformats.org/officeDocument/2006/relationships/image" Target="../media/image27.gif"/><Relationship Id="rId4" Type="http://schemas.openxmlformats.org/officeDocument/2006/relationships/slide" Target="slide6.xml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5.xml"/><Relationship Id="rId7" Type="http://schemas.microsoft.com/office/2007/relationships/hdphoto" Target="../media/hdphoto11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6" Type="http://schemas.openxmlformats.org/officeDocument/2006/relationships/image" Target="../media/image49.png"/><Relationship Id="rId5" Type="http://schemas.openxmlformats.org/officeDocument/2006/relationships/image" Target="../media/image27.gif"/><Relationship Id="rId4" Type="http://schemas.openxmlformats.org/officeDocument/2006/relationships/slide" Target="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Relationship Id="rId6" Type="http://schemas.openxmlformats.org/officeDocument/2006/relationships/image" Target="../media/image5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11" Type="http://schemas.openxmlformats.org/officeDocument/2006/relationships/image" Target="../media/image4.png"/><Relationship Id="rId5" Type="http://schemas.openxmlformats.org/officeDocument/2006/relationships/image" Target="../media/image14.png"/><Relationship Id="rId10" Type="http://schemas.openxmlformats.org/officeDocument/2006/relationships/image" Target="../media/image5.png"/><Relationship Id="rId4" Type="http://schemas.openxmlformats.org/officeDocument/2006/relationships/image" Target="../media/image13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microsoft.com/office/2007/relationships/hdphoto" Target="../media/hdphoto4.wdp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26.png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5" Type="http://schemas.microsoft.com/office/2007/relationships/hdphoto" Target="../media/hdphoto3.wdp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microsoft.com/office/2007/relationships/hdphoto" Target="../media/hdphoto2.wdp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28.png"/><Relationship Id="rId5" Type="http://schemas.openxmlformats.org/officeDocument/2006/relationships/image" Target="../media/image27.gif"/><Relationship Id="rId10" Type="http://schemas.microsoft.com/office/2007/relationships/hdphoto" Target="../media/hdphoto6.wdp"/><Relationship Id="rId4" Type="http://schemas.openxmlformats.org/officeDocument/2006/relationships/slide" Target="slide6.xml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35.png"/><Relationship Id="rId18" Type="http://schemas.openxmlformats.org/officeDocument/2006/relationships/slide" Target="slide14.xml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39.png"/><Relationship Id="rId7" Type="http://schemas.openxmlformats.org/officeDocument/2006/relationships/image" Target="../media/image32.png"/><Relationship Id="rId12" Type="http://schemas.openxmlformats.org/officeDocument/2006/relationships/slide" Target="slide11.xml"/><Relationship Id="rId17" Type="http://schemas.openxmlformats.org/officeDocument/2006/relationships/image" Target="../media/image37.png"/><Relationship Id="rId2" Type="http://schemas.openxmlformats.org/officeDocument/2006/relationships/slideLayout" Target="../slideLayouts/slideLayout4.xml"/><Relationship Id="rId16" Type="http://schemas.openxmlformats.org/officeDocument/2006/relationships/slide" Target="slide13.xml"/><Relationship Id="rId20" Type="http://schemas.openxmlformats.org/officeDocument/2006/relationships/slide" Target="slide15.xml"/><Relationship Id="rId1" Type="http://schemas.openxmlformats.org/officeDocument/2006/relationships/tags" Target="../tags/tag7.xml"/><Relationship Id="rId6" Type="http://schemas.openxmlformats.org/officeDocument/2006/relationships/slide" Target="slide8.xml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5" Type="http://schemas.openxmlformats.org/officeDocument/2006/relationships/image" Target="../media/image36.png"/><Relationship Id="rId23" Type="http://schemas.openxmlformats.org/officeDocument/2006/relationships/image" Target="../media/image40.gif"/><Relationship Id="rId10" Type="http://schemas.openxmlformats.org/officeDocument/2006/relationships/slide" Target="slide10.xml"/><Relationship Id="rId19" Type="http://schemas.openxmlformats.org/officeDocument/2006/relationships/image" Target="../media/image38.png"/><Relationship Id="rId4" Type="http://schemas.openxmlformats.org/officeDocument/2006/relationships/slide" Target="slide7.xml"/><Relationship Id="rId9" Type="http://schemas.openxmlformats.org/officeDocument/2006/relationships/image" Target="../media/image33.png"/><Relationship Id="rId14" Type="http://schemas.openxmlformats.org/officeDocument/2006/relationships/slide" Target="slide12.xml"/><Relationship Id="rId22" Type="http://schemas.openxmlformats.org/officeDocument/2006/relationships/slide" Target="slide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41.png"/><Relationship Id="rId5" Type="http://schemas.openxmlformats.org/officeDocument/2006/relationships/image" Target="../media/image27.gif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6" Type="http://schemas.openxmlformats.org/officeDocument/2006/relationships/image" Target="../media/image42.png"/><Relationship Id="rId5" Type="http://schemas.openxmlformats.org/officeDocument/2006/relationships/image" Target="../media/image27.gif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openxmlformats.org/officeDocument/2006/relationships/image" Target="../media/image43.jpg"/><Relationship Id="rId5" Type="http://schemas.openxmlformats.org/officeDocument/2006/relationships/image" Target="../media/image27.gif"/><Relationship Id="rId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3" name="Google Shape;313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6" y="15665"/>
            <a:ext cx="9143244" cy="513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06579" y="240971"/>
            <a:ext cx="1150360" cy="74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30" descr="Home GIFs - Get the best GIF on GIPHY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16384" y="3315722"/>
            <a:ext cx="2610872" cy="261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30" descr="Lamy Safari Fountain Pen - Green – Pen Boutique Ltd"/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50" b="87650" l="0" r="100000"/>
                    </a14:imgEffect>
                  </a14:imgLayer>
                </a14:imgProps>
              </a:ext>
            </a:extLst>
          </a:blip>
          <a:srcRect t="14551" b="9597"/>
          <a:stretch/>
        </p:blipFill>
        <p:spPr>
          <a:xfrm>
            <a:off x="3916681" y="1409483"/>
            <a:ext cx="2841624" cy="2155412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30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 colour is it?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38" name="Google Shape;438;p30"/>
          <p:cNvSpPr/>
          <p:nvPr/>
        </p:nvSpPr>
        <p:spPr>
          <a:xfrm>
            <a:off x="2394488" y="3652129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It’s </a:t>
            </a:r>
            <a:r>
              <a:rPr lang="en-US" sz="4800" b="0" i="0" u="none" strike="noStrike" cap="none" dirty="0">
                <a:solidFill>
                  <a:srgbClr val="1A7F0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green</a:t>
            </a: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Google Shape;421;p28" descr="michael tricca – WA Ghostwriter"/>
          <p:cNvPicPr preferRelativeResize="0"/>
          <p:nvPr/>
        </p:nvPicPr>
        <p:blipFill rotWithShape="1"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80" b="78136" l="9651" r="97125"/>
                    </a14:imgEffect>
                  </a14:imgLayer>
                </a14:imgProps>
              </a:ext>
            </a:extLst>
          </a:blip>
          <a:srcRect b="30533"/>
          <a:stretch/>
        </p:blipFill>
        <p:spPr>
          <a:xfrm>
            <a:off x="0" y="1658657"/>
            <a:ext cx="1709674" cy="1438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21;p28" descr="michael tricca – WA Ghostwriter"/>
          <p:cNvPicPr preferRelativeResize="0"/>
          <p:nvPr/>
        </p:nvPicPr>
        <p:blipFill rotWithShape="1"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80" b="78136" l="9651" r="97125"/>
                    </a14:imgEffect>
                  </a14:imgLayer>
                </a14:imgProps>
              </a:ext>
            </a:extLst>
          </a:blip>
          <a:srcRect b="30533"/>
          <a:stretch/>
        </p:blipFill>
        <p:spPr>
          <a:xfrm>
            <a:off x="1279693" y="1767766"/>
            <a:ext cx="1709674" cy="1438847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31" descr="Home GIFs - Get the best GIF on GIPHY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16384" y="3315722"/>
            <a:ext cx="2610872" cy="261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31" descr="4imprint.com: Flexible Mood Ruler - 6&amp;quot; 135740-6"/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57" b="100000" l="1429" r="9900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20908648">
            <a:off x="3560766" y="1586670"/>
            <a:ext cx="1763614" cy="1763614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31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 colour are they?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50" name="Google Shape;450;p31"/>
          <p:cNvSpPr/>
          <p:nvPr/>
        </p:nvSpPr>
        <p:spPr>
          <a:xfrm>
            <a:off x="2394488" y="3652129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They’re </a:t>
            </a:r>
            <a:r>
              <a:rPr lang="en-US" sz="4800" b="0" i="0" u="none" strike="noStrike" cap="none" dirty="0">
                <a:solidFill>
                  <a:srgbClr val="AC51D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purple</a:t>
            </a: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51" name="Google Shape;451;p31" descr="Download HD Transparent Background Flower Daisy Png Transparent PNG Image -  NicePNG.com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1582" y="1864498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31" descr="Download HD Transparent Background Flower Daisy Png Transparent PNG Image -  NicePNG.com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82529" y="1834207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1" descr="Download HD Transparent Background Flower Daisy Png Transparent PNG Image -  NicePNG.com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68564" y="2564493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31" descr="Download HD Transparent Background Flower Daisy Png Transparent PNG Image -  NicePNG.com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1582" y="2640248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31" descr="Download HD Transparent Background Flower Daisy Png Transparent PNG Image -  NicePNG.com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48071" y="3328204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31" descr="Download HD Transparent Background Flower Daisy Png Transparent PNG Image -  NicePNG.com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9686" y="3352713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31" descr="Download HD Transparent Background Flower Daisy Png Transparent PNG Image -  NicePNG.com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8651" y="1864498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31" descr="Download HD Transparent Background Flower Daisy Png Transparent PNG Image -  NicePNG.com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9598" y="1834207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1" descr="Download HD Transparent Background Flower Daisy Png Transparent PNG Image -  NicePNG.com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95633" y="2564493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1" descr="Download HD Transparent Background Flower Daisy Png Transparent PNG Image -  NicePNG.com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8651" y="2640248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31" descr="Download HD Transparent Background Flower Daisy Png Transparent PNG Image -  NicePNG.com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75140" y="3328204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31" descr="Download HD Transparent Background Flower Daisy Png Transparent PNG Image -  NicePNG.com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6755" y="3352713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448;p31" descr="4imprint.com: Flexible Mood Ruler - 6&amp;quot; 135740-6"/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57" b="100000" l="1429" r="9900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20908648">
            <a:off x="4148838" y="1624097"/>
            <a:ext cx="1763614" cy="1763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448;p31" descr="4imprint.com: Flexible Mood Ruler - 6&amp;quot; 135740-6"/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57" b="100000" l="1429" r="9900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20908648">
            <a:off x="4736910" y="1606167"/>
            <a:ext cx="1763614" cy="1763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448;p31" descr="4imprint.com: Flexible Mood Ruler - 6&amp;quot; 135740-6"/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57" b="100000" l="1429" r="9900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20908648">
            <a:off x="5324979" y="1643048"/>
            <a:ext cx="1763614" cy="1763614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32" descr="Home GIFs - Get the best GIF on GIPHY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16384" y="3315722"/>
            <a:ext cx="2610872" cy="261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32" descr="Clipart Freeuse Library Eraser Png - Eraser With No Background, Transparent  Png , Transparent Png Image - PNGitem"/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32" b="93593" l="1628" r="97558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344545" y="1659188"/>
            <a:ext cx="1678986" cy="1706319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32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 colour are they?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72" name="Google Shape;472;p32"/>
          <p:cNvSpPr/>
          <p:nvPr/>
        </p:nvSpPr>
        <p:spPr>
          <a:xfrm>
            <a:off x="2394488" y="3652129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They’re </a:t>
            </a:r>
            <a:r>
              <a:rPr lang="en-US" sz="4800" b="0" i="0" u="none" strike="noStrike" cap="none" dirty="0">
                <a:solidFill>
                  <a:srgbClr val="FFA8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pink</a:t>
            </a: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Google Shape;421;p28" descr="michael tricca – WA Ghostwriter"/>
          <p:cNvPicPr preferRelativeResize="0"/>
          <p:nvPr/>
        </p:nvPicPr>
        <p:blipFill rotWithShape="1"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80" b="78136" l="9651" r="97125"/>
                    </a14:imgEffect>
                  </a14:imgLayer>
                </a14:imgProps>
              </a:ext>
            </a:extLst>
          </a:blip>
          <a:srcRect b="30533"/>
          <a:stretch/>
        </p:blipFill>
        <p:spPr>
          <a:xfrm>
            <a:off x="234215" y="1822444"/>
            <a:ext cx="1709674" cy="1438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70;p32" descr="Clipart Freeuse Library Eraser Png - Eraser With No Background, Transparent  Png , Transparent Png Image - PNGitem"/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32" b="93593" l="1628" r="97558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567406" y="1720871"/>
            <a:ext cx="1678986" cy="1706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470;p32" descr="Clipart Freeuse Library Eraser Png - Eraser With No Background, Transparent  Png , Transparent Png Image - PNGitem"/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32" b="93593" l="1628" r="97558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5790266" y="1822444"/>
            <a:ext cx="1678986" cy="1706319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33" descr="Home GIFs - Get the best GIF on GIPHY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16384" y="3315722"/>
            <a:ext cx="2610872" cy="261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33" descr="Coffee Tabl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47747" y="1423382"/>
            <a:ext cx="2836985" cy="245872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33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 colour is it?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81" name="Google Shape;481;p33"/>
          <p:cNvSpPr/>
          <p:nvPr/>
        </p:nvSpPr>
        <p:spPr>
          <a:xfrm>
            <a:off x="2394488" y="3652129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It’s </a:t>
            </a:r>
            <a:r>
              <a:rPr lang="en-US" sz="4800" b="0" i="0" u="none" strike="noStrike" cap="none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brown</a:t>
            </a: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Google Shape;421;p28" descr="michael tricca – WA Ghostwriter"/>
          <p:cNvPicPr preferRelativeResize="0"/>
          <p:nvPr/>
        </p:nvPicPr>
        <p:blipFill rotWithShape="1"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80" b="78136" l="9651" r="97125"/>
                    </a14:imgEffect>
                  </a14:imgLayer>
                </a14:imgProps>
              </a:ext>
            </a:extLst>
          </a:blip>
          <a:srcRect b="30533"/>
          <a:stretch/>
        </p:blipFill>
        <p:spPr>
          <a:xfrm>
            <a:off x="-13608" y="1622025"/>
            <a:ext cx="1709674" cy="1438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21;p28" descr="michael tricca – WA Ghostwriter"/>
          <p:cNvPicPr preferRelativeResize="0"/>
          <p:nvPr/>
        </p:nvPicPr>
        <p:blipFill rotWithShape="1"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80" b="78136" l="9651" r="97125"/>
                    </a14:imgEffect>
                  </a14:imgLayer>
                </a14:imgProps>
              </a:ext>
            </a:extLst>
          </a:blip>
          <a:srcRect b="30533"/>
          <a:stretch/>
        </p:blipFill>
        <p:spPr>
          <a:xfrm>
            <a:off x="482695" y="2685371"/>
            <a:ext cx="1709674" cy="1438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421;p28" descr="michael tricca – WA Ghostwriter"/>
          <p:cNvPicPr preferRelativeResize="0"/>
          <p:nvPr/>
        </p:nvPicPr>
        <p:blipFill rotWithShape="1"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80" b="78136" l="9651" r="97125"/>
                    </a14:imgEffect>
                  </a14:imgLayer>
                </a14:imgProps>
              </a:ext>
            </a:extLst>
          </a:blip>
          <a:srcRect b="30533"/>
          <a:stretch/>
        </p:blipFill>
        <p:spPr>
          <a:xfrm>
            <a:off x="1291828" y="1612873"/>
            <a:ext cx="1709674" cy="1438847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34" descr="Home GIFs - Get the best GIF on GIPHY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16384" y="3315722"/>
            <a:ext cx="2610872" cy="261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34" descr="Books Clipart Notebook - Notebook With Pencil Clipart Png Transparent PNG -  549x550 - Free Download on NicePNG"/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68" b="95397" l="10000" r="91585">
                        <a14:foregroundMark x1="30122" y1="35873" x2="60610" y2="36667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961465">
            <a:off x="2703561" y="1267795"/>
            <a:ext cx="3282508" cy="2588891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34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 colour are they?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93" name="Google Shape;493;p34"/>
          <p:cNvSpPr/>
          <p:nvPr/>
        </p:nvSpPr>
        <p:spPr>
          <a:xfrm>
            <a:off x="2394488" y="3652129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They’re </a:t>
            </a:r>
            <a:r>
              <a:rPr lang="en-US" sz="4800" b="0" i="0" u="none" strike="noStrike" cap="none" dirty="0">
                <a:solidFill>
                  <a:srgbClr val="B4E5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green</a:t>
            </a: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Google Shape;401;p26" descr="blackrose #freetoedit - Black Rose Flower Png, Transparent Png ,  Transparent Png Image - PNGitem"/>
          <p:cNvPicPr preferRelativeResize="0"/>
          <p:nvPr/>
        </p:nvPicPr>
        <p:blipFill rotWithShape="1"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18" b="91469" l="7143" r="97479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98744" y="1981098"/>
            <a:ext cx="1311012" cy="1162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91;p34" descr="Books Clipart Notebook - Notebook With Pencil Clipart Png Transparent PNG -  549x550 - Free Download on NicePNG"/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68" b="95397" l="10000" r="91585">
                        <a14:foregroundMark x1="30122" y1="35873" x2="60610" y2="36667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961465">
            <a:off x="4799061" y="1267794"/>
            <a:ext cx="3282508" cy="258889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35" descr="Home GIFs - Get the best GIF on GIPHY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16384" y="3315722"/>
            <a:ext cx="2610872" cy="2610872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35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 colour is it?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01" name="Google Shape;501;p35"/>
          <p:cNvSpPr/>
          <p:nvPr/>
        </p:nvSpPr>
        <p:spPr>
          <a:xfrm>
            <a:off x="2394488" y="3652129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It’s </a:t>
            </a:r>
            <a:r>
              <a:rPr lang="en-US" sz="4800" b="0" i="0" u="none" strike="noStrike" cap="none" dirty="0" smtClean="0">
                <a:solidFill>
                  <a:srgbClr val="DF704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orange</a:t>
            </a:r>
            <a:r>
              <a:rPr lang="en-US" sz="4800" b="0" i="0" u="none" strike="noStrike" cap="none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sz="4800" b="0" i="0" u="none" strike="noStrike" cap="none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02" name="Google Shape;502;p35" descr="Amazon.com : Funnylive Series of Fruit Pencil Case Creative PU Pencil Bags  New Fruit Style Zipper Pencil Case (Orange) : Office Products"/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71" b="100000" l="1499" r="97216">
                        <a14:foregroundMark x1="6424" y1="65882" x2="17559" y2="91176"/>
                        <a14:foregroundMark x1="89079" y1="3235" x2="95289" y2="13824"/>
                        <a14:foregroundMark x1="80086" y1="9706" x2="87580" y2="2353"/>
                        <a14:foregroundMark x1="95503" y1="18824" x2="95289" y2="37647"/>
                        <a14:foregroundMark x1="69807" y1="68824" x2="90364" y2="48235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416935" y="1354524"/>
            <a:ext cx="3111501" cy="2265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35" descr="Download HD Transparent Background Flower Daisy Png Transparent PNG Image -  NicePNG.com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8651" y="1864498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35" descr="Download HD Transparent Background Flower Daisy Png Transparent PNG Image -  NicePNG.com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34689" y="1864498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35" descr="Download HD Transparent Background Flower Daisy Png Transparent PNG Image -  NicePNG.com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34689" y="2654060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35" descr="Download HD Transparent Background Flower Daisy Png Transparent PNG Image -  NicePNG.com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8651" y="2640248"/>
            <a:ext cx="658104" cy="64785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6"/>
          <p:cNvSpPr txBox="1">
            <a:spLocks noGrp="1"/>
          </p:cNvSpPr>
          <p:nvPr>
            <p:ph type="title"/>
          </p:nvPr>
        </p:nvSpPr>
        <p:spPr>
          <a:xfrm>
            <a:off x="1695000" y="282257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dirty="0">
                <a:solidFill>
                  <a:srgbClr val="FEA667"/>
                </a:solidFill>
              </a:rPr>
              <a:t>R</a:t>
            </a:r>
            <a:r>
              <a:rPr lang="vi-VN" dirty="0">
                <a:solidFill>
                  <a:srgbClr val="9B7DD6"/>
                </a:solidFill>
              </a:rPr>
              <a:t>e</a:t>
            </a:r>
            <a:r>
              <a:rPr lang="vi-VN" dirty="0">
                <a:solidFill>
                  <a:srgbClr val="96B6E9"/>
                </a:solidFill>
              </a:rPr>
              <a:t>a</a:t>
            </a:r>
            <a:r>
              <a:rPr lang="vi-VN" dirty="0">
                <a:solidFill>
                  <a:srgbClr val="E28880"/>
                </a:solidFill>
              </a:rPr>
              <a:t>d</a:t>
            </a:r>
            <a:r>
              <a:rPr lang="vi-VN" dirty="0"/>
              <a:t> a</a:t>
            </a:r>
            <a:r>
              <a:rPr lang="vi-VN" dirty="0">
                <a:solidFill>
                  <a:srgbClr val="E7A268"/>
                </a:solidFill>
              </a:rPr>
              <a:t>n</a:t>
            </a:r>
            <a:r>
              <a:rPr lang="vi-VN" dirty="0">
                <a:solidFill>
                  <a:srgbClr val="E07D75"/>
                </a:solidFill>
              </a:rPr>
              <a:t>d</a:t>
            </a:r>
            <a:r>
              <a:rPr lang="vi-VN" dirty="0"/>
              <a:t> </a:t>
            </a:r>
            <a:r>
              <a:rPr lang="vi-VN" dirty="0" smtClean="0">
                <a:solidFill>
                  <a:srgbClr val="EAB484"/>
                </a:solidFill>
              </a:rPr>
              <a:t>t</a:t>
            </a:r>
            <a:r>
              <a:rPr lang="vi-VN" dirty="0" smtClean="0"/>
              <a:t>i</a:t>
            </a:r>
            <a:r>
              <a:rPr lang="vi-VN" dirty="0" smtClean="0">
                <a:solidFill>
                  <a:srgbClr val="8FB1E7"/>
                </a:solidFill>
              </a:rPr>
              <a:t>c</a:t>
            </a:r>
            <a:r>
              <a:rPr lang="vi-VN" dirty="0" smtClean="0">
                <a:solidFill>
                  <a:srgbClr val="DF766D"/>
                </a:solidFill>
              </a:rPr>
              <a:t>k</a:t>
            </a:r>
            <a:r>
              <a:rPr lang="en-US" dirty="0" smtClean="0">
                <a:solidFill>
                  <a:srgbClr val="DF766D"/>
                </a:solidFill>
              </a:rPr>
              <a:t>.</a:t>
            </a:r>
            <a:endParaRPr dirty="0">
              <a:solidFill>
                <a:srgbClr val="DF766D"/>
              </a:solidFill>
            </a:endParaRPr>
          </a:p>
        </p:txBody>
      </p:sp>
      <p:pic>
        <p:nvPicPr>
          <p:cNvPr id="512" name="Google Shape;512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88616" y="971508"/>
            <a:ext cx="1749256" cy="148975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Google Shape;517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37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37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37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37"/>
          <p:cNvSpPr/>
          <p:nvPr/>
        </p:nvSpPr>
        <p:spPr>
          <a:xfrm>
            <a:off x="5425897" y="2547672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37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37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37"/>
          <p:cNvSpPr txBox="1"/>
          <p:nvPr/>
        </p:nvSpPr>
        <p:spPr>
          <a:xfrm>
            <a:off x="4478326" y="3649980"/>
            <a:ext cx="35798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37"/>
          <p:cNvSpPr txBox="1"/>
          <p:nvPr/>
        </p:nvSpPr>
        <p:spPr>
          <a:xfrm>
            <a:off x="8658382" y="3675244"/>
            <a:ext cx="35798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37"/>
          <p:cNvSpPr txBox="1"/>
          <p:nvPr/>
        </p:nvSpPr>
        <p:spPr>
          <a:xfrm>
            <a:off x="6558908" y="3662408"/>
            <a:ext cx="35798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37"/>
          <p:cNvSpPr txBox="1"/>
          <p:nvPr/>
        </p:nvSpPr>
        <p:spPr>
          <a:xfrm>
            <a:off x="2397744" y="3662408"/>
            <a:ext cx="35798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490"/>
          <a:stretch/>
        </p:blipFill>
        <p:spPr>
          <a:xfrm>
            <a:off x="295422" y="396646"/>
            <a:ext cx="8570895" cy="44349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/>
          <a:srcRect l="490"/>
          <a:stretch/>
        </p:blipFill>
        <p:spPr>
          <a:xfrm>
            <a:off x="143529" y="185798"/>
            <a:ext cx="9027575" cy="46712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34" name="Google Shape;534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38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38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38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38"/>
          <p:cNvSpPr/>
          <p:nvPr/>
        </p:nvSpPr>
        <p:spPr>
          <a:xfrm>
            <a:off x="5425897" y="2547672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38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38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7" name="Google Shape;547;p38"/>
          <p:cNvCxnSpPr/>
          <p:nvPr/>
        </p:nvCxnSpPr>
        <p:spPr>
          <a:xfrm rot="10800000">
            <a:off x="4676931" y="1161738"/>
            <a:ext cx="1581462" cy="1499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48" name="Google Shape;548;p38"/>
          <p:cNvSpPr/>
          <p:nvPr/>
        </p:nvSpPr>
        <p:spPr>
          <a:xfrm>
            <a:off x="991405" y="2616955"/>
            <a:ext cx="1788861" cy="494676"/>
          </a:xfrm>
          <a:prstGeom prst="ellipse">
            <a:avLst/>
          </a:prstGeom>
          <a:noFill/>
          <a:ln w="25400" cap="flat" cmpd="sng">
            <a:solidFill>
              <a:srgbClr val="FD13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9" name="Google Shape;549;p38"/>
          <p:cNvCxnSpPr/>
          <p:nvPr/>
        </p:nvCxnSpPr>
        <p:spPr>
          <a:xfrm flipH="1">
            <a:off x="6843011" y="1161738"/>
            <a:ext cx="790730" cy="1499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50" name="Google Shape;550;p38"/>
          <p:cNvSpPr/>
          <p:nvPr/>
        </p:nvSpPr>
        <p:spPr>
          <a:xfrm>
            <a:off x="6778878" y="2144518"/>
            <a:ext cx="950333" cy="376929"/>
          </a:xfrm>
          <a:prstGeom prst="ellipse">
            <a:avLst/>
          </a:prstGeom>
          <a:noFill/>
          <a:ln w="25400" cap="flat" cmpd="sng">
            <a:solidFill>
              <a:srgbClr val="FD13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38" descr="Bright Green Tick Clip Art at Clker.com - vector clip art online, royalty  free &amp;amp; public domain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2" name="Google Shape;552;p3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45884" y="2458177"/>
            <a:ext cx="636853" cy="663388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38"/>
          <p:cNvSpPr/>
          <p:nvPr/>
        </p:nvSpPr>
        <p:spPr>
          <a:xfrm>
            <a:off x="1311965" y="2144004"/>
            <a:ext cx="2384282" cy="494676"/>
          </a:xfrm>
          <a:prstGeom prst="ellipse">
            <a:avLst/>
          </a:prstGeom>
          <a:noFill/>
          <a:ln w="25400" cap="flat" cmpd="sng">
            <a:solidFill>
              <a:srgbClr val="FD13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38"/>
          <p:cNvSpPr/>
          <p:nvPr/>
        </p:nvSpPr>
        <p:spPr>
          <a:xfrm>
            <a:off x="1124369" y="3105755"/>
            <a:ext cx="2951456" cy="556188"/>
          </a:xfrm>
          <a:prstGeom prst="ellipse">
            <a:avLst/>
          </a:prstGeom>
          <a:noFill/>
          <a:ln w="25400" cap="flat" cmpd="sng">
            <a:solidFill>
              <a:srgbClr val="FD13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5" name="Google Shape;555;p38"/>
          <p:cNvCxnSpPr/>
          <p:nvPr/>
        </p:nvCxnSpPr>
        <p:spPr>
          <a:xfrm flipH="1">
            <a:off x="831006" y="1486736"/>
            <a:ext cx="1968109" cy="589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56" name="Google Shape;556;p38"/>
          <p:cNvCxnSpPr/>
          <p:nvPr/>
        </p:nvCxnSpPr>
        <p:spPr>
          <a:xfrm flipH="1">
            <a:off x="3421137" y="1486736"/>
            <a:ext cx="550219" cy="589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57" name="Google Shape;557;p38"/>
          <p:cNvSpPr/>
          <p:nvPr/>
        </p:nvSpPr>
        <p:spPr>
          <a:xfrm>
            <a:off x="5642099" y="2159848"/>
            <a:ext cx="1003275" cy="376929"/>
          </a:xfrm>
          <a:prstGeom prst="ellipse">
            <a:avLst/>
          </a:prstGeom>
          <a:noFill/>
          <a:ln w="25400" cap="flat" cmpd="sng">
            <a:solidFill>
              <a:srgbClr val="FD13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8" name="Google Shape;558;p3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41083" y="2937302"/>
            <a:ext cx="636853" cy="663388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38"/>
          <p:cNvSpPr/>
          <p:nvPr/>
        </p:nvSpPr>
        <p:spPr>
          <a:xfrm>
            <a:off x="1103508" y="3700122"/>
            <a:ext cx="2946456" cy="494676"/>
          </a:xfrm>
          <a:prstGeom prst="ellipse">
            <a:avLst/>
          </a:prstGeom>
          <a:noFill/>
          <a:ln w="25400" cap="flat" cmpd="sng">
            <a:solidFill>
              <a:srgbClr val="FD13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0" name="Google Shape;560;p38"/>
          <p:cNvCxnSpPr/>
          <p:nvPr/>
        </p:nvCxnSpPr>
        <p:spPr>
          <a:xfrm flipH="1">
            <a:off x="4505222" y="1500249"/>
            <a:ext cx="2808473" cy="11798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61" name="Google Shape;561;p38"/>
          <p:cNvCxnSpPr/>
          <p:nvPr/>
        </p:nvCxnSpPr>
        <p:spPr>
          <a:xfrm flipH="1">
            <a:off x="7976626" y="1512047"/>
            <a:ext cx="788942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62" name="Google Shape;562;p38"/>
          <p:cNvSpPr/>
          <p:nvPr/>
        </p:nvSpPr>
        <p:spPr>
          <a:xfrm>
            <a:off x="7940372" y="2166996"/>
            <a:ext cx="952194" cy="376929"/>
          </a:xfrm>
          <a:prstGeom prst="ellipse">
            <a:avLst/>
          </a:prstGeom>
          <a:noFill/>
          <a:ln w="25400" cap="flat" cmpd="sng">
            <a:solidFill>
              <a:srgbClr val="FD13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3" name="Google Shape;563;p3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28715" y="3416256"/>
            <a:ext cx="636853" cy="663388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38"/>
          <p:cNvSpPr/>
          <p:nvPr/>
        </p:nvSpPr>
        <p:spPr>
          <a:xfrm>
            <a:off x="1150991" y="4150743"/>
            <a:ext cx="2173899" cy="494676"/>
          </a:xfrm>
          <a:prstGeom prst="ellipse">
            <a:avLst/>
          </a:prstGeom>
          <a:noFill/>
          <a:ln w="25400" cap="flat" cmpd="sng">
            <a:solidFill>
              <a:srgbClr val="FD13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5" name="Google Shape;565;p38"/>
          <p:cNvCxnSpPr/>
          <p:nvPr/>
        </p:nvCxnSpPr>
        <p:spPr>
          <a:xfrm flipH="1">
            <a:off x="795894" y="1835481"/>
            <a:ext cx="2412869" cy="1916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66" name="Google Shape;566;p38"/>
          <p:cNvCxnSpPr/>
          <p:nvPr/>
        </p:nvCxnSpPr>
        <p:spPr>
          <a:xfrm flipH="1" flipV="1">
            <a:off x="3633933" y="1835481"/>
            <a:ext cx="708944" cy="4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67" name="Google Shape;567;p38"/>
          <p:cNvSpPr/>
          <p:nvPr/>
        </p:nvSpPr>
        <p:spPr>
          <a:xfrm>
            <a:off x="4576201" y="2177178"/>
            <a:ext cx="966653" cy="376929"/>
          </a:xfrm>
          <a:prstGeom prst="ellipse">
            <a:avLst/>
          </a:prstGeom>
          <a:noFill/>
          <a:ln w="25400" cap="flat" cmpd="sng">
            <a:solidFill>
              <a:srgbClr val="FD13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8" name="Google Shape;568;p3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73715" y="4056462"/>
            <a:ext cx="636853" cy="663388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8" grpId="0" animBg="1"/>
      <p:bldP spid="553" grpId="0" animBg="1"/>
      <p:bldP spid="554" grpId="0" animBg="1"/>
      <p:bldP spid="559" grpId="0" animBg="1"/>
      <p:bldP spid="56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6236" y="1687789"/>
            <a:ext cx="1796844" cy="1530279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39"/>
          <p:cNvSpPr txBox="1">
            <a:spLocks noGrp="1"/>
          </p:cNvSpPr>
          <p:nvPr>
            <p:ph type="title"/>
          </p:nvPr>
        </p:nvSpPr>
        <p:spPr>
          <a:xfrm>
            <a:off x="1695000" y="282257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dirty="0">
                <a:solidFill>
                  <a:srgbClr val="A185D9"/>
                </a:solidFill>
              </a:rPr>
              <a:t>L</a:t>
            </a:r>
            <a:r>
              <a:rPr lang="vi-VN" dirty="0">
                <a:solidFill>
                  <a:srgbClr val="97B6E8"/>
                </a:solidFill>
              </a:rPr>
              <a:t>e</a:t>
            </a:r>
            <a:r>
              <a:rPr lang="vi-VN" dirty="0">
                <a:solidFill>
                  <a:srgbClr val="8BCEDB"/>
                </a:solidFill>
              </a:rPr>
              <a:t>t</a:t>
            </a:r>
            <a:r>
              <a:rPr lang="vi-VN" dirty="0">
                <a:solidFill>
                  <a:srgbClr val="E9A871"/>
                </a:solidFill>
              </a:rPr>
              <a:t>’</a:t>
            </a:r>
            <a:r>
              <a:rPr lang="vi-VN" dirty="0">
                <a:solidFill>
                  <a:srgbClr val="DF6F65"/>
                </a:solidFill>
              </a:rPr>
              <a:t>s</a:t>
            </a:r>
            <a:r>
              <a:rPr lang="vi-VN" dirty="0"/>
              <a:t> </a:t>
            </a:r>
            <a:r>
              <a:rPr lang="vi-VN" dirty="0" smtClean="0"/>
              <a:t>w</a:t>
            </a:r>
            <a:r>
              <a:rPr lang="vi-VN" dirty="0" smtClean="0">
                <a:solidFill>
                  <a:srgbClr val="94B4E8"/>
                </a:solidFill>
              </a:rPr>
              <a:t>r</a:t>
            </a:r>
            <a:r>
              <a:rPr lang="vi-VN" dirty="0" smtClean="0">
                <a:solidFill>
                  <a:srgbClr val="9BD6E0"/>
                </a:solidFill>
              </a:rPr>
              <a:t>i</a:t>
            </a:r>
            <a:r>
              <a:rPr lang="vi-VN" dirty="0" smtClean="0">
                <a:solidFill>
                  <a:srgbClr val="E8A56E"/>
                </a:solidFill>
              </a:rPr>
              <a:t>t</a:t>
            </a:r>
            <a:r>
              <a:rPr lang="vi-VN" dirty="0" smtClean="0">
                <a:solidFill>
                  <a:srgbClr val="E08078"/>
                </a:solidFill>
              </a:rPr>
              <a:t>e</a:t>
            </a:r>
            <a:r>
              <a:rPr lang="en-US" dirty="0" smtClean="0"/>
              <a:t>.</a:t>
            </a:r>
            <a:endParaRPr dirty="0">
              <a:solidFill>
                <a:srgbClr val="F6A704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p22"/>
          <p:cNvPicPr preferRelativeResize="0"/>
          <p:nvPr/>
        </p:nvPicPr>
        <p:blipFill rotWithShape="1">
          <a:blip r:embed="rId4">
            <a:alphaModFix/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2"/>
          <p:cNvPicPr preferRelativeResize="0"/>
          <p:nvPr/>
        </p:nvPicPr>
        <p:blipFill rotWithShape="1">
          <a:blip r:embed="rId5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2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Google Shape;325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68027" y="2826760"/>
            <a:ext cx="3205546" cy="79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669602">
            <a:off x="4147878" y="1786151"/>
            <a:ext cx="6395630" cy="3019979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2"/>
          <p:cNvSpPr txBox="1"/>
          <p:nvPr/>
        </p:nvSpPr>
        <p:spPr>
          <a:xfrm>
            <a:off x="1841520" y="2862676"/>
            <a:ext cx="231484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22"/>
          <p:cNvSpPr txBox="1"/>
          <p:nvPr/>
        </p:nvSpPr>
        <p:spPr>
          <a:xfrm>
            <a:off x="1307995" y="1572524"/>
            <a:ext cx="3526774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rgbClr val="F9A128"/>
                </a:solidFill>
                <a:latin typeface="Comic Sans MS"/>
                <a:ea typeface="Comic Sans MS"/>
                <a:cs typeface="Comic Sans MS"/>
                <a:sym typeface="Comic Sans MS"/>
              </a:rPr>
              <a:t>Colours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9" name="Google Shape;329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900009">
            <a:off x="4370737" y="4162861"/>
            <a:ext cx="2958774" cy="201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900007">
            <a:off x="8009923" y="2382937"/>
            <a:ext cx="3909678" cy="2087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786650" y="331387"/>
            <a:ext cx="1623625" cy="11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690500" y="3687238"/>
            <a:ext cx="1915550" cy="91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22"/>
          <p:cNvSpPr txBox="1"/>
          <p:nvPr/>
        </p:nvSpPr>
        <p:spPr>
          <a:xfrm>
            <a:off x="2011680" y="3456405"/>
            <a:ext cx="18011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502484"/>
                </a:solidFill>
                <a:latin typeface="Montserrat"/>
                <a:ea typeface="Montserrat"/>
                <a:cs typeface="Montserrat"/>
                <a:sym typeface="Montserrat"/>
              </a:rPr>
              <a:t>Period 6</a:t>
            </a:r>
            <a:endParaRPr sz="2400" b="0" i="0" u="none" strike="noStrike" cap="none">
              <a:solidFill>
                <a:srgbClr val="50248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Google Shape;579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4860" y="-95454"/>
            <a:ext cx="1069588" cy="106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0000" y="2034725"/>
            <a:ext cx="2299223" cy="99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4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49207" y="-219638"/>
            <a:ext cx="1957858" cy="806425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40"/>
          <p:cNvSpPr/>
          <p:nvPr/>
        </p:nvSpPr>
        <p:spPr>
          <a:xfrm>
            <a:off x="1311488" y="287905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Look and make sentences.</a:t>
            </a:r>
            <a:endParaRPr sz="44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84" name="Google Shape;584;p40"/>
          <p:cNvSpPr/>
          <p:nvPr/>
        </p:nvSpPr>
        <p:spPr>
          <a:xfrm>
            <a:off x="1201199" y="212855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Work in pairs.</a:t>
            </a:r>
            <a:endParaRPr sz="44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521" y="954847"/>
            <a:ext cx="5059018" cy="34247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" grpId="0"/>
      <p:bldP spid="583" grpId="1"/>
      <p:bldP spid="58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Google Shape;589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4860" y="-95454"/>
            <a:ext cx="1069588" cy="106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0000" y="2034725"/>
            <a:ext cx="2299223" cy="99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49207" y="-219638"/>
            <a:ext cx="1957858" cy="80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41"/>
          <p:cNvPicPr preferRelativeResize="0"/>
          <p:nvPr/>
        </p:nvPicPr>
        <p:blipFill rotWithShape="1">
          <a:blip r:embed="rId7">
            <a:alphaModFix/>
          </a:blip>
          <a:srcRect l="7921" t="-381"/>
          <a:stretch/>
        </p:blipFill>
        <p:spPr>
          <a:xfrm>
            <a:off x="1162877" y="2616603"/>
            <a:ext cx="7112227" cy="17955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535" y="324450"/>
            <a:ext cx="5059018" cy="2208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597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78736" y="1554408"/>
            <a:ext cx="2120620" cy="1739133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42"/>
          <p:cNvSpPr txBox="1">
            <a:spLocks noGrp="1"/>
          </p:cNvSpPr>
          <p:nvPr>
            <p:ph type="title"/>
          </p:nvPr>
        </p:nvSpPr>
        <p:spPr>
          <a:xfrm>
            <a:off x="1672140" y="292925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dirty="0">
                <a:solidFill>
                  <a:srgbClr val="E28980"/>
                </a:solidFill>
              </a:rPr>
              <a:t>P</a:t>
            </a:r>
            <a:r>
              <a:rPr lang="vi-VN" dirty="0">
                <a:solidFill>
                  <a:srgbClr val="E69D60"/>
                </a:solidFill>
              </a:rPr>
              <a:t>r</a:t>
            </a:r>
            <a:r>
              <a:rPr lang="vi-VN" dirty="0">
                <a:solidFill>
                  <a:srgbClr val="8ACEDA"/>
                </a:solidFill>
              </a:rPr>
              <a:t>o</a:t>
            </a:r>
            <a:r>
              <a:rPr lang="vi-VN" dirty="0">
                <a:solidFill>
                  <a:srgbClr val="8DAEE6"/>
                </a:solidFill>
              </a:rPr>
              <a:t>j</a:t>
            </a:r>
            <a:r>
              <a:rPr lang="vi-VN" dirty="0">
                <a:solidFill>
                  <a:srgbClr val="A58CDB"/>
                </a:solidFill>
              </a:rPr>
              <a:t>e</a:t>
            </a:r>
            <a:r>
              <a:rPr lang="vi-VN" dirty="0">
                <a:solidFill>
                  <a:srgbClr val="E1827A"/>
                </a:solidFill>
              </a:rPr>
              <a:t>c</a:t>
            </a:r>
            <a:r>
              <a:rPr lang="vi-VN" dirty="0">
                <a:solidFill>
                  <a:srgbClr val="E69E60"/>
                </a:solidFill>
              </a:rPr>
              <a:t>t</a:t>
            </a:r>
            <a:endParaRPr dirty="0">
              <a:solidFill>
                <a:srgbClr val="E69E6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Google Shape;603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4860" y="-95454"/>
            <a:ext cx="1069588" cy="106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0000" y="2034725"/>
            <a:ext cx="2299223" cy="99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49207" y="-219638"/>
            <a:ext cx="1957858" cy="80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4395" t="35407" r="2066"/>
          <a:stretch/>
        </p:blipFill>
        <p:spPr>
          <a:xfrm>
            <a:off x="1869611" y="331459"/>
            <a:ext cx="5514975" cy="510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8899" y="893363"/>
            <a:ext cx="6416398" cy="397518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43"/>
          <p:cNvSpPr txBox="1">
            <a:spLocks noGrp="1"/>
          </p:cNvSpPr>
          <p:nvPr>
            <p:ph type="title"/>
          </p:nvPr>
        </p:nvSpPr>
        <p:spPr>
          <a:xfrm>
            <a:off x="828399" y="2689932"/>
            <a:ext cx="681641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 smtClean="0">
                <a:solidFill>
                  <a:srgbClr val="FFC000"/>
                </a:solidFill>
              </a:rPr>
              <a:t>F</a:t>
            </a:r>
            <a:r>
              <a:rPr lang="en-US" dirty="0" smtClean="0">
                <a:solidFill>
                  <a:schemeClr val="accent4"/>
                </a:solidFill>
              </a:rPr>
              <a:t>u</a:t>
            </a:r>
            <a:r>
              <a:rPr lang="en-US" dirty="0" smtClean="0">
                <a:solidFill>
                  <a:schemeClr val="accent2"/>
                </a:solidFill>
              </a:rPr>
              <a:t>n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lang="en-US" dirty="0" smtClean="0">
                <a:solidFill>
                  <a:schemeClr val="accent4"/>
                </a:solidFill>
              </a:rPr>
              <a:t>o</a:t>
            </a:r>
            <a:r>
              <a:rPr lang="en-US" dirty="0" smtClean="0">
                <a:solidFill>
                  <a:schemeClr val="accent2"/>
                </a:solidFill>
              </a:rPr>
              <a:t>r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n</a:t>
            </a:r>
            <a:r>
              <a:rPr lang="en-US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e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</a:t>
            </a:r>
            <a:r>
              <a:rPr lang="en-US" dirty="0" smtClean="0">
                <a:solidFill>
                  <a:schemeClr val="accent4"/>
                </a:solidFill>
              </a:rPr>
              <a:t> 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n</a:t>
            </a:r>
            <a:r>
              <a:rPr lang="en-US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d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en-US" dirty="0" smtClean="0">
                <a:solidFill>
                  <a:schemeClr val="lt2"/>
                </a:solidFill>
              </a:rPr>
              <a:t>w</a:t>
            </a:r>
            <a:r>
              <a:rPr lang="en-US" dirty="0" smtClean="0">
                <a:solidFill>
                  <a:schemeClr val="accent1"/>
                </a:solidFill>
              </a:rPr>
              <a:t>r</a:t>
            </a:r>
            <a:r>
              <a:rPr lang="en-US" dirty="0" smtClean="0">
                <a:solidFill>
                  <a:schemeClr val="accent4"/>
                </a:solidFill>
              </a:rPr>
              <a:t>a</a:t>
            </a:r>
            <a:r>
              <a:rPr lang="en-US" dirty="0" smtClean="0">
                <a:solidFill>
                  <a:schemeClr val="accent2"/>
                </a:solidFill>
              </a:rPr>
              <a:t>p</a:t>
            </a:r>
            <a:r>
              <a:rPr lang="en-US" dirty="0" smtClean="0">
                <a:solidFill>
                  <a:schemeClr val="accent3"/>
                </a:solidFill>
              </a:rPr>
              <a:t>-u</a:t>
            </a:r>
            <a:r>
              <a:rPr lang="en-US" dirty="0" smtClean="0"/>
              <a:t>p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768" name="Google Shape;768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37636" y="1393371"/>
            <a:ext cx="1667868" cy="1420437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635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546" y="411922"/>
            <a:ext cx="5934904" cy="40177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596676" y="3743325"/>
            <a:ext cx="708498" cy="339923"/>
          </a:xfrm>
          <a:prstGeom prst="roundRect">
            <a:avLst/>
          </a:prstGeom>
          <a:solidFill>
            <a:srgbClr val="E3B77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Pencil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90975" y="2150668"/>
            <a:ext cx="1057275" cy="340519"/>
          </a:xfrm>
          <a:prstGeom prst="roundRect">
            <a:avLst/>
          </a:prstGeom>
          <a:solidFill>
            <a:srgbClr val="E3B77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N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otebook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0353" y="2031487"/>
            <a:ext cx="684247" cy="340519"/>
          </a:xfrm>
          <a:prstGeom prst="roundRect">
            <a:avLst/>
          </a:prstGeom>
          <a:solidFill>
            <a:srgbClr val="E3B77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Ruler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58625" y="3371345"/>
            <a:ext cx="780375" cy="339923"/>
          </a:xfrm>
          <a:prstGeom prst="roundRect">
            <a:avLst/>
          </a:prstGeom>
          <a:solidFill>
            <a:srgbClr val="E3B77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Eraser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05174" y="3352295"/>
            <a:ext cx="780375" cy="339923"/>
          </a:xfrm>
          <a:prstGeom prst="roundRect">
            <a:avLst/>
          </a:prstGeom>
          <a:solidFill>
            <a:srgbClr val="E3B77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Pen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455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" name="Google Shape;625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79698" y="393792"/>
            <a:ext cx="3400962" cy="30827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621441" y="3986024"/>
            <a:ext cx="591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Website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2000" b="1" dirty="0" err="1">
                <a:solidFill>
                  <a:srgbClr val="0070C0"/>
                </a:solidFill>
              </a:rPr>
              <a:t>Fanpage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www.facebook.com/sachmem.vn</a:t>
            </a:r>
            <a:endParaRPr lang="en-GB" sz="2000" i="1" dirty="0">
              <a:solidFill>
                <a:srgbClr val="0070C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3"/>
          <p:cNvSpPr/>
          <p:nvPr/>
        </p:nvSpPr>
        <p:spPr>
          <a:xfrm>
            <a:off x="3805036" y="1061700"/>
            <a:ext cx="1519287" cy="124165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23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 smtClean="0">
                <a:solidFill>
                  <a:srgbClr val="DF786F"/>
                </a:solidFill>
              </a:rPr>
              <a:t>W</a:t>
            </a:r>
            <a:r>
              <a:rPr lang="en-US" sz="4800" dirty="0" smtClean="0">
                <a:solidFill>
                  <a:srgbClr val="90D1DD"/>
                </a:solidFill>
              </a:rPr>
              <a:t>a</a:t>
            </a:r>
            <a:r>
              <a:rPr lang="en-US" sz="4800" dirty="0" smtClean="0">
                <a:solidFill>
                  <a:srgbClr val="E59755"/>
                </a:solidFill>
              </a:rPr>
              <a:t>r</a:t>
            </a:r>
            <a:r>
              <a:rPr lang="en-US" sz="4800" dirty="0" smtClean="0">
                <a:solidFill>
                  <a:srgbClr val="9B7ED7"/>
                </a:solidFill>
              </a:rPr>
              <a:t>m</a:t>
            </a:r>
            <a:r>
              <a:rPr lang="en-US" sz="4800" dirty="0" smtClean="0">
                <a:solidFill>
                  <a:schemeClr val="accent4"/>
                </a:solidFill>
              </a:rPr>
              <a:t>-</a:t>
            </a:r>
            <a:r>
              <a:rPr lang="en-US" sz="4800" dirty="0" smtClean="0">
                <a:solidFill>
                  <a:srgbClr val="E08179"/>
                </a:solidFill>
              </a:rPr>
              <a:t>u</a:t>
            </a:r>
            <a:r>
              <a:rPr lang="en-US" sz="4800" dirty="0" smtClean="0">
                <a:solidFill>
                  <a:srgbClr val="91D0DD"/>
                </a:solidFill>
              </a:rPr>
              <a:t>p</a:t>
            </a:r>
            <a:r>
              <a:rPr lang="en-US" sz="4800" dirty="0" smtClean="0">
                <a:solidFill>
                  <a:schemeClr val="accent4"/>
                </a:solidFill>
              </a:rPr>
              <a:t> </a:t>
            </a:r>
            <a:r>
              <a:rPr lang="en-US" sz="4800" dirty="0">
                <a:solidFill>
                  <a:srgbClr val="DF756C"/>
                </a:solidFill>
              </a:rPr>
              <a:t>a</a:t>
            </a:r>
            <a:r>
              <a:rPr lang="en-US" sz="4800" dirty="0">
                <a:solidFill>
                  <a:srgbClr val="90D1DD"/>
                </a:solidFill>
              </a:rPr>
              <a:t>n</a:t>
            </a:r>
            <a:r>
              <a:rPr lang="en-US" sz="4800" dirty="0">
                <a:solidFill>
                  <a:srgbClr val="E59755"/>
                </a:solidFill>
              </a:rPr>
              <a:t>d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>
                <a:solidFill>
                  <a:srgbClr val="DF786F"/>
                </a:solidFill>
              </a:rPr>
              <a:t>r</a:t>
            </a:r>
            <a:r>
              <a:rPr lang="en-US" sz="4800" dirty="0">
                <a:solidFill>
                  <a:srgbClr val="90D1DD"/>
                </a:solidFill>
              </a:rPr>
              <a:t>e</a:t>
            </a:r>
            <a:r>
              <a:rPr lang="en-US" sz="4800" dirty="0">
                <a:solidFill>
                  <a:srgbClr val="E59755"/>
                </a:solidFill>
              </a:rPr>
              <a:t>v</a:t>
            </a:r>
            <a:r>
              <a:rPr lang="en-US" sz="4800" dirty="0"/>
              <a:t>i</a:t>
            </a:r>
            <a:r>
              <a:rPr lang="en-US" sz="4800" dirty="0">
                <a:solidFill>
                  <a:schemeClr val="dk2"/>
                </a:solidFill>
              </a:rPr>
              <a:t>e</a:t>
            </a:r>
            <a:r>
              <a:rPr lang="en-US" sz="4800" dirty="0">
                <a:solidFill>
                  <a:schemeClr val="lt2"/>
                </a:solidFill>
              </a:rPr>
              <a:t>w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340" name="Google Shape;340;p23"/>
          <p:cNvSpPr txBox="1">
            <a:spLocks noGrp="1"/>
          </p:cNvSpPr>
          <p:nvPr>
            <p:ph type="title" idx="2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01</a:t>
            </a:r>
            <a:endParaRPr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4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7" name="Google Shape;347;p24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8" name="Google Shape;348;p24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9" name="Google Shape;349;p24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50" name="Google Shape;350;p24"/>
          <p:cNvGrpSpPr/>
          <p:nvPr/>
        </p:nvGrpSpPr>
        <p:grpSpPr>
          <a:xfrm>
            <a:off x="196292" y="1056245"/>
            <a:ext cx="2679579" cy="1767972"/>
            <a:chOff x="13839" y="771105"/>
            <a:chExt cx="2679579" cy="1767972"/>
          </a:xfrm>
        </p:grpSpPr>
        <p:pic>
          <p:nvPicPr>
            <p:cNvPr id="351" name="Google Shape;351;p24" descr="How a Pencil Changed My Life - Private Island and Beach Resort Near  Singapor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216258">
              <a:off x="58309" y="839717"/>
              <a:ext cx="2229535" cy="14849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24" descr="How a Pencil Changed My Life - Private Island and Beach Resort Near  Singapor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216258">
              <a:off x="509518" y="1047116"/>
              <a:ext cx="2141193" cy="142606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3" name="Google Shape;353;p24"/>
          <p:cNvSpPr/>
          <p:nvPr/>
        </p:nvSpPr>
        <p:spPr>
          <a:xfrm>
            <a:off x="-354403" y="230327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0" i="0" u="none" strike="noStrike" cap="none" dirty="0">
                <a:solidFill>
                  <a:srgbClr val="F8BF3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yellow</a:t>
            </a:r>
            <a:endParaRPr sz="4400" b="0" i="0" u="none" strike="noStrike" cap="none" dirty="0">
              <a:solidFill>
                <a:srgbClr val="F8BF3D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54" name="Google Shape;354;p24"/>
          <p:cNvSpPr/>
          <p:nvPr/>
        </p:nvSpPr>
        <p:spPr>
          <a:xfrm>
            <a:off x="1297366" y="-114791"/>
            <a:ext cx="6731662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Look and say the </a:t>
            </a:r>
            <a:r>
              <a:rPr lang="en-US" sz="4400" b="0" i="0" u="none" strike="noStrike" cap="none" dirty="0" smtClean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colours.</a:t>
            </a:r>
            <a:endParaRPr sz="4400" b="0" i="0" u="none" strike="noStrike" cap="none" dirty="0">
              <a:solidFill>
                <a:srgbClr val="2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 fastest gets 2 </a:t>
            </a:r>
            <a:r>
              <a:rPr lang="en-US" sz="4400" b="0" i="0" u="none" strike="noStrike" cap="none" dirty="0" smtClean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points.</a:t>
            </a:r>
            <a:endParaRPr sz="44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55" name="Google Shape;355;p24"/>
          <p:cNvGrpSpPr/>
          <p:nvPr/>
        </p:nvGrpSpPr>
        <p:grpSpPr>
          <a:xfrm>
            <a:off x="2785285" y="1167665"/>
            <a:ext cx="1455741" cy="1185934"/>
            <a:chOff x="2785285" y="1167665"/>
            <a:chExt cx="1455741" cy="1185934"/>
          </a:xfrm>
        </p:grpSpPr>
        <p:pic>
          <p:nvPicPr>
            <p:cNvPr id="356" name="Google Shape;356;p24" descr="Pen Vector Clipart - Clipart Suggest"/>
            <p:cNvPicPr preferRelativeResize="0"/>
            <p:nvPr/>
          </p:nvPicPr>
          <p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98" b="98560" l="1778" r="97333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785285" y="1167665"/>
              <a:ext cx="946421" cy="10221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7" name="Google Shape;357;p24" descr="Pen Vector Clipart - Clipart Suggest"/>
            <p:cNvPicPr preferRelativeResize="0"/>
            <p:nvPr/>
          </p:nvPicPr>
          <p:blipFill rotWithShape="1">
            <a:blip r:embed="rId7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909" b="96091" l="222" r="98222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3294605" y="1331464"/>
              <a:ext cx="946421" cy="10221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8" name="Google Shape;358;p24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black</a:t>
            </a:r>
            <a:endParaRPr sz="44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0" name="Google Shape;360;p24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F268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orange</a:t>
            </a:r>
            <a:r>
              <a:rPr lang="en-US" sz="44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sz="44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61" name="Google Shape;361;p24"/>
          <p:cNvGrpSpPr/>
          <p:nvPr/>
        </p:nvGrpSpPr>
        <p:grpSpPr>
          <a:xfrm>
            <a:off x="6435861" y="1167665"/>
            <a:ext cx="2633227" cy="1562208"/>
            <a:chOff x="6435861" y="664420"/>
            <a:chExt cx="2633227" cy="2065453"/>
          </a:xfrm>
        </p:grpSpPr>
        <p:pic>
          <p:nvPicPr>
            <p:cNvPr id="362" name="Google Shape;362;p24" descr="vector illustration of ruler, instrument of measurement:: tasmeemME.com"/>
            <p:cNvPicPr preferRelativeResize="0"/>
            <p:nvPr/>
          </p:nvPicPr>
          <p:blipFill rotWithShape="1">
            <a:blip r:embed="rId8">
              <a:alphaModFix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44" b="96889" l="4000" r="96889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 rot="-1396288">
              <a:off x="6679790" y="908349"/>
              <a:ext cx="1555018" cy="15550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3" name="Google Shape;363;p24" descr="vector illustration of ruler, instrument of measurement:: tasmeemME.com"/>
            <p:cNvPicPr preferRelativeResize="0"/>
            <p:nvPr/>
          </p:nvPicPr>
          <p:blipFill rotWithShape="1">
            <a:blip r:embed="rId10">
              <a:alphaModFix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889" b="96889" l="3333" r="97778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 rot="5715424">
              <a:off x="7446102" y="1106887"/>
              <a:ext cx="1555018" cy="15550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4" name="Google Shape;364;p24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E3B77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brown</a:t>
            </a:r>
            <a:r>
              <a:rPr lang="en-US" sz="44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sz="44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65" name="Google Shape;365;p2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50380" y="2761745"/>
            <a:ext cx="1725837" cy="1721319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24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blue</a:t>
            </a:r>
            <a:endParaRPr sz="44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67" name="Google Shape;367;p2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24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green</a:t>
            </a:r>
            <a:endParaRPr sz="4400" b="0" i="0" u="none" strike="noStrike" cap="none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70" name="Google Shape;370;p24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white</a:t>
            </a:r>
            <a:endParaRPr sz="44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71" name="Google Shape;371;p24"/>
          <p:cNvGrpSpPr/>
          <p:nvPr/>
        </p:nvGrpSpPr>
        <p:grpSpPr>
          <a:xfrm>
            <a:off x="4625221" y="1004361"/>
            <a:ext cx="1780437" cy="1751318"/>
            <a:chOff x="4625221" y="1004361"/>
            <a:chExt cx="1780437" cy="1751318"/>
          </a:xfrm>
        </p:grpSpPr>
        <p:pic>
          <p:nvPicPr>
            <p:cNvPr id="372" name="Google Shape;372;p24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 rot="-1658260">
              <a:off x="4825490" y="1205499"/>
              <a:ext cx="1149111" cy="11461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3" name="Google Shape;373;p24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 rot="680881">
              <a:off x="5155022" y="1507725"/>
              <a:ext cx="1149111" cy="114610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4" name="Google Shape;374;p24"/>
          <p:cNvSpPr/>
          <p:nvPr/>
        </p:nvSpPr>
        <p:spPr>
          <a:xfrm>
            <a:off x="3923205" y="2259118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F42F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pink</a:t>
            </a:r>
            <a:endParaRPr sz="4400" b="0" i="0" u="none" strike="noStrike" cap="none" dirty="0">
              <a:solidFill>
                <a:srgbClr val="F42F9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217" b="98696" l="2372" r="968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7744" y="2969843"/>
            <a:ext cx="1569770" cy="14270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353" b="99358" l="4297" r="972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9966" y="2842669"/>
            <a:ext cx="1666329" cy="151987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6"/>
          <p:cNvSpPr/>
          <p:nvPr/>
        </p:nvSpPr>
        <p:spPr>
          <a:xfrm>
            <a:off x="2976778" y="1022980"/>
            <a:ext cx="343555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= 1 </a:t>
            </a:r>
            <a:r>
              <a:rPr lang="en-US" sz="54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point</a:t>
            </a:r>
            <a:endParaRPr sz="54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26"/>
          <p:cNvSpPr/>
          <p:nvPr/>
        </p:nvSpPr>
        <p:spPr>
          <a:xfrm>
            <a:off x="2653467" y="2414900"/>
            <a:ext cx="424346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CCE0F5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= </a:t>
            </a:r>
            <a:r>
              <a:rPr lang="en-US" sz="54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- 2 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points</a:t>
            </a:r>
            <a:endParaRPr sz="54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26"/>
          <p:cNvSpPr/>
          <p:nvPr/>
        </p:nvSpPr>
        <p:spPr>
          <a:xfrm>
            <a:off x="3057422" y="3685194"/>
            <a:ext cx="343555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= 5 points</a:t>
            </a:r>
            <a:endParaRPr sz="54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9" name="Google Shape;399;p26" descr="Home GIFs - Get the best GIF on GIPHY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14220" y="3303088"/>
            <a:ext cx="2610872" cy="261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6" descr="Download HD Transparent Background Flower Daisy Png Transparent PNG Image -  NicePNG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45783" y="757443"/>
            <a:ext cx="1207684" cy="118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26" descr="blackrose #freetoedit - Black Rose Flower Png, Transparent Png ,  Transparent Png Image - PNGitem"/>
          <p:cNvPicPr preferRelativeResize="0"/>
          <p:nvPr/>
        </p:nvPicPr>
        <p:blipFill rotWithShape="1"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18" b="91469" l="7143" r="97479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394119" y="2295423"/>
            <a:ext cx="1311012" cy="1162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21;p28" descr="michael tricca – WA Ghostwriter"/>
          <p:cNvPicPr preferRelativeResize="0"/>
          <p:nvPr/>
        </p:nvPicPr>
        <p:blipFill rotWithShape="1"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80" b="78136" l="9651" r="97125"/>
                    </a14:imgEffect>
                  </a14:imgLayer>
                </a14:imgProps>
              </a:ext>
            </a:extLst>
          </a:blip>
          <a:srcRect b="30533"/>
          <a:stretch/>
        </p:blipFill>
        <p:spPr>
          <a:xfrm>
            <a:off x="995457" y="3303088"/>
            <a:ext cx="1709674" cy="1438847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25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2885" y="444608"/>
            <a:ext cx="1845754" cy="142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5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34061" y="444609"/>
            <a:ext cx="1852698" cy="1399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5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 r="19947"/>
          <a:stretch/>
        </p:blipFill>
        <p:spPr>
          <a:xfrm>
            <a:off x="4711969" y="444608"/>
            <a:ext cx="1874326" cy="1399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5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 l="3599" t="2633" r="5642" b="8437"/>
          <a:stretch/>
        </p:blipFill>
        <p:spPr>
          <a:xfrm>
            <a:off x="592885" y="2055934"/>
            <a:ext cx="1845754" cy="1390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5">
            <a:hlinkClick r:id="rId12" action="ppaction://hlinksldjump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625179" y="2055934"/>
            <a:ext cx="1916232" cy="1397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5">
            <a:hlinkClick r:id="rId14" action="ppaction://hlinksldjump"/>
          </p:cNvPr>
          <p:cNvPicPr preferRelativeResize="0"/>
          <p:nvPr/>
        </p:nvPicPr>
        <p:blipFill rotWithShape="1">
          <a:blip r:embed="rId15">
            <a:alphaModFix/>
          </a:blip>
          <a:srcRect l="2614" t="6397" r="3480" b="5290"/>
          <a:stretch/>
        </p:blipFill>
        <p:spPr>
          <a:xfrm>
            <a:off x="4727951" y="2055934"/>
            <a:ext cx="1906292" cy="1383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25">
            <a:hlinkClick r:id="rId16" action="ppaction://hlinksldjump"/>
          </p:cNvPr>
          <p:cNvPicPr preferRelativeResize="0"/>
          <p:nvPr/>
        </p:nvPicPr>
        <p:blipFill rotWithShape="1">
          <a:blip r:embed="rId17">
            <a:alphaModFix/>
          </a:blip>
          <a:srcRect l="1790" t="4117" r="6810" b="2996"/>
          <a:stretch/>
        </p:blipFill>
        <p:spPr>
          <a:xfrm>
            <a:off x="602241" y="3572359"/>
            <a:ext cx="1836398" cy="1397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25">
            <a:hlinkClick r:id="rId18" action="ppaction://hlinksldjump"/>
          </p:cNvPr>
          <p:cNvPicPr preferRelativeResize="0"/>
          <p:nvPr/>
        </p:nvPicPr>
        <p:blipFill rotWithShape="1">
          <a:blip r:embed="rId19">
            <a:alphaModFix/>
          </a:blip>
          <a:srcRect l="3317" t="2215" r="7965"/>
          <a:stretch/>
        </p:blipFill>
        <p:spPr>
          <a:xfrm>
            <a:off x="2625180" y="3572359"/>
            <a:ext cx="1916232" cy="1397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25">
            <a:hlinkClick r:id="rId20" action="ppaction://hlinksldjump"/>
          </p:cNvPr>
          <p:cNvPicPr preferRelativeResize="0"/>
          <p:nvPr/>
        </p:nvPicPr>
        <p:blipFill rotWithShape="1">
          <a:blip r:embed="rId21">
            <a:alphaModFix/>
          </a:blip>
          <a:srcRect l="3306" t="3952" r="6976" b="3484"/>
          <a:stretch/>
        </p:blipFill>
        <p:spPr>
          <a:xfrm>
            <a:off x="4711969" y="3572359"/>
            <a:ext cx="1922274" cy="1397779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25"/>
          <p:cNvSpPr/>
          <p:nvPr/>
        </p:nvSpPr>
        <p:spPr>
          <a:xfrm>
            <a:off x="6975775" y="381110"/>
            <a:ext cx="1731563" cy="58477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 cap="flat" cmpd="sng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TEAM 1</a:t>
            </a:r>
            <a:endParaRPr sz="32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89" name="Google Shape;389;p25"/>
          <p:cNvSpPr/>
          <p:nvPr/>
        </p:nvSpPr>
        <p:spPr>
          <a:xfrm>
            <a:off x="6975775" y="1692480"/>
            <a:ext cx="1731563" cy="54511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 cap="flat" cmpd="sng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TEAM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32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90" name="Google Shape;390;p25"/>
          <p:cNvSpPr/>
          <p:nvPr/>
        </p:nvSpPr>
        <p:spPr>
          <a:xfrm>
            <a:off x="6975775" y="2987584"/>
            <a:ext cx="1731564" cy="58477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 cap="flat" cmpd="sng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TEAM 3 </a:t>
            </a:r>
            <a:endParaRPr sz="32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91" name="Google Shape;391;p25" descr="kids pizza maker by mehran - App Lab">
            <a:hlinkClick r:id="rId22" action="ppaction://hlinksldjump"/>
          </p:cNvPr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6975775" y="4137999"/>
            <a:ext cx="1492234" cy="755443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27" descr="Home GIFs - Get the best GIF on GIPHY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16384" y="3315722"/>
            <a:ext cx="2610872" cy="261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27" descr="Red books. 5 red books - computer generated illustration. | CanStock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37627" y="1322253"/>
            <a:ext cx="3048000" cy="2428875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27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 colour are they?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09" name="Google Shape;409;p27"/>
          <p:cNvSpPr/>
          <p:nvPr/>
        </p:nvSpPr>
        <p:spPr>
          <a:xfrm>
            <a:off x="2394488" y="3652129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They’re </a:t>
            </a:r>
            <a:r>
              <a:rPr lang="en-US" sz="4800" b="0" i="0" u="none" strike="noStrike" cap="none" dirty="0">
                <a:solidFill>
                  <a:srgbClr val="EA090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red</a:t>
            </a: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10" name="Google Shape;410;p27" descr="Download HD Transparent Background Flower Daisy Png Transparent PNG Image -  NicePNG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8651" y="1864498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27" descr="Download HD Transparent Background Flower Daisy Png Transparent PNG Image -  NicePNG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9598" y="1834207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27" descr="Download HD Transparent Background Flower Daisy Png Transparent PNG Image -  NicePNG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90369" y="2667872"/>
            <a:ext cx="658104" cy="64785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28" descr="Home GIFs - Get the best GIF on GIPHY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16384" y="3315722"/>
            <a:ext cx="2610872" cy="261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28" descr="Education School, backpack, backpack, fictional Character, cartoon png |  PNGWi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41814" y="1181549"/>
            <a:ext cx="2370111" cy="247058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28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 colour is it?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0" name="Google Shape;420;p28"/>
          <p:cNvSpPr/>
          <p:nvPr/>
        </p:nvSpPr>
        <p:spPr>
          <a:xfrm>
            <a:off x="2394488" y="3652129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It’s </a:t>
            </a:r>
            <a:r>
              <a:rPr lang="en-US" sz="4800" b="0" i="0" u="none" strike="noStrike" cap="none" dirty="0">
                <a:solidFill>
                  <a:srgbClr val="FFD20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yellow</a:t>
            </a: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Google Shape;421;p28" descr="michael tricca – WA Ghostwriter"/>
          <p:cNvPicPr preferRelativeResize="0"/>
          <p:nvPr/>
        </p:nvPicPr>
        <p:blipFill rotWithShape="1"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80" b="78136" l="9651" r="97125"/>
                    </a14:imgEffect>
                  </a14:imgLayer>
                </a14:imgProps>
              </a:ext>
            </a:extLst>
          </a:blip>
          <a:srcRect b="30533"/>
          <a:stretch/>
        </p:blipFill>
        <p:spPr>
          <a:xfrm>
            <a:off x="374818" y="1767767"/>
            <a:ext cx="1709674" cy="1438847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29" descr="Home GIFs - Get the best GIF on GIPHY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16384" y="3315722"/>
            <a:ext cx="2610872" cy="261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29" descr="Blue Crayons Short Pencils Loosely Arranged Different Blues Like Azure Aqua  Sky Royal Midnight Cadet Navy Dark Medium Or Light Blue Isolated Vector On  White Background Stock Illustration - Download Image Now -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36169" y="1133971"/>
            <a:ext cx="4348456" cy="270644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29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 colour are they?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9" name="Google Shape;429;p29"/>
          <p:cNvSpPr/>
          <p:nvPr/>
        </p:nvSpPr>
        <p:spPr>
          <a:xfrm>
            <a:off x="2394488" y="3652129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They’re </a:t>
            </a:r>
            <a:r>
              <a:rPr lang="en-US" sz="4800" b="0" i="0" u="none" strike="noStrike" cap="none" dirty="0">
                <a:solidFill>
                  <a:srgbClr val="4073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blue</a:t>
            </a: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Google Shape;401;p26" descr="blackrose #freetoedit - Black Rose Flower Png, Transparent Png ,  Transparent Png Image - PNGitem"/>
          <p:cNvPicPr preferRelativeResize="0"/>
          <p:nvPr/>
        </p:nvPicPr>
        <p:blipFill rotWithShape="1"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18" b="91469" l="7143" r="97479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98744" y="1981098"/>
            <a:ext cx="1311012" cy="1162284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0C1F273-3DCE-482E-8760-5F93863B2B1C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R\fI{BE3497C8-DF85-401E-A8B5-F4BB028CFBC7}&quot;,&quot;C:\\Users\\DELL\\Desktop\\Tiểu học Thị Trấn\\Bài giảng điện tử khối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RATE_QUIZZES" val="0"/>
  <p:tag name="ISPRING_SCORM_PASSING_SCORE" val="0.000000"/>
  <p:tag name="ISPRING_PRESENTATION_TITLE" val="Unit 9_Lesson 3_Period 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94A240-15E9-45A3-84CF-ED2662332607}:26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254C62-48A9-4B81-A622-74860783593A}:26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E4D5EF-705E-4599-B217-630BD52CCE98}:26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0A7DCAD-550B-43F0-A48E-EC0E27A96ED3}:26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0A909D-381B-4E95-AAC8-E530E3BB738A}:26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1A344D-7ADD-4A07-81E5-18E174F73861}:26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680A42-55FF-435D-9204-020A715CEC59}:27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2E56CC-6FC2-4628-B4B1-E4623CB0474C}:27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4702E5-2EB2-48BC-BB3B-B71E834D2AE4}:27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587FEE-8239-4DB1-90A7-3097220ED1C8}:27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48C2605-C6E5-489E-A707-F1550F1687D4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5CCFE5-E9D5-44A3-9FDD-E5C36E69CA33}:27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F436A9C-2461-4B18-8B7D-D90669D5C620}:27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80447D-72BC-4809-A4A1-4591C5F5860C}:27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F0D2E3-17A3-401D-B3DD-2FE4D841819A}:27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367388-A078-475E-B23C-7F34409D2835}:27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E2E1467-48E7-459A-930F-6AFE656A1611}:28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EE8A05-72C4-49A0-A9C3-9BD22851C776}:28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04BA47-C018-408D-8BC7-569A5BD6B7DA}:2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563DF5-EE8B-47DF-857C-A7CBC59FC0E2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52E8F10-124E-4D38-AB43-E35582B2D873}: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BDBFC8-4762-4DF4-8BDC-D0AE9B6F6FE3}:2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AC5520-85A9-4BC0-9857-C6DCE2367C6D}:26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F200CC-7833-4120-9E09-56D1E0A7A806}:2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017DC2-B97D-49AF-A061-FB2C7A1059E2}:2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E77652-B2A7-43C4-9C78-BE3A44F29EC2}:263"/>
</p:tagLst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313</Words>
  <Application>Microsoft Office PowerPoint</Application>
  <PresentationFormat>On-screen Show (16:9)</PresentationFormat>
  <Paragraphs>71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Comic Sans MS</vt:lpstr>
      <vt:lpstr>Montserrat</vt:lpstr>
      <vt:lpstr>Hind</vt:lpstr>
      <vt:lpstr>Barlow</vt:lpstr>
      <vt:lpstr>Arial</vt:lpstr>
      <vt:lpstr>Times New Roman</vt:lpstr>
      <vt:lpstr>Over The Rainbow by Slidesgo</vt:lpstr>
      <vt:lpstr>PowerPoint Presentation</vt:lpstr>
      <vt:lpstr>PowerPoint Presentation</vt:lpstr>
      <vt:lpstr>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 and tick.</vt:lpstr>
      <vt:lpstr>PowerPoint Presentation</vt:lpstr>
      <vt:lpstr>PowerPoint Presentation</vt:lpstr>
      <vt:lpstr>Let’s write.</vt:lpstr>
      <vt:lpstr>PowerPoint Presentation</vt:lpstr>
      <vt:lpstr>PowerPoint Presentation</vt:lpstr>
      <vt:lpstr>Project</vt:lpstr>
      <vt:lpstr>PowerPoint Presentation</vt:lpstr>
      <vt:lpstr>Fun corner and wrap-up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9_Lesson 3_Period 6</dc:title>
  <dc:creator>Admin</dc:creator>
  <cp:lastModifiedBy>DELL</cp:lastModifiedBy>
  <cp:revision>25</cp:revision>
  <dcterms:modified xsi:type="dcterms:W3CDTF">2024-12-17T04:32:20Z</dcterms:modified>
</cp:coreProperties>
</file>