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0"/>
  </p:notesMasterIdLst>
  <p:sldIdLst>
    <p:sldId id="492" r:id="rId3"/>
    <p:sldId id="443" r:id="rId4"/>
    <p:sldId id="444" r:id="rId5"/>
    <p:sldId id="445" r:id="rId6"/>
    <p:sldId id="471" r:id="rId7"/>
    <p:sldId id="470" r:id="rId8"/>
    <p:sldId id="486" r:id="rId9"/>
    <p:sldId id="446" r:id="rId10"/>
    <p:sldId id="450" r:id="rId11"/>
    <p:sldId id="472" r:id="rId12"/>
    <p:sldId id="473" r:id="rId13"/>
    <p:sldId id="474" r:id="rId14"/>
    <p:sldId id="447" r:id="rId15"/>
    <p:sldId id="456" r:id="rId16"/>
    <p:sldId id="475" r:id="rId17"/>
    <p:sldId id="477" r:id="rId18"/>
    <p:sldId id="478" r:id="rId19"/>
    <p:sldId id="479" r:id="rId20"/>
    <p:sldId id="476" r:id="rId21"/>
    <p:sldId id="448" r:id="rId22"/>
    <p:sldId id="468" r:id="rId23"/>
    <p:sldId id="481" r:id="rId24"/>
    <p:sldId id="493" r:id="rId25"/>
    <p:sldId id="469" r:id="rId26"/>
    <p:sldId id="449" r:id="rId27"/>
    <p:sldId id="480" r:id="rId28"/>
    <p:sldId id="311" r:id="rId29"/>
  </p:sldIdLst>
  <p:sldSz cx="9144000" cy="5143500" type="screen16x9"/>
  <p:notesSz cx="6858000" cy="9144000"/>
  <p:embeddedFontLst>
    <p:embeddedFont>
      <p:font typeface="Nunito" panose="00000500000000000000" pitchFamily="2" charset="0"/>
      <p:regular r:id="rId31"/>
      <p:bold r:id="rId32"/>
      <p:italic r:id="rId33"/>
      <p:boldItalic r:id="rId34"/>
    </p:embeddedFont>
    <p:embeddedFont>
      <p:font typeface="Nirmala UI Semilight" panose="020B0402040204020203" pitchFamily="34" charset="0"/>
      <p:regular r:id="rId35"/>
    </p:embeddedFont>
    <p:embeddedFont>
      <p:font typeface="Kirang Haerang" panose="020B0604020202020204" charset="-127"/>
      <p:regular r:id="rId36"/>
    </p:embeddedFont>
    <p:embeddedFont>
      <p:font typeface="Nixie One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omic Sans MS" panose="030F0702030302020204" pitchFamily="66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D9B6"/>
    <a:srgbClr val="C6E9F7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48" autoAdjust="0"/>
    <p:restoredTop sz="85950" autoAdjust="0"/>
  </p:normalViewPr>
  <p:slideViewPr>
    <p:cSldViewPr snapToGrid="0">
      <p:cViewPr varScale="1">
        <p:scale>
          <a:sx n="83" d="100"/>
          <a:sy n="83" d="100"/>
        </p:scale>
        <p:origin x="88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9.fntdata"/><Relationship Id="rId21" Type="http://schemas.openxmlformats.org/officeDocument/2006/relationships/slide" Target="slides/slide19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6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tags" Target="tags/tag1.xml"/><Relationship Id="rId20" Type="http://schemas.openxmlformats.org/officeDocument/2006/relationships/slide" Target="slides/slide18.xml"/><Relationship Id="rId41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607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45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21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81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04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676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5402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622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09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99742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7102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71334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3372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062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097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20108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697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587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02875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Giáo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r>
              <a:rPr lang="en-US" dirty="0"/>
              <a:t>.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liên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2638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20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770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654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45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43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175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655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0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603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7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2629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32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timing>
    <p:tnLst>
      <p:par>
        <p:cTn id="1" dur="indefinite" restart="never" nodeType="tmRoot"/>
      </p:par>
    </p:tnLst>
  </p:timing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278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NULL" TargetMode="External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NULL" TargetMode="External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3"/><Relationship Id="rId7" Type="http://schemas.openxmlformats.org/officeDocument/2006/relationships/image" Target="../media/image11.png"/><Relationship Id="rId2" Type="http://schemas.openxmlformats.org/officeDocument/2006/relationships/audio" Target="NULL" TargetMode="External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14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1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19.png"/><Relationship Id="rId2" Type="http://schemas.openxmlformats.org/officeDocument/2006/relationships/audio" Target="NULL" TargetMode="External"/><Relationship Id="rId1" Type="http://schemas.openxmlformats.org/officeDocument/2006/relationships/tags" Target="../tags/tag22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3"/><Relationship Id="rId7" Type="http://schemas.openxmlformats.org/officeDocument/2006/relationships/image" Target="../media/image21.jpeg"/><Relationship Id="rId2" Type="http://schemas.openxmlformats.org/officeDocument/2006/relationships/audio" Target="NULL" TargetMode="External"/><Relationship Id="rId1" Type="http://schemas.openxmlformats.org/officeDocument/2006/relationships/tags" Target="../tags/tag23.xml"/><Relationship Id="rId6" Type="http://schemas.openxmlformats.org/officeDocument/2006/relationships/image" Target="../media/image20.jpe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hyperlink" Target="https://www.youtube.com/watch?v=cvZ175neuss&amp;list=PL8_ETpRL2xNZB9cLCxiQ99OV2IDn572U9&amp;index=2" TargetMode="Externa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25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5.mp3"/><Relationship Id="rId7" Type="http://schemas.openxmlformats.org/officeDocument/2006/relationships/image" Target="../media/image7.jpeg"/><Relationship Id="rId2" Type="http://schemas.microsoft.com/office/2007/relationships/media" Target="../media/media5.mp3"/><Relationship Id="rId1" Type="http://schemas.openxmlformats.org/officeDocument/2006/relationships/tags" Target="../tags/tag2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Relationship Id="rId4" Type="http://schemas.openxmlformats.org/officeDocument/2006/relationships/image" Target="../media/image2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8.png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9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5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0813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3780" y="1541463"/>
            <a:ext cx="8533524" cy="184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2" name="Track 7">
            <a:hlinkClick r:id="" action="ppaction://media"/>
            <a:extLst>
              <a:ext uri="{FF2B5EF4-FFF2-40B4-BE49-F238E27FC236}">
                <a16:creationId xmlns:a16="http://schemas.microsoft.com/office/drawing/2014/main" id="{1FAC58A2-54B4-4049-6FB9-FA61141B1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859" end="22577.59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199" y="3418018"/>
            <a:ext cx="508523" cy="508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9E7848-37B6-4A32-A91B-7B0A63161D2B}"/>
              </a:ext>
            </a:extLst>
          </p:cNvPr>
          <p:cNvSpPr txBox="1"/>
          <p:nvPr/>
        </p:nvSpPr>
        <p:spPr>
          <a:xfrm>
            <a:off x="2721437" y="2910503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3012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3173" y="1471667"/>
            <a:ext cx="8214272" cy="174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2" name="Track 7">
            <a:hlinkClick r:id="" action="ppaction://media"/>
            <a:extLst>
              <a:ext uri="{FF2B5EF4-FFF2-40B4-BE49-F238E27FC236}">
                <a16:creationId xmlns:a16="http://schemas.microsoft.com/office/drawing/2014/main" id="{1FAC58A2-54B4-4049-6FB9-FA61141B10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8025" end="0.59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97505" y="3260240"/>
            <a:ext cx="508523" cy="508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E56719-8F06-4F85-A2F5-3835B6A4704B}"/>
              </a:ext>
            </a:extLst>
          </p:cNvPr>
          <p:cNvSpPr txBox="1"/>
          <p:nvPr/>
        </p:nvSpPr>
        <p:spPr>
          <a:xfrm>
            <a:off x="8401721" y="2737020"/>
            <a:ext cx="40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240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5007" y="896883"/>
            <a:ext cx="8304103" cy="35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6EAD19-89F3-4AFC-2630-A378F7FC3404}"/>
              </a:ext>
            </a:extLst>
          </p:cNvPr>
          <p:cNvSpPr txBox="1"/>
          <p:nvPr/>
        </p:nvSpPr>
        <p:spPr>
          <a:xfrm>
            <a:off x="2983454" y="220099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C6EFBF-C1E2-4173-A55C-281A4C7BF0A2}"/>
              </a:ext>
            </a:extLst>
          </p:cNvPr>
          <p:cNvSpPr txBox="1"/>
          <p:nvPr/>
        </p:nvSpPr>
        <p:spPr>
          <a:xfrm>
            <a:off x="8328396" y="4005917"/>
            <a:ext cx="40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Track 7">
            <a:hlinkClick r:id="" action="ppaction://media"/>
            <a:extLst>
              <a:ext uri="{FF2B5EF4-FFF2-40B4-BE49-F238E27FC236}">
                <a16:creationId xmlns:a16="http://schemas.microsoft.com/office/drawing/2014/main" id="{B10E0C3A-0F5A-C116-D570-F19CFEBE7B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9160" end="0.593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79341" y="105839"/>
            <a:ext cx="508523" cy="5085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63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083950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9A88115-F9D9-424F-B52A-42AC39578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435" y="969470"/>
            <a:ext cx="35052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82499" y="974232"/>
            <a:ext cx="3857625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9098" y="2954776"/>
            <a:ext cx="357187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72176" y="2922423"/>
            <a:ext cx="3562350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1599124" y="3652823"/>
            <a:ext cx="73727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1</a:t>
            </a:r>
            <a:r>
              <a:rPr lang="en-US" sz="2400">
                <a:latin typeface="Comic Sans MS" panose="030F0702030302020204" pitchFamily="66" charset="0"/>
              </a:rPr>
              <a:t>.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Can you tell me about yourself?</a:t>
            </a:r>
          </a:p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     B:</a:t>
            </a:r>
            <a:r>
              <a:rPr lang="en-US" sz="2400">
                <a:latin typeface="Comic Sans MS" panose="030F0702030302020204" pitchFamily="66" charset="0"/>
              </a:rPr>
              <a:t>  Sure</a:t>
            </a:r>
            <a:r>
              <a:rPr lang="en-US" sz="2400" dirty="0">
                <a:latin typeface="Comic Sans MS" panose="030F0702030302020204" pitchFamily="66" charset="0"/>
              </a:rPr>
              <a:t>. My name’s Ba. I </a:t>
            </a:r>
            <a:r>
              <a:rPr lang="en-US" sz="2400">
                <a:latin typeface="Comic Sans MS" panose="030F0702030302020204" pitchFamily="66" charset="0"/>
              </a:rPr>
              <a:t>live in the _____.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7197137" y="4024210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93883" y="1358352"/>
            <a:ext cx="4611414" cy="2192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61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1A32B-8E9F-B2AE-7BB7-D71F8995FA8B}"/>
              </a:ext>
            </a:extLst>
          </p:cNvPr>
          <p:cNvSpPr txBox="1"/>
          <p:nvPr/>
        </p:nvSpPr>
        <p:spPr>
          <a:xfrm>
            <a:off x="1385047" y="3663581"/>
            <a:ext cx="604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2</a:t>
            </a:r>
            <a:r>
              <a:rPr lang="en-US" sz="2400">
                <a:latin typeface="Comic Sans MS" panose="030F0702030302020204" pitchFamily="66" charset="0"/>
              </a:rPr>
              <a:t>.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>
                <a:latin typeface="Comic Sans MS" panose="030F0702030302020204" pitchFamily="66" charset="0"/>
              </a:rPr>
              <a:t> </a:t>
            </a:r>
            <a:r>
              <a:rPr lang="en-US" sz="2400" dirty="0">
                <a:latin typeface="Comic Sans MS" panose="030F0702030302020204" pitchFamily="66" charset="0"/>
              </a:rPr>
              <a:t>Can you tell me about yourself?</a:t>
            </a:r>
          </a:p>
          <a:p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     B:</a:t>
            </a:r>
            <a:r>
              <a:rPr lang="en-US" sz="2400">
                <a:latin typeface="Comic Sans MS" panose="030F0702030302020204" pitchFamily="66" charset="0"/>
              </a:rPr>
              <a:t>  </a:t>
            </a:r>
            <a:r>
              <a:rPr lang="en-US" sz="2400" dirty="0">
                <a:latin typeface="Comic Sans MS" panose="030F0702030302020204" pitchFamily="66" charset="0"/>
              </a:rPr>
              <a:t>Well, I’m Minh. I’m in _______.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5449803" y="4043671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Class 5B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2166" y="942699"/>
            <a:ext cx="5612523" cy="2411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514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79D9E2-FD31-E41C-66D4-D874E31C3ACB}"/>
              </a:ext>
            </a:extLst>
          </p:cNvPr>
          <p:cNvSpPr txBox="1"/>
          <p:nvPr/>
        </p:nvSpPr>
        <p:spPr>
          <a:xfrm>
            <a:off x="1276393" y="3757741"/>
            <a:ext cx="7667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3.  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latin typeface="Comic Sans MS" panose="030F0702030302020204" pitchFamily="66" charset="0"/>
              </a:rPr>
              <a:t> Can you ____ me about yourself?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     B:</a:t>
            </a:r>
            <a:r>
              <a:rPr lang="en-US" sz="2400" dirty="0">
                <a:latin typeface="Comic Sans MS" panose="030F0702030302020204" pitchFamily="66" charset="0"/>
              </a:rPr>
              <a:t> Sure. I’m Phong. I live in the_________.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3513427" y="3767614"/>
            <a:ext cx="667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tell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141711-64F0-DDCD-012B-066ED5BF15D4}"/>
              </a:ext>
            </a:extLst>
          </p:cNvPr>
          <p:cNvSpPr txBox="1"/>
          <p:nvPr/>
        </p:nvSpPr>
        <p:spPr>
          <a:xfrm>
            <a:off x="6333548" y="4124266"/>
            <a:ext cx="1752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city / town</a:t>
            </a: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314B5AF5-50D6-2CAC-D019-8E8F1E1E2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0021" y="1393641"/>
            <a:ext cx="4863956" cy="2101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760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0E3B260-10BD-8011-E1CF-72D5675917A9}"/>
              </a:ext>
            </a:extLst>
          </p:cNvPr>
          <p:cNvSpPr txBox="1"/>
          <p:nvPr/>
        </p:nvSpPr>
        <p:spPr>
          <a:xfrm>
            <a:off x="426348" y="3695267"/>
            <a:ext cx="84023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4.  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sz="2400" dirty="0">
                <a:latin typeface="Comic Sans MS" panose="030F0702030302020204" pitchFamily="66" charset="0"/>
              </a:rPr>
              <a:t> Can you tell me about _______?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      B:</a:t>
            </a:r>
            <a:r>
              <a:rPr lang="en-US" sz="2400" dirty="0">
                <a:latin typeface="Comic Sans MS" panose="030F0702030302020204" pitchFamily="66" charset="0"/>
              </a:rPr>
              <a:t> Well, I’m Andy. I live in the ________________.</a:t>
            </a:r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28DBD76-B0ED-DA59-43A2-CD06EB8FFAD3}"/>
              </a:ext>
            </a:extLst>
          </p:cNvPr>
          <p:cNvSpPr txBox="1"/>
          <p:nvPr/>
        </p:nvSpPr>
        <p:spPr>
          <a:xfrm>
            <a:off x="4571999" y="3695267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yourself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141711-64F0-DDCD-012B-066ED5BF15D4}"/>
              </a:ext>
            </a:extLst>
          </p:cNvPr>
          <p:cNvSpPr txBox="1"/>
          <p:nvPr/>
        </p:nvSpPr>
        <p:spPr>
          <a:xfrm>
            <a:off x="5441321" y="4040139"/>
            <a:ext cx="3093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countryside / village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60330" y="914948"/>
            <a:ext cx="5707117" cy="260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111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loud 25">
            <a:extLst>
              <a:ext uri="{FF2B5EF4-FFF2-40B4-BE49-F238E27FC236}">
                <a16:creationId xmlns:a16="http://schemas.microsoft.com/office/drawing/2014/main" id="{EDD4411A-BA7B-B2DF-9D0E-00E952CD4BB0}"/>
              </a:ext>
            </a:extLst>
          </p:cNvPr>
          <p:cNvSpPr/>
          <p:nvPr/>
        </p:nvSpPr>
        <p:spPr>
          <a:xfrm>
            <a:off x="2609905" y="241"/>
            <a:ext cx="3975410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3088126" y="-9642"/>
            <a:ext cx="3365793" cy="450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4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275686" y="2279568"/>
            <a:ext cx="38923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1. 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dirty="0">
                <a:latin typeface="Comic Sans MS" panose="030F0702030302020204" pitchFamily="66" charset="0"/>
              </a:rPr>
              <a:t> Can you tell me about yourself?</a:t>
            </a:r>
          </a:p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   B:</a:t>
            </a:r>
            <a:r>
              <a:rPr lang="en-US" dirty="0">
                <a:latin typeface="Comic Sans MS" panose="030F0702030302020204" pitchFamily="66" charset="0"/>
              </a:rPr>
              <a:t>  Sure. My name’s Ba. I live the _____.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6134EB-5D20-BAE0-2FC2-36B7A00615AC}"/>
              </a:ext>
            </a:extLst>
          </p:cNvPr>
          <p:cNvSpPr txBox="1"/>
          <p:nvPr/>
        </p:nvSpPr>
        <p:spPr>
          <a:xfrm>
            <a:off x="4322645" y="2284944"/>
            <a:ext cx="4098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2.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dirty="0">
                <a:latin typeface="Comic Sans MS" panose="030F0702030302020204" pitchFamily="66" charset="0"/>
              </a:rPr>
              <a:t> Can you tell me about yourself?</a:t>
            </a:r>
          </a:p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   B:</a:t>
            </a:r>
            <a:r>
              <a:rPr lang="en-US" dirty="0">
                <a:latin typeface="Comic Sans MS" panose="030F0702030302020204" pitchFamily="66" charset="0"/>
              </a:rPr>
              <a:t> Well, I’m Minh. I’m in _______.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8EFA9F-00E8-7084-997D-A8E568F7DE98}"/>
              </a:ext>
            </a:extLst>
          </p:cNvPr>
          <p:cNvSpPr txBox="1"/>
          <p:nvPr/>
        </p:nvSpPr>
        <p:spPr>
          <a:xfrm>
            <a:off x="168453" y="4475891"/>
            <a:ext cx="4265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3. 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dirty="0">
                <a:latin typeface="Comic Sans MS" panose="030F0702030302020204" pitchFamily="66" charset="0"/>
              </a:rPr>
              <a:t> Can you ____ me about yourself?</a:t>
            </a:r>
          </a:p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    B:</a:t>
            </a:r>
            <a:r>
              <a:rPr lang="en-US" dirty="0">
                <a:latin typeface="Comic Sans MS" panose="030F0702030302020204" pitchFamily="66" charset="0"/>
              </a:rPr>
              <a:t> Sure. I’m Phong. I live in the _________.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0F0971-5DDF-DBFA-F277-CBE37389EAB5}"/>
              </a:ext>
            </a:extLst>
          </p:cNvPr>
          <p:cNvSpPr txBox="1"/>
          <p:nvPr/>
        </p:nvSpPr>
        <p:spPr>
          <a:xfrm>
            <a:off x="4322645" y="4475891"/>
            <a:ext cx="4945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4.   </a:t>
            </a:r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A:</a:t>
            </a:r>
            <a:r>
              <a:rPr lang="en-US" dirty="0">
                <a:latin typeface="Comic Sans MS" panose="030F0702030302020204" pitchFamily="66" charset="0"/>
              </a:rPr>
              <a:t> Can you tell me about ________?</a:t>
            </a:r>
          </a:p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      B:</a:t>
            </a:r>
            <a:r>
              <a:rPr lang="en-US" dirty="0">
                <a:latin typeface="Comic Sans MS" panose="030F0702030302020204" pitchFamily="66" charset="0"/>
              </a:rPr>
              <a:t> Well, I’m Andy. I live in the ________________.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C282BF-1921-FBB1-A626-E02565E66632}"/>
              </a:ext>
            </a:extLst>
          </p:cNvPr>
          <p:cNvSpPr txBox="1"/>
          <p:nvPr/>
        </p:nvSpPr>
        <p:spPr>
          <a:xfrm>
            <a:off x="3335487" y="2485282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village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417D81-6ECE-163F-4BFB-29345A31E1EE}"/>
              </a:ext>
            </a:extLst>
          </p:cNvPr>
          <p:cNvSpPr txBox="1"/>
          <p:nvPr/>
        </p:nvSpPr>
        <p:spPr>
          <a:xfrm>
            <a:off x="6671080" y="2495011"/>
            <a:ext cx="8851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Class 5B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8CEC6F-F696-F9E8-BB3F-730A1EEF3765}"/>
              </a:ext>
            </a:extLst>
          </p:cNvPr>
          <p:cNvSpPr txBox="1"/>
          <p:nvPr/>
        </p:nvSpPr>
        <p:spPr>
          <a:xfrm>
            <a:off x="1451461" y="4461763"/>
            <a:ext cx="4667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tell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699F4F-3068-E0C1-7B9D-66A94F44F4B2}"/>
              </a:ext>
            </a:extLst>
          </p:cNvPr>
          <p:cNvSpPr txBox="1"/>
          <p:nvPr/>
        </p:nvSpPr>
        <p:spPr>
          <a:xfrm>
            <a:off x="3137515" y="4673773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city / town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62CDCC-F94A-619B-84A7-9DD701F3C770}"/>
              </a:ext>
            </a:extLst>
          </p:cNvPr>
          <p:cNvSpPr txBox="1"/>
          <p:nvPr/>
        </p:nvSpPr>
        <p:spPr>
          <a:xfrm>
            <a:off x="6767174" y="4452564"/>
            <a:ext cx="878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yourself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4CAF062-B787-D240-BCC6-73C95E6609BB}"/>
              </a:ext>
            </a:extLst>
          </p:cNvPr>
          <p:cNvSpPr txBox="1"/>
          <p:nvPr/>
        </p:nvSpPr>
        <p:spPr>
          <a:xfrm>
            <a:off x="7242182" y="4691743"/>
            <a:ext cx="18917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omic Sans MS" panose="030F0702030302020204" pitchFamily="66" charset="0"/>
              </a:rPr>
              <a:t>countryside / village</a:t>
            </a: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100" y="802279"/>
            <a:ext cx="3118944" cy="148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56082" y="816576"/>
            <a:ext cx="3431793" cy="147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018" y="2940369"/>
            <a:ext cx="3279228" cy="1416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824249" y="2932934"/>
            <a:ext cx="3189560" cy="1458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47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17" grpId="0"/>
      <p:bldP spid="21" grpId="0"/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193616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70653" y="3011560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sing.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B75AAB6E-8B5D-4634-AA0A-3528BE02D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E9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292764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462581" y="13909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sing.</a:t>
            </a:r>
          </a:p>
        </p:txBody>
      </p:sp>
      <p:pic>
        <p:nvPicPr>
          <p:cNvPr id="16" name="Track 8">
            <a:hlinkClick r:id="" action="ppaction://media"/>
            <a:extLst>
              <a:ext uri="{FF2B5EF4-FFF2-40B4-BE49-F238E27FC236}">
                <a16:creationId xmlns:a16="http://schemas.microsoft.com/office/drawing/2014/main" id="{C73DBC88-5808-F8E7-3DFD-B69C5F2BAD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9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44370" y="119774"/>
            <a:ext cx="416500" cy="416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840717" y="3867807"/>
            <a:ext cx="987973" cy="31531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600" y="1357312"/>
            <a:ext cx="8686800" cy="2967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6597" y="2130014"/>
            <a:ext cx="2689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Lisa.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in Grade 3.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live in the countryside.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Where do you live?</a:t>
            </a:r>
          </a:p>
          <a:p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459195" y="2611913"/>
            <a:ext cx="26033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Alan.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in Grade 5.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live in the city.</a:t>
            </a:r>
          </a:p>
          <a:p>
            <a:r>
              <a:rPr lang="en-US" sz="16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Where do you live?</a:t>
            </a:r>
          </a:p>
          <a:p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91301" y="1597373"/>
            <a:ext cx="24158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All about me!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35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81" y="1678192"/>
            <a:ext cx="3991635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387" y="1624405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6906AD7E-67CC-F386-6C07-453FF514B16C}"/>
              </a:ext>
            </a:extLst>
          </p:cNvPr>
          <p:cNvSpPr txBox="1">
            <a:spLocks/>
          </p:cNvSpPr>
          <p:nvPr/>
        </p:nvSpPr>
        <p:spPr>
          <a:xfrm>
            <a:off x="2563843" y="0"/>
            <a:ext cx="315972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 dirty="0">
                <a:solidFill>
                  <a:srgbClr val="FFC000"/>
                </a:solidFill>
                <a:latin typeface="Comic Sans MS" panose="030F0702030302020204" pitchFamily="66" charset="0"/>
              </a:rPr>
              <a:t>All about me!</a:t>
            </a:r>
          </a:p>
        </p:txBody>
      </p:sp>
      <p:sp>
        <p:nvSpPr>
          <p:cNvPr id="3" name="Google Shape;1768;p43">
            <a:extLst>
              <a:ext uri="{FF2B5EF4-FFF2-40B4-BE49-F238E27FC236}">
                <a16:creationId xmlns:a16="http://schemas.microsoft.com/office/drawing/2014/main" id="{1CB6AD27-B72A-FD01-ECAC-D4BF4EF28399}"/>
              </a:ext>
            </a:extLst>
          </p:cNvPr>
          <p:cNvSpPr txBox="1">
            <a:spLocks/>
          </p:cNvSpPr>
          <p:nvPr/>
        </p:nvSpPr>
        <p:spPr>
          <a:xfrm>
            <a:off x="1831956" y="695779"/>
            <a:ext cx="39506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Lisa.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in Grade 3.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live in the countryside.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Where do you live?</a:t>
            </a:r>
          </a:p>
        </p:txBody>
      </p:sp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64FB4706-1235-32A8-B9ED-7BB570A42206}"/>
              </a:ext>
            </a:extLst>
          </p:cNvPr>
          <p:cNvSpPr txBox="1">
            <a:spLocks/>
          </p:cNvSpPr>
          <p:nvPr/>
        </p:nvSpPr>
        <p:spPr>
          <a:xfrm>
            <a:off x="5504404" y="705707"/>
            <a:ext cx="395067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Alan.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I’m in Grade 5.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I live in the city.</a:t>
            </a:r>
          </a:p>
          <a:p>
            <a:pPr algn="l"/>
            <a:r>
              <a:rPr lang="en-US" sz="2000" dirty="0">
                <a:solidFill>
                  <a:schemeClr val="tx1">
                    <a:lumMod val="10000"/>
                  </a:schemeClr>
                </a:solidFill>
                <a:latin typeface="Comic Sans MS" panose="030F0702030302020204" pitchFamily="66" charset="0"/>
              </a:rPr>
              <a:t>Where do you live?</a:t>
            </a:r>
          </a:p>
        </p:txBody>
      </p:sp>
      <p:pic>
        <p:nvPicPr>
          <p:cNvPr id="5" name="Track 8">
            <a:hlinkClick r:id="" action="ppaction://media"/>
            <a:extLst>
              <a:ext uri="{FF2B5EF4-FFF2-40B4-BE49-F238E27FC236}">
                <a16:creationId xmlns:a16="http://schemas.microsoft.com/office/drawing/2014/main" id="{11D3B100-47EF-2C97-E93F-6E01E8C93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09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04404" y="166314"/>
            <a:ext cx="416500" cy="416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43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535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97" y="0"/>
            <a:ext cx="8510743" cy="43526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" y="4404836"/>
            <a:ext cx="87706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Video: </a:t>
            </a:r>
            <a:r>
              <a:rPr lang="en-GB">
                <a:solidFill>
                  <a:srgbClr val="0070C0"/>
                </a:solidFill>
                <a:hlinkClick r:id="rId5"/>
              </a:rPr>
              <a:t>https://www.youtube.com/watch?v=cvZ175neuss&amp;list=PL8_ETpRL2xNZB9cLCxiQ99OV2IDn572U9&amp;index=2</a:t>
            </a:r>
            <a:endParaRPr lang="en-GB">
              <a:solidFill>
                <a:srgbClr val="0070C0"/>
              </a:solidFill>
            </a:endParaRPr>
          </a:p>
          <a:p>
            <a:r>
              <a:rPr lang="en-US">
                <a:solidFill>
                  <a:srgbClr val="0070C0"/>
                </a:solidFill>
              </a:rPr>
              <a:t> </a:t>
            </a:r>
            <a:endParaRPr lang="en-GB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032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UM OF 2 ROLLING DICE - App Lab - Code.org">
            <a:extLst>
              <a:ext uri="{FF2B5EF4-FFF2-40B4-BE49-F238E27FC236}">
                <a16:creationId xmlns:a16="http://schemas.microsoft.com/office/drawing/2014/main" id="{4ABD422C-E0E6-8F0A-25F2-52FAE2E5D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50" y="-85589"/>
            <a:ext cx="4572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D20EB9DD-45DC-9E03-F723-F196E679702C}"/>
              </a:ext>
            </a:extLst>
          </p:cNvPr>
          <p:cNvGrpSpPr/>
          <p:nvPr/>
        </p:nvGrpSpPr>
        <p:grpSpPr>
          <a:xfrm>
            <a:off x="1614784" y="1401708"/>
            <a:ext cx="6796495" cy="3741792"/>
            <a:chOff x="1614784" y="1401708"/>
            <a:chExt cx="6796495" cy="3741792"/>
          </a:xfrm>
        </p:grpSpPr>
        <p:pic>
          <p:nvPicPr>
            <p:cNvPr id="1028" name="Picture 4" descr="Premium Vector | Cartoon kid playing with dice">
              <a:extLst>
                <a:ext uri="{FF2B5EF4-FFF2-40B4-BE49-F238E27FC236}">
                  <a16:creationId xmlns:a16="http://schemas.microsoft.com/office/drawing/2014/main" id="{D4328083-21F6-8CBB-D214-AABB005ED5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4132" y="1401708"/>
              <a:ext cx="5397147" cy="3741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Premium Vector | Cartoon kid playing with dice">
              <a:extLst>
                <a:ext uri="{FF2B5EF4-FFF2-40B4-BE49-F238E27FC236}">
                  <a16:creationId xmlns:a16="http://schemas.microsoft.com/office/drawing/2014/main" id="{9413C4B6-F982-840D-64FF-456A6D0A5E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14784" y="2860865"/>
              <a:ext cx="1907931" cy="19079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8579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id="{DA159558-9275-2FB9-80CE-6F72B358C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046" r="11175" b="6840"/>
          <a:stretch/>
        </p:blipFill>
        <p:spPr bwMode="auto">
          <a:xfrm>
            <a:off x="2689413" y="1833452"/>
            <a:ext cx="4210852" cy="29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7A2E86-7948-EADE-CB94-C1A135EED31F}"/>
              </a:ext>
            </a:extLst>
          </p:cNvPr>
          <p:cNvGrpSpPr/>
          <p:nvPr/>
        </p:nvGrpSpPr>
        <p:grpSpPr>
          <a:xfrm>
            <a:off x="459554" y="447841"/>
            <a:ext cx="2778498" cy="989503"/>
            <a:chOff x="2783204" y="770570"/>
            <a:chExt cx="2840295" cy="989503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8FB8B32-D99A-4415-51D8-E5DF853D8EF4}"/>
                </a:ext>
              </a:extLst>
            </p:cNvPr>
            <p:cNvSpPr/>
            <p:nvPr/>
          </p:nvSpPr>
          <p:spPr>
            <a:xfrm>
              <a:off x="2783204" y="770570"/>
              <a:ext cx="2840295" cy="989503"/>
            </a:xfrm>
            <a:prstGeom prst="wedgeRoundRectCallout">
              <a:avLst>
                <a:gd name="adj1" fmla="val 42253"/>
                <a:gd name="adj2" fmla="val 8395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B9992B-20BA-64CA-B2A0-3931A8F918BD}"/>
                </a:ext>
              </a:extLst>
            </p:cNvPr>
            <p:cNvSpPr txBox="1"/>
            <p:nvPr/>
          </p:nvSpPr>
          <p:spPr>
            <a:xfrm>
              <a:off x="2900457" y="823569"/>
              <a:ext cx="2521397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9365C5-B5EC-51F0-C680-4894444A4E79}"/>
              </a:ext>
            </a:extLst>
          </p:cNvPr>
          <p:cNvGrpSpPr/>
          <p:nvPr/>
        </p:nvGrpSpPr>
        <p:grpSpPr>
          <a:xfrm>
            <a:off x="5537163" y="500840"/>
            <a:ext cx="3101229" cy="989502"/>
            <a:chOff x="2783204" y="2339088"/>
            <a:chExt cx="3101229" cy="98950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B0A0A1FD-2574-4784-CD5C-C827DDE1D1AF}"/>
                </a:ext>
              </a:extLst>
            </p:cNvPr>
            <p:cNvSpPr/>
            <p:nvPr/>
          </p:nvSpPr>
          <p:spPr>
            <a:xfrm>
              <a:off x="2783204" y="2339088"/>
              <a:ext cx="3101229" cy="989502"/>
            </a:xfrm>
            <a:prstGeom prst="wedgeRoundRectCallout">
              <a:avLst>
                <a:gd name="adj1" fmla="val -40787"/>
                <a:gd name="adj2" fmla="val 8221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8978CE-6684-99C0-B956-611A6C19CCD0}"/>
                </a:ext>
              </a:extLst>
            </p:cNvPr>
            <p:cNvSpPr txBox="1"/>
            <p:nvPr/>
          </p:nvSpPr>
          <p:spPr>
            <a:xfrm>
              <a:off x="3052455" y="2339088"/>
              <a:ext cx="2691818" cy="963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I’m in ____.</a:t>
              </a:r>
            </a:p>
            <a:p>
              <a:pPr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live in the ___.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Nhạc nền">
            <a:hlinkClick r:id="" action="ppaction://media"/>
            <a:extLst>
              <a:ext uri="{FF2B5EF4-FFF2-40B4-BE49-F238E27FC236}">
                <a16:creationId xmlns:a16="http://schemas.microsoft.com/office/drawing/2014/main" id="{0D3919CD-14AC-AEFD-039B-E5A129C92D5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38629" y="22669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570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14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complete.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67357"/>
            <a:ext cx="511653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216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sing.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41450" y="92075"/>
            <a:ext cx="7702550" cy="5730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6D131A2-CB79-46CF-93F6-AE350A1613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oy And A Girl Talking To Each Other Stock Illustration - Download Image  Now - Child, Discussion, Talking - iStock">
            <a:extLst>
              <a:ext uri="{FF2B5EF4-FFF2-40B4-BE49-F238E27FC236}">
                <a16:creationId xmlns:a16="http://schemas.microsoft.com/office/drawing/2014/main" id="{DA159558-9275-2FB9-80CE-6F72B358C3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3" t="34046" r="11175" b="6840"/>
          <a:stretch/>
        </p:blipFill>
        <p:spPr bwMode="auto">
          <a:xfrm>
            <a:off x="2689413" y="1833452"/>
            <a:ext cx="4210852" cy="296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7A2E86-7948-EADE-CB94-C1A135EED31F}"/>
              </a:ext>
            </a:extLst>
          </p:cNvPr>
          <p:cNvGrpSpPr/>
          <p:nvPr/>
        </p:nvGrpSpPr>
        <p:grpSpPr>
          <a:xfrm>
            <a:off x="459554" y="447841"/>
            <a:ext cx="2778498" cy="989503"/>
            <a:chOff x="2783204" y="770570"/>
            <a:chExt cx="2840295" cy="989503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8FB8B32-D99A-4415-51D8-E5DF853D8EF4}"/>
                </a:ext>
              </a:extLst>
            </p:cNvPr>
            <p:cNvSpPr/>
            <p:nvPr/>
          </p:nvSpPr>
          <p:spPr>
            <a:xfrm>
              <a:off x="2783204" y="770570"/>
              <a:ext cx="2840295" cy="989503"/>
            </a:xfrm>
            <a:prstGeom prst="wedgeRoundRectCallout">
              <a:avLst>
                <a:gd name="adj1" fmla="val 42253"/>
                <a:gd name="adj2" fmla="val 8395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AB9992B-20BA-64CA-B2A0-3931A8F918BD}"/>
                </a:ext>
              </a:extLst>
            </p:cNvPr>
            <p:cNvSpPr txBox="1"/>
            <p:nvPr/>
          </p:nvSpPr>
          <p:spPr>
            <a:xfrm>
              <a:off x="2900457" y="823569"/>
              <a:ext cx="2521397" cy="861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Can you tell me about yourself?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59365C5-B5EC-51F0-C680-4894444A4E79}"/>
              </a:ext>
            </a:extLst>
          </p:cNvPr>
          <p:cNvGrpSpPr/>
          <p:nvPr/>
        </p:nvGrpSpPr>
        <p:grpSpPr>
          <a:xfrm>
            <a:off x="5537163" y="500840"/>
            <a:ext cx="3101229" cy="989502"/>
            <a:chOff x="2783204" y="2339088"/>
            <a:chExt cx="3101229" cy="989502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B0A0A1FD-2574-4784-CD5C-C827DDE1D1AF}"/>
                </a:ext>
              </a:extLst>
            </p:cNvPr>
            <p:cNvSpPr/>
            <p:nvPr/>
          </p:nvSpPr>
          <p:spPr>
            <a:xfrm>
              <a:off x="2783204" y="2339088"/>
              <a:ext cx="3101229" cy="989502"/>
            </a:xfrm>
            <a:prstGeom prst="wedgeRoundRectCallout">
              <a:avLst>
                <a:gd name="adj1" fmla="val -40787"/>
                <a:gd name="adj2" fmla="val 82217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28978CE-6684-99C0-B956-611A6C19CCD0}"/>
                </a:ext>
              </a:extLst>
            </p:cNvPr>
            <p:cNvSpPr txBox="1"/>
            <p:nvPr/>
          </p:nvSpPr>
          <p:spPr>
            <a:xfrm>
              <a:off x="3052455" y="2339088"/>
              <a:ext cx="2691818" cy="9637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I’m </a:t>
              </a:r>
              <a:r>
                <a:rPr lang="en-US" sz="2400" kern="10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 ____.</a:t>
              </a:r>
              <a:endParaRPr lang="en-US" sz="2400" kern="100" dirty="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spcAft>
                  <a:spcPts val="800"/>
                </a:spcAft>
              </a:pPr>
              <a:r>
                <a:rPr lang="en-US" sz="2400" kern="100" dirty="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I live in </a:t>
              </a:r>
              <a:r>
                <a:rPr lang="en-US" sz="2400" kern="100">
                  <a:solidFill>
                    <a:srgbClr val="231F20"/>
                  </a:solidFill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 ___.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1756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m-thanh-vong-quay-chiec-non-ky-dieu-www_tiengdong_com">
            <a:hlinkClick r:id="" action="ppaction://media"/>
            <a:extLst>
              <a:ext uri="{FF2B5EF4-FFF2-40B4-BE49-F238E27FC236}">
                <a16:creationId xmlns:a16="http://schemas.microsoft.com/office/drawing/2014/main" id="{0635D6F7-9B3E-470D-A6AB-117398E47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014" end="1977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13333" y="2016478"/>
            <a:ext cx="609600" cy="609600"/>
          </a:xfrm>
          <a:prstGeom prst="rect">
            <a:avLst/>
          </a:prstGeom>
        </p:spPr>
      </p:pic>
      <p:pic>
        <p:nvPicPr>
          <p:cNvPr id="7" name="Picture 6" descr="A colorful wheel with text&#10;&#10;Description automatically generated">
            <a:extLst>
              <a:ext uri="{FF2B5EF4-FFF2-40B4-BE49-F238E27FC236}">
                <a16:creationId xmlns:a16="http://schemas.microsoft.com/office/drawing/2014/main" id="{ACC8BC81-6DAC-4BD1-BF07-5D4611C918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02531"/>
            <a:ext cx="9099223" cy="46409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543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2BCAC3D-087A-4C3E-B7AD-C5E6B31B7592}"/>
              </a:ext>
            </a:extLst>
          </p:cNvPr>
          <p:cNvGrpSpPr/>
          <p:nvPr/>
        </p:nvGrpSpPr>
        <p:grpSpPr>
          <a:xfrm>
            <a:off x="2130012" y="225911"/>
            <a:ext cx="4679576" cy="4679576"/>
            <a:chOff x="2205318" y="225911"/>
            <a:chExt cx="4679576" cy="46795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273F076-E65B-4241-97C9-0EFCD048CE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34676" y="247650"/>
              <a:ext cx="4610100" cy="464820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71DF80D-F039-44FF-985A-DD4A65DE0FCB}"/>
                </a:ext>
              </a:extLst>
            </p:cNvPr>
            <p:cNvSpPr/>
            <p:nvPr/>
          </p:nvSpPr>
          <p:spPr>
            <a:xfrm>
              <a:off x="2205318" y="225911"/>
              <a:ext cx="4679576" cy="46795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Quay">
            <a:extLst>
              <a:ext uri="{FF2B5EF4-FFF2-40B4-BE49-F238E27FC236}">
                <a16:creationId xmlns:a16="http://schemas.microsoft.com/office/drawing/2014/main" id="{3AF10690-2AF2-44DF-BCA3-717A7E1B6C8F}"/>
              </a:ext>
            </a:extLst>
          </p:cNvPr>
          <p:cNvSpPr/>
          <p:nvPr/>
        </p:nvSpPr>
        <p:spPr>
          <a:xfrm>
            <a:off x="3889222" y="2224736"/>
            <a:ext cx="1150396" cy="6239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Spin</a:t>
            </a:r>
          </a:p>
        </p:txBody>
      </p:sp>
      <p:sp>
        <p:nvSpPr>
          <p:cNvPr id="5" name="Isosceles Triangle 4">
            <a:extLst>
              <a:ext uri="{FF2B5EF4-FFF2-40B4-BE49-F238E27FC236}">
                <a16:creationId xmlns:a16="http://schemas.microsoft.com/office/drawing/2014/main" id="{F42ADFA8-1D5A-4542-8F02-D01D37641958}"/>
              </a:ext>
            </a:extLst>
          </p:cNvPr>
          <p:cNvSpPr/>
          <p:nvPr/>
        </p:nvSpPr>
        <p:spPr>
          <a:xfrm rot="10800000">
            <a:off x="4449284" y="5444"/>
            <a:ext cx="456203" cy="558912"/>
          </a:xfrm>
          <a:prstGeom prst="triangle">
            <a:avLst/>
          </a:prstGeom>
          <a:solidFill>
            <a:srgbClr val="E4D9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m-thanh-vong-quay-chiec-non-ky-dieu-www_tiengdong_com">
            <a:hlinkClick r:id="" action="ppaction://media"/>
            <a:extLst>
              <a:ext uri="{FF2B5EF4-FFF2-40B4-BE49-F238E27FC236}">
                <a16:creationId xmlns:a16="http://schemas.microsoft.com/office/drawing/2014/main" id="{F48E3F24-64CE-4328-8633-14440A2EAB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924" end="2458.1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3333" y="2016478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1DAE6E-8C9B-44BF-EAAA-39EF263942BC}"/>
              </a:ext>
            </a:extLst>
          </p:cNvPr>
          <p:cNvSpPr txBox="1"/>
          <p:nvPr/>
        </p:nvSpPr>
        <p:spPr>
          <a:xfrm>
            <a:off x="6620943" y="284900"/>
            <a:ext cx="1747157" cy="523220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sz="2800" dirty="0">
              <a:solidFill>
                <a:schemeClr val="accent6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BDA1AF76-309A-06F9-F1E6-A6EAC003BD7D}"/>
              </a:ext>
            </a:extLst>
          </p:cNvPr>
          <p:cNvSpPr/>
          <p:nvPr/>
        </p:nvSpPr>
        <p:spPr>
          <a:xfrm>
            <a:off x="101600" y="825330"/>
            <a:ext cx="2028412" cy="2239603"/>
          </a:xfrm>
          <a:prstGeom prst="wedgeRoundRectCallout">
            <a:avLst>
              <a:gd name="adj1" fmla="val -1505"/>
              <a:gd name="adj2" fmla="val 67886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Can you tell me about yourself?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2A93BBC-13C7-0DA1-95BA-0471B3F1FEEC}"/>
              </a:ext>
            </a:extLst>
          </p:cNvPr>
          <p:cNvSpPr/>
          <p:nvPr/>
        </p:nvSpPr>
        <p:spPr>
          <a:xfrm>
            <a:off x="6761895" y="225911"/>
            <a:ext cx="2120847" cy="1290025"/>
          </a:xfrm>
          <a:prstGeom prst="wedgeRoundRectCallout">
            <a:avLst>
              <a:gd name="adj1" fmla="val 2806"/>
              <a:gd name="adj2" fmla="val 70401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I’m in ___.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C01F272A-7943-5407-CD2A-C9B075347E0B}"/>
              </a:ext>
            </a:extLst>
          </p:cNvPr>
          <p:cNvSpPr/>
          <p:nvPr/>
        </p:nvSpPr>
        <p:spPr>
          <a:xfrm>
            <a:off x="6886540" y="2200433"/>
            <a:ext cx="1919250" cy="1728999"/>
          </a:xfrm>
          <a:prstGeom prst="wedgeRoundRectCallout">
            <a:avLst>
              <a:gd name="adj1" fmla="val 1154"/>
              <a:gd name="adj2" fmla="val 65953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I live in the ___.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59731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478596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62DECCF-B0D4-42B5-B41A-47BA7C9BE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7340.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and tick.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5007" y="896883"/>
            <a:ext cx="8304103" cy="3580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57DE507-CFF6-49D9-8969-E0924EC03C8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R\fI{BE3497C8-DF85-401E-A8B5-F4BB028CFBC7}&quot;,&quot;C:\\Users\\DELL\\Desktop\\Tiểu học Thị Trấn\\Bài giảng điện tử khối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Unit 1 Lesson 1 Period 2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4A1840-147B-43A1-BD6D-3F7A834D9DAB}:45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976FFE-AD74-4F37-9964-5662C2B2A0C7}:4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D69997E-99FD-46DC-94A0-7F197A0ED158}:47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90679DC-4A71-439A-AF85-6DC6EC522683}:47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ACF9AEF-8A95-4312-AA55-BFFCB3431A18}:44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C16A25F-B1C7-4A4C-A65D-0F9C39F513B8}:45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23E6C9-BE07-44E7-A908-547349994A5F}:4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B7FAB1-A243-451C-9AA8-36035669967E}:47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F3F208F-D70E-466B-A88A-49864AAA72F4}:47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03B9D17-9611-41A6-9996-BFF51AC7C53D}:47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0BB689-6D3C-4872-84B2-2C4CD9DC56DB}:49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BCA1A0B-F143-4A1C-85CC-83FF07FF737F}:47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19B0CD-BF35-46A8-B916-B4BB1DA11D55}:44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51BD8B-4FBE-4523-916C-DBE5B6964EBC}:46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D9783F-B416-401A-855D-C02DB0D11DB0}:48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9CFE7AA-5A4D-43BE-9B54-713D9AA7D7DD}:49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B58BEBA-D0F3-44B6-9B1B-70F6249BB5C8}:46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A7664E9-7D39-4D1A-942A-5965EF951D49}:44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6D9495-D90E-431B-9AED-F6B06CB5CCF4}:48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A1D0D07-C096-4205-A578-E144EB1F24E7}: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430D54-E132-41EB-810D-8EDD87A05229}:4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CD50326-E570-4B67-8815-D075C20AFCFA}:4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1E5F4B-C2EF-4FA0-B0C6-450B8DFE1083}:44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FB7AC13-7DD7-4667-8176-A0B615901505}:47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2D2017C-EA15-44B1-8B48-CE8DA1EEF474}:47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D27499A-B0FC-4C56-80AA-B665E37D4CE8}:48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908EF0A-55FC-41E1-ADA9-2FA40EA7B8CE}:446"/>
</p:tagLst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8675</TotalTime>
  <Words>489</Words>
  <Application>Microsoft Office PowerPoint</Application>
  <PresentationFormat>On-screen Show (16:9)</PresentationFormat>
  <Paragraphs>100</Paragraphs>
  <Slides>27</Slides>
  <Notes>27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Nunito</vt:lpstr>
      <vt:lpstr>Arial</vt:lpstr>
      <vt:lpstr>Times New Roman</vt:lpstr>
      <vt:lpstr>Nirmala UI Semilight</vt:lpstr>
      <vt:lpstr>Kirang Haerang</vt:lpstr>
      <vt:lpstr>Nixie One</vt:lpstr>
      <vt:lpstr>Wingdings</vt:lpstr>
      <vt:lpstr>Calibri</vt:lpstr>
      <vt:lpstr>Comic Sans MS</vt:lpstr>
      <vt:lpstr>Math Subject for Elementary - 1st Grade: Time by Slidesgo</vt:lpstr>
      <vt:lpstr>Office Theme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Lesson 1 Period 2</dc:title>
  <dc:subject>9Slide.vn</dc:subject>
  <dc:creator>Admin</dc:creator>
  <dc:description>9Slide.vn</dc:description>
  <cp:lastModifiedBy>DELL</cp:lastModifiedBy>
  <cp:revision>115</cp:revision>
  <dcterms:modified xsi:type="dcterms:W3CDTF">2024-11-13T03:21:08Z</dcterms:modified>
  <cp:category>9Slide.vn</cp:category>
</cp:coreProperties>
</file>