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7" r:id="rId2"/>
    <p:sldId id="368" r:id="rId3"/>
    <p:sldId id="324" r:id="rId4"/>
    <p:sldId id="325" r:id="rId5"/>
    <p:sldId id="328" r:id="rId6"/>
    <p:sldId id="329" r:id="rId7"/>
    <p:sldId id="330" r:id="rId8"/>
    <p:sldId id="331" r:id="rId9"/>
    <p:sldId id="332" r:id="rId10"/>
    <p:sldId id="349" r:id="rId11"/>
    <p:sldId id="364" r:id="rId12"/>
    <p:sldId id="335" r:id="rId13"/>
    <p:sldId id="336" r:id="rId14"/>
    <p:sldId id="355" r:id="rId15"/>
    <p:sldId id="356" r:id="rId16"/>
    <p:sldId id="357" r:id="rId17"/>
    <p:sldId id="339" r:id="rId18"/>
    <p:sldId id="358" r:id="rId19"/>
    <p:sldId id="345" r:id="rId20"/>
    <p:sldId id="346" r:id="rId21"/>
    <p:sldId id="365" r:id="rId22"/>
    <p:sldId id="352" r:id="rId23"/>
    <p:sldId id="353" r:id="rId24"/>
    <p:sldId id="354" r:id="rId25"/>
    <p:sldId id="366" r:id="rId26"/>
    <p:sldId id="359" r:id="rId27"/>
    <p:sldId id="369" r:id="rId28"/>
    <p:sldId id="347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  <a:srgbClr val="FF9933"/>
    <a:srgbClr val="9900FF"/>
    <a:srgbClr val="FF00FF"/>
    <a:srgbClr val="0000FF"/>
    <a:srgbClr val="80008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38" autoAdjust="0"/>
    <p:restoredTop sz="98175" autoAdjust="0"/>
  </p:normalViewPr>
  <p:slideViewPr>
    <p:cSldViewPr>
      <p:cViewPr varScale="1">
        <p:scale>
          <a:sx n="72" d="100"/>
          <a:sy n="72" d="100"/>
        </p:scale>
        <p:origin x="-12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EA443D-B556-47DE-B3C9-806696D529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503DB-575D-49E3-99FE-2F06E1118D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CA0D9-B781-4E37-AAA9-1985F36D55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0EF68-94CA-4D65-A616-070FBB092F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796A4-9B09-47F5-A22F-A50C7959DA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025B5-7C3B-4024-A4E6-768D46917E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7F568-E802-4FE0-A965-34319C5EDA0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323C5-50EF-4C76-B447-C5145E264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FF0EB-28CD-480C-A34D-FB499CD34D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46C8A-267D-4784-9925-81FBE8EDC4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947DD-6C79-4286-98E3-63793C03A11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B41F1-92C2-4B82-9923-214888032D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5DE8D6-B70C-49D6-82DF-127819CE32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5CF60DB-D6A1-4EAC-AD3F-90F7E6F29AE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gif"/><Relationship Id="rId7" Type="http://schemas.openxmlformats.org/officeDocument/2006/relationships/hyperlink" Target="http://www.catlinhschool.edu.vn/AdvRotator/Navigate.aspx?src=http://nhacso.net/Music/Song/Thieu%2DNhi/2007/09/05F63DB6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tionfactory.com/brain/search.cgi?&amp;a=s&amp;o=r&amp;term=animals&amp;area=animations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tionfactory.com/brain/search.cgi?&amp;a=s&amp;o=r&amp;term=animals&amp;area=animations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tionfactory.com/brain/search.cgi?&amp;a=s&amp;o=r&amp;term=animals&amp;area=animations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imationfactory.com/brain/search.cgi?&amp;a=s&amp;o=r&amp;term=animals&amp;area=animations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NGUYEN%20THUY%20LINH\My%20Documents\TINH_DONG_CHI___CAO_MINH.MP3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0607060814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1676400" y="2590800"/>
            <a:ext cx="6172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TỰ NHIÊN VÀ XÃ HỘI</a:t>
            </a:r>
          </a:p>
        </p:txBody>
      </p:sp>
    </p:spTree>
  </p:cSld>
  <p:clrMapOvr>
    <a:masterClrMapping/>
  </p:clrMapOvr>
  <p:transition spd="med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4525962"/>
          </a:xfrm>
        </p:spPr>
        <p:txBody>
          <a:bodyPr/>
          <a:lstStyle/>
          <a:p>
            <a:r>
              <a:rPr lang="en-US" altLang="en-US" sz="2800" b="1" smtClean="0">
                <a:solidFill>
                  <a:srgbClr val="990099"/>
                </a:solidFill>
              </a:rPr>
              <a:t>Để tránh xảy ra các tai nạn trên đường, mọi người phải làm gì ?</a:t>
            </a:r>
          </a:p>
        </p:txBody>
      </p:sp>
      <p:sp>
        <p:nvSpPr>
          <p:cNvPr id="11273" name="WordArt 9"/>
          <p:cNvSpPr>
            <a:spLocks noChangeArrowheads="1" noChangeShapeType="1" noTextEdit="1"/>
          </p:cNvSpPr>
          <p:nvPr/>
        </p:nvSpPr>
        <p:spPr bwMode="auto">
          <a:xfrm>
            <a:off x="3132138" y="1916113"/>
            <a:ext cx="2565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i="1" kern="1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latin typeface="Arial"/>
                <a:cs typeface="Arial"/>
              </a:rPr>
              <a:t>Kết luận: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50825" y="2852738"/>
            <a:ext cx="8713788" cy="3084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Để tránh xảy ra các tai nạn trên đường, mọi người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phải chấp hành những qui định về trật tự an toàn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giao thông. Chúng ta nên ghi nhớ khi đi đường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không được đá bóng, không được chạy lao ra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accent2"/>
                </a:solidFill>
              </a:rPr>
              <a:t>đường, không được bám bên ngoài xe ô tô…</a:t>
            </a:r>
          </a:p>
        </p:txBody>
      </p:sp>
      <p:pic>
        <p:nvPicPr>
          <p:cNvPr id="11269" name="Picture 4" descr="CAY6FAM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11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5" descr="CAY6FAM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6021388"/>
            <a:ext cx="971550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nimBg="1"/>
      <p:bldP spid="450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2" name="Picture 2" descr="EJ0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228600" y="1981200"/>
            <a:ext cx="8915400" cy="2895600"/>
          </a:xfrm>
          <a:prstGeom prst="irregularSeal2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 rot="-316179">
            <a:off x="1749425" y="2760663"/>
            <a:ext cx="5106988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FF0066"/>
                </a:solidFill>
              </a:rPr>
              <a:t>GIẢI LAO</a:t>
            </a:r>
          </a:p>
        </p:txBody>
      </p:sp>
      <p:pic>
        <p:nvPicPr>
          <p:cNvPr id="12295" name="Picture 27" descr="2011_3~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0625" y="5356225"/>
            <a:ext cx="1603375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4"/>
          <p:cNvGrpSpPr>
            <a:grpSpLocks/>
          </p:cNvGrpSpPr>
          <p:nvPr/>
        </p:nvGrpSpPr>
        <p:grpSpPr bwMode="auto">
          <a:xfrm>
            <a:off x="900113" y="1412875"/>
            <a:ext cx="7632700" cy="2736850"/>
            <a:chOff x="960" y="912"/>
            <a:chExt cx="4656" cy="1872"/>
          </a:xfrm>
        </p:grpSpPr>
        <p:sp>
          <p:nvSpPr>
            <p:cNvPr id="13316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960" y="1056"/>
              <a:ext cx="4656" cy="17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vi-VN" sz="3600" i="1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endParaRPr>
            </a:p>
            <a:p>
              <a:pPr algn="ctr"/>
              <a:r>
                <a:rPr lang="vi-VN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0033CC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Những qui định về đi bộ trên đường</a:t>
              </a:r>
              <a:endParaRPr lang="en-US" sz="3600" i="1" kern="10">
                <a:ln w="9525">
                  <a:noFill/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13317" name="WordArt 23"/>
            <p:cNvSpPr>
              <a:spLocks noChangeArrowheads="1" noChangeShapeType="1" noTextEdit="1"/>
            </p:cNvSpPr>
            <p:nvPr/>
          </p:nvSpPr>
          <p:spPr bwMode="auto">
            <a:xfrm>
              <a:off x="2160" y="912"/>
              <a:ext cx="2496" cy="768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25000"/>
                </a:avLst>
              </a:prstTxWarp>
            </a:bodyPr>
            <a:lstStyle/>
            <a:p>
              <a:pPr algn="ctr"/>
              <a:r>
                <a:rPr lang="vi-VN" sz="3600" i="1" kern="10">
                  <a:ln w="9525">
                    <a:noFill/>
                    <a:round/>
                    <a:headEnd/>
                    <a:tailEnd/>
                  </a:ln>
                  <a:solidFill>
                    <a:srgbClr val="FF0066"/>
                  </a:solidFill>
                  <a:effectLst>
                    <a:outerShdw dist="35921" dir="2700000" sy="50000" kx="2115830" algn="bl" rotWithShape="0">
                      <a:srgbClr val="C0C0C0">
                        <a:alpha val="79999"/>
                      </a:srgbClr>
                    </a:outerShdw>
                  </a:effectLst>
                  <a:latin typeface="Arial"/>
                  <a:cs typeface="Arial"/>
                </a:rPr>
                <a:t>Hoạt động 2: </a:t>
              </a:r>
              <a:endParaRPr lang="en-US" sz="3600" i="1" kern="1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pic>
        <p:nvPicPr>
          <p:cNvPr id="13315" name="Picture 5" descr="b36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4437063"/>
            <a:ext cx="19796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81075"/>
            <a:ext cx="3671888" cy="30972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4581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81075"/>
            <a:ext cx="4176712" cy="3095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395288" y="5013325"/>
            <a:ext cx="8569325" cy="158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- Đường đi ở bức tranh thứ nhất khác gì với đường đi ở bức tranh thứ hai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>
              <a:solidFill>
                <a:srgbClr val="FF0000"/>
              </a:solidFill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339975" y="260350"/>
            <a:ext cx="48958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Thảo luận nhóm 2 ( 3 phút )</a:t>
            </a:r>
          </a:p>
        </p:txBody>
      </p:sp>
      <p:sp>
        <p:nvSpPr>
          <p:cNvPr id="18442" name="WordArt 10"/>
          <p:cNvSpPr>
            <a:spLocks noChangeArrowheads="1" noChangeShapeType="1" noTextEdit="1"/>
          </p:cNvSpPr>
          <p:nvPr/>
        </p:nvSpPr>
        <p:spPr bwMode="auto">
          <a:xfrm>
            <a:off x="1979613" y="4149725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8443" name="WordArt 11"/>
          <p:cNvSpPr>
            <a:spLocks noChangeArrowheads="1" noChangeShapeType="1" noTextEdit="1"/>
          </p:cNvSpPr>
          <p:nvPr/>
        </p:nvSpPr>
        <p:spPr bwMode="auto">
          <a:xfrm>
            <a:off x="6156325" y="40767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"/>
                <a:cs typeface="Arial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0" grpId="0"/>
      <p:bldP spid="18442" grpId="0" animBg="1"/>
      <p:bldP spid="184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363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484313"/>
            <a:ext cx="3743325" cy="2952750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4581" name="Picture 5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484313"/>
            <a:ext cx="3889375" cy="28813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95288" y="4724400"/>
            <a:ext cx="374491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>
                <a:solidFill>
                  <a:srgbClr val="0000FF"/>
                </a:solidFill>
              </a:rPr>
              <a:t>Đường có vỉa hè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716463" y="4797425"/>
            <a:ext cx="424815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Đường không có vỉa hè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  <p:bldP spid="522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z="400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>
              <a:spcBef>
                <a:spcPct val="50000"/>
              </a:spcBef>
              <a:buFontTx/>
              <a:buChar char="-"/>
            </a:pPr>
            <a:r>
              <a:rPr lang="en-US" altLang="en-US" sz="1800" smtClean="0"/>
              <a:t> </a:t>
            </a:r>
            <a:r>
              <a:rPr lang="en-US" altLang="en-US" sz="1800" b="1" smtClean="0">
                <a:solidFill>
                  <a:srgbClr val="0000FF"/>
                </a:solidFill>
              </a:rPr>
              <a:t>Đường có vỉa hè, người đi bộ phải đi trên vỉa hè.</a:t>
            </a:r>
            <a:endParaRPr lang="en-US" altLang="en-US" sz="1800" smtClean="0">
              <a:solidFill>
                <a:srgbClr val="0000FF"/>
              </a:solidFill>
            </a:endParaRPr>
          </a:p>
          <a:p>
            <a:endParaRPr lang="en-US" altLang="en-US" sz="2800" smtClean="0"/>
          </a:p>
        </p:txBody>
      </p:sp>
      <p:pic>
        <p:nvPicPr>
          <p:cNvPr id="16388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7838"/>
            <a:ext cx="8208963" cy="42465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684213" y="5911850"/>
            <a:ext cx="75596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lvl="4" eaLnBrk="1" hangingPunct="1">
              <a:spcBef>
                <a:spcPct val="50000"/>
              </a:spcBef>
              <a:buFontTx/>
              <a:buChar char="-"/>
            </a:pPr>
            <a:r>
              <a:rPr lang="en-US" altLang="en-US" sz="2400">
                <a:solidFill>
                  <a:srgbClr val="0000FF"/>
                </a:solidFill>
              </a:rPr>
              <a:t> </a:t>
            </a:r>
            <a:r>
              <a:rPr lang="en-US" altLang="en-US" sz="2400" b="1">
                <a:solidFill>
                  <a:srgbClr val="0000FF"/>
                </a:solidFill>
              </a:rPr>
              <a:t>Đường có vỉa hè, người đi bộ phải đi trên vỉa hè.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1331913" y="4868863"/>
            <a:ext cx="6769100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Đường có vỉa hè người đi bộ phải đi </a:t>
            </a:r>
            <a:r>
              <a:rPr lang="en-US" altLang="en-US" sz="2400" b="1">
                <a:solidFill>
                  <a:srgbClr val="FF0000"/>
                </a:solidFill>
              </a:rPr>
              <a:t>trên vỉa hè</a:t>
            </a:r>
            <a:r>
              <a:rPr lang="en-US" altLang="en-US" sz="2400" b="1"/>
              <a:t> hay </a:t>
            </a:r>
            <a:r>
              <a:rPr lang="en-US" altLang="en-US" sz="2400" b="1">
                <a:solidFill>
                  <a:srgbClr val="FF0000"/>
                </a:solidFill>
              </a:rPr>
              <a:t>dưới lòng đường</a:t>
            </a:r>
            <a:r>
              <a:rPr lang="en-US" altLang="en-US" sz="2400" b="1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0"/>
            <a:ext cx="7272338" cy="44370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179388" y="4508500"/>
            <a:ext cx="8964612" cy="1262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1600">
                <a:solidFill>
                  <a:srgbClr val="FF0000"/>
                </a:solidFill>
              </a:rPr>
              <a:t> </a:t>
            </a:r>
            <a:r>
              <a:rPr lang="en-US" altLang="en-US" sz="2000" b="1">
                <a:solidFill>
                  <a:srgbClr val="FF0000"/>
                </a:solidFill>
              </a:rPr>
              <a:t>Đường không có vỉa hè, người đi bộ phải </a:t>
            </a:r>
            <a:r>
              <a:rPr lang="en-US" altLang="en-US" sz="2000" b="1">
                <a:solidFill>
                  <a:schemeClr val="tx2"/>
                </a:solidFill>
              </a:rPr>
              <a:t>đi</a:t>
            </a:r>
            <a:r>
              <a:rPr lang="en-US" altLang="en-US" sz="2000">
                <a:solidFill>
                  <a:schemeClr val="tx2"/>
                </a:solidFill>
              </a:rPr>
              <a:t> </a:t>
            </a:r>
            <a:r>
              <a:rPr lang="en-US" altLang="en-US" sz="2000" b="1">
                <a:solidFill>
                  <a:schemeClr val="tx2"/>
                </a:solidFill>
              </a:rPr>
              <a:t>giữa lòng đường hay sát mép đường 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0" y="5516563"/>
            <a:ext cx="8170863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</a:rPr>
              <a:t>- Đường không có vỉa hè, người đi bộ phải đi sát mép đường về phía tay phải của mình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88913"/>
            <a:ext cx="4572000" cy="66690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21507" name="Picture 8" descr="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913"/>
            <a:ext cx="4356100" cy="6669087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95288" y="1341438"/>
            <a:ext cx="84963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60093"/>
                </a:solidFill>
              </a:rPr>
              <a:t>Khi đi bộ chúng ta cần chú ý điều gì ?</a:t>
            </a:r>
            <a:r>
              <a:rPr lang="en-US" altLang="en-US" sz="3200" b="1">
                <a:solidFill>
                  <a:srgbClr val="D60093"/>
                </a:solidFill>
              </a:rPr>
              <a:t>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8229600" cy="1874838"/>
            <a:chOff x="336" y="384"/>
            <a:chExt cx="5184" cy="1181"/>
          </a:xfrm>
        </p:grpSpPr>
        <p:sp>
          <p:nvSpPr>
            <p:cNvPr id="19462" name="WordArt 4"/>
            <p:cNvSpPr>
              <a:spLocks noChangeArrowheads="1" noChangeShapeType="1" noTextEdit="1"/>
            </p:cNvSpPr>
            <p:nvPr/>
          </p:nvSpPr>
          <p:spPr bwMode="auto">
            <a:xfrm>
              <a:off x="1920" y="384"/>
              <a:ext cx="1776" cy="62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b="1" i="1" kern="1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Arial"/>
                  <a:cs typeface="Arial"/>
                </a:rPr>
                <a:t>Kết luận:</a:t>
              </a:r>
            </a:p>
          </p:txBody>
        </p:sp>
        <p:sp>
          <p:nvSpPr>
            <p:cNvPr id="19463" name="Text Box 5"/>
            <p:cNvSpPr txBox="1">
              <a:spLocks noChangeArrowheads="1"/>
            </p:cNvSpPr>
            <p:nvPr/>
          </p:nvSpPr>
          <p:spPr bwMode="auto">
            <a:xfrm>
              <a:off x="336" y="1200"/>
              <a:ext cx="5184" cy="365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altLang="en-US" sz="3200" b="1">
                <a:solidFill>
                  <a:srgbClr val="990099"/>
                </a:solidFill>
              </a:endParaRPr>
            </a:p>
          </p:txBody>
        </p:sp>
      </p:grp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611188" y="2492375"/>
            <a:ext cx="8208962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* Đường có vỉa hè, chúng ta phải đi trên vỉa hè.</a:t>
            </a:r>
          </a:p>
        </p:txBody>
      </p:sp>
      <p:sp>
        <p:nvSpPr>
          <p:cNvPr id="55309" name="Text Box 13"/>
          <p:cNvSpPr txBox="1">
            <a:spLocks noChangeArrowheads="1"/>
          </p:cNvSpPr>
          <p:nvPr/>
        </p:nvSpPr>
        <p:spPr bwMode="auto">
          <a:xfrm>
            <a:off x="611188" y="3213100"/>
            <a:ext cx="770572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*Đường không có vỉa hè, chúng ta cần đi sát mép đường về bên tay phải của mình.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8" grpId="0"/>
      <p:bldP spid="553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0"/>
          <p:cNvSpPr>
            <a:spLocks noChangeArrowheads="1"/>
          </p:cNvSpPr>
          <p:nvPr/>
        </p:nvSpPr>
        <p:spPr bwMode="auto">
          <a:xfrm>
            <a:off x="1187450" y="1628775"/>
            <a:ext cx="7086600" cy="1973263"/>
          </a:xfrm>
          <a:prstGeom prst="ribbon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600" b="1" i="1" u="sng">
                <a:solidFill>
                  <a:srgbClr val="FF0000"/>
                </a:solidFill>
              </a:rPr>
              <a:t>Trò ch</a:t>
            </a:r>
            <a:r>
              <a:rPr lang="vi-VN" altLang="en-US" sz="6600" b="1" i="1" u="sng">
                <a:solidFill>
                  <a:srgbClr val="FF0000"/>
                </a:solidFill>
              </a:rPr>
              <a:t>ơ</a:t>
            </a:r>
            <a:r>
              <a:rPr lang="en-US" altLang="en-US" sz="6600" b="1" i="1" u="sng">
                <a:solidFill>
                  <a:srgbClr val="FF0000"/>
                </a:solidFill>
              </a:rPr>
              <a:t>i</a:t>
            </a:r>
            <a:r>
              <a:rPr lang="en-US" altLang="en-US" sz="7200" u="sng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20483" name="Picture 11" descr="!bell_0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81938" y="5421312"/>
            <a:ext cx="12382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2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0"/>
            <a:ext cx="11874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3" descr="47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710933">
            <a:off x="219075" y="3175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WordArt 14"/>
          <p:cNvSpPr>
            <a:spLocks noChangeArrowheads="1" noChangeShapeType="1" noTextEdit="1"/>
          </p:cNvSpPr>
          <p:nvPr/>
        </p:nvSpPr>
        <p:spPr bwMode="auto">
          <a:xfrm>
            <a:off x="2411413" y="4076700"/>
            <a:ext cx="4752975" cy="12969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ĐÚNG HAY SAI</a:t>
            </a:r>
          </a:p>
        </p:txBody>
      </p:sp>
      <p:sp>
        <p:nvSpPr>
          <p:cNvPr id="20487" name="WordArt 9"/>
          <p:cNvSpPr>
            <a:spLocks noChangeArrowheads="1" noChangeShapeType="1" noTextEdit="1"/>
          </p:cNvSpPr>
          <p:nvPr/>
        </p:nvSpPr>
        <p:spPr bwMode="auto">
          <a:xfrm rot="232770">
            <a:off x="3276600" y="404813"/>
            <a:ext cx="3386138" cy="9032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7903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Hoạt động 3: </a:t>
            </a:r>
            <a:endParaRPr lang="en-US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1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25" y="0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0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6925" y="6334125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6334125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Vu_Hung_Net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6334125"/>
            <a:ext cx="31908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Fireworks-01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2550" y="3981450"/>
            <a:ext cx="47625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Fireworks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0350" y="4438650"/>
            <a:ext cx="43338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Smiley-10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762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Fireworks-02-j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76600"/>
            <a:ext cx="43338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 descr="Picture3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352925"/>
            <a:ext cx="3333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600200" y="838200"/>
            <a:ext cx="5257800" cy="19812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3399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Arial"/>
                <a:cs typeface="Arial"/>
              </a:rPr>
              <a:t>ĐƯỜNG EM ĐI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3399"/>
                  </a:gs>
                  <a:gs pos="100000">
                    <a:srgbClr val="FFFF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3086" name="Picture 14" descr="Nhạc Thiếu nhi [0]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953000"/>
            <a:ext cx="1582738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 descr="car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800" y="4419600"/>
            <a:ext cx="2819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12"/>
          <p:cNvSpPr>
            <a:spLocks noChangeArrowheads="1" noChangeShapeType="1" noTextEdit="1"/>
          </p:cNvSpPr>
          <p:nvPr/>
        </p:nvSpPr>
        <p:spPr bwMode="auto">
          <a:xfrm>
            <a:off x="6553200" y="2133600"/>
            <a:ext cx="1905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507" name="WordArt 13"/>
          <p:cNvSpPr>
            <a:spLocks noChangeArrowheads="1" noChangeShapeType="1" noTextEdit="1"/>
          </p:cNvSpPr>
          <p:nvPr/>
        </p:nvSpPr>
        <p:spPr bwMode="auto">
          <a:xfrm>
            <a:off x="990600" y="1752600"/>
            <a:ext cx="1905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477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508" name="WordArt 14"/>
          <p:cNvSpPr>
            <a:spLocks noChangeArrowheads="1" noChangeShapeType="1" noTextEdit="1"/>
          </p:cNvSpPr>
          <p:nvPr/>
        </p:nvSpPr>
        <p:spPr bwMode="auto">
          <a:xfrm>
            <a:off x="685800" y="5105400"/>
            <a:ext cx="1905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150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268413"/>
            <a:ext cx="6911975" cy="38893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1510" name="Picture 15" descr="Cat Happy Clapp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65400"/>
            <a:ext cx="1763713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8" name="WordArt 16"/>
          <p:cNvSpPr>
            <a:spLocks noChangeArrowheads="1" noChangeShapeType="1" noTextEdit="1"/>
          </p:cNvSpPr>
          <p:nvPr/>
        </p:nvSpPr>
        <p:spPr bwMode="auto">
          <a:xfrm>
            <a:off x="4356100" y="5445125"/>
            <a:ext cx="178276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ĐÚNG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755650" y="188913"/>
            <a:ext cx="8388350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0099"/>
                </a:solidFill>
              </a:rPr>
              <a:t>1. Khi qua đường </a:t>
            </a:r>
            <a:r>
              <a:rPr lang="en-US" altLang="en-US" sz="2800" b="1">
                <a:solidFill>
                  <a:srgbClr val="800080"/>
                </a:solidFill>
              </a:rPr>
              <a:t>người đi bộ</a:t>
            </a:r>
            <a:r>
              <a:rPr lang="en-US" altLang="en-US" b="1"/>
              <a:t> </a:t>
            </a:r>
            <a:r>
              <a:rPr lang="en-US" altLang="en-US" sz="2800" b="1">
                <a:solidFill>
                  <a:srgbClr val="990099"/>
                </a:solidFill>
              </a:rPr>
              <a:t>đi trên vạch trắng. Đúng hay sai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8" grpId="0" animBg="1"/>
      <p:bldP spid="2869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532" name="Picture 7" descr="Picture1"/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/>
          <a:stretch>
            <a:fillRect/>
          </a:stretch>
        </p:blipFill>
        <p:spPr bwMode="auto">
          <a:xfrm>
            <a:off x="1116013" y="549275"/>
            <a:ext cx="720090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827088" y="5173663"/>
            <a:ext cx="10071100" cy="1160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3366"/>
                </a:solidFill>
              </a:rPr>
              <a:t>Để </a:t>
            </a:r>
            <a:r>
              <a:rPr lang="vi-VN" altLang="en-US" sz="2800" b="1">
                <a:solidFill>
                  <a:srgbClr val="993366"/>
                </a:solidFill>
              </a:rPr>
              <a:t>đ</a:t>
            </a:r>
            <a:r>
              <a:rPr lang="en-US" altLang="en-US" sz="2800" b="1">
                <a:solidFill>
                  <a:srgbClr val="993366"/>
                </a:solidFill>
              </a:rPr>
              <a:t>ảm bảo an toàn cho mình và cho mọi ng</a:t>
            </a:r>
            <a:r>
              <a:rPr lang="vi-VN" altLang="en-US" sz="2800" b="1">
                <a:solidFill>
                  <a:srgbClr val="993366"/>
                </a:solidFill>
              </a:rPr>
              <a:t>ư</a:t>
            </a:r>
            <a:r>
              <a:rPr lang="en-US" altLang="en-US" sz="2800" b="1">
                <a:solidFill>
                  <a:srgbClr val="993366"/>
                </a:solidFill>
              </a:rPr>
              <a:t>ời,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993366"/>
                </a:solidFill>
              </a:rPr>
              <a:t>các em phải luôn </a:t>
            </a:r>
            <a:r>
              <a:rPr lang="vi-VN" altLang="en-US" sz="2800" b="1">
                <a:solidFill>
                  <a:srgbClr val="993366"/>
                </a:solidFill>
              </a:rPr>
              <a:t>đ</a:t>
            </a:r>
            <a:r>
              <a:rPr lang="en-US" altLang="en-US" sz="2800" b="1">
                <a:solidFill>
                  <a:srgbClr val="993366"/>
                </a:solidFill>
              </a:rPr>
              <a:t>i </a:t>
            </a:r>
            <a:r>
              <a:rPr lang="vi-VN" altLang="en-US" sz="2800" b="1">
                <a:solidFill>
                  <a:srgbClr val="993366"/>
                </a:solidFill>
              </a:rPr>
              <a:t>đ</a:t>
            </a:r>
            <a:r>
              <a:rPr lang="en-US" altLang="en-US" sz="2800" b="1">
                <a:solidFill>
                  <a:srgbClr val="993366"/>
                </a:solidFill>
              </a:rPr>
              <a:t>úng quy </a:t>
            </a:r>
            <a:r>
              <a:rPr lang="vi-VN" altLang="en-US" sz="2800" b="1">
                <a:solidFill>
                  <a:srgbClr val="993366"/>
                </a:solidFill>
              </a:rPr>
              <a:t>đ</a:t>
            </a:r>
            <a:r>
              <a:rPr lang="en-US" altLang="en-US" sz="2800" b="1">
                <a:solidFill>
                  <a:srgbClr val="993366"/>
                </a:solidFill>
              </a:rPr>
              <a:t>ịnh.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88913"/>
            <a:ext cx="7272337" cy="1143000"/>
          </a:xfrm>
        </p:spPr>
        <p:txBody>
          <a:bodyPr/>
          <a:lstStyle/>
          <a:p>
            <a:pPr algn="l"/>
            <a:r>
              <a:rPr lang="en-US" altLang="en-US" sz="2800" b="1" smtClean="0">
                <a:solidFill>
                  <a:srgbClr val="0000FF"/>
                </a:solidFill>
              </a:rPr>
              <a:t>2. Các bạn nhỏ đang chơi đá bóng trên đường. Đúng hay sai ?</a:t>
            </a:r>
          </a:p>
        </p:txBody>
      </p:sp>
      <p:pic>
        <p:nvPicPr>
          <p:cNvPr id="23555" name="Picture 9" descr="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268413"/>
            <a:ext cx="6407150" cy="388778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3556" name="Picture 5" descr="Cat Happy Clapp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05038"/>
            <a:ext cx="19081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WordArt 7"/>
          <p:cNvSpPr>
            <a:spLocks noChangeArrowheads="1" noChangeShapeType="1" noTextEdit="1"/>
          </p:cNvSpPr>
          <p:nvPr/>
        </p:nvSpPr>
        <p:spPr bwMode="auto">
          <a:xfrm rot="891806">
            <a:off x="5003800" y="5300663"/>
            <a:ext cx="1008063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SAI</a:t>
            </a:r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395288" y="333375"/>
            <a:ext cx="8497887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 sz="3200" b="1" u="sng">
              <a:solidFill>
                <a:srgbClr val="99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  <p:bldP spid="491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532812" cy="1143000"/>
          </a:xfrm>
        </p:spPr>
        <p:txBody>
          <a:bodyPr/>
          <a:lstStyle/>
          <a:p>
            <a:pPr algn="l"/>
            <a:r>
              <a:rPr lang="en-US" altLang="en-US" sz="3200" b="1" smtClean="0">
                <a:solidFill>
                  <a:srgbClr val="990099"/>
                </a:solidFill>
              </a:rPr>
              <a:t>3. Bạn nhỏ </a:t>
            </a:r>
            <a:r>
              <a:rPr lang="en-US" altLang="en-US" sz="3200" b="1" smtClean="0">
                <a:solidFill>
                  <a:srgbClr val="800080"/>
                </a:solidFill>
              </a:rPr>
              <a:t>chạy ngang</a:t>
            </a:r>
            <a:r>
              <a:rPr lang="en-US" altLang="en-US" sz="3200" b="1" smtClean="0">
                <a:solidFill>
                  <a:srgbClr val="990099"/>
                </a:solidFill>
              </a:rPr>
              <a:t> qua đường. </a:t>
            </a:r>
            <a:br>
              <a:rPr lang="en-US" altLang="en-US" sz="3200" b="1" smtClean="0">
                <a:solidFill>
                  <a:srgbClr val="990099"/>
                </a:solidFill>
              </a:rPr>
            </a:br>
            <a:r>
              <a:rPr lang="en-US" altLang="en-US" sz="3200" b="1" smtClean="0">
                <a:solidFill>
                  <a:srgbClr val="990099"/>
                </a:solidFill>
              </a:rPr>
              <a:t>Đúng hay sai ?</a:t>
            </a:r>
          </a:p>
        </p:txBody>
      </p:sp>
      <p:pic>
        <p:nvPicPr>
          <p:cNvPr id="2457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96975"/>
            <a:ext cx="6335712" cy="37449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4580" name="Picture 5" descr="Cat Happy Clapp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113"/>
            <a:ext cx="18351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4" name="WordArt 8"/>
          <p:cNvSpPr>
            <a:spLocks noChangeArrowheads="1" noChangeShapeType="1" noTextEdit="1"/>
          </p:cNvSpPr>
          <p:nvPr/>
        </p:nvSpPr>
        <p:spPr bwMode="auto">
          <a:xfrm rot="1348067">
            <a:off x="5219700" y="5229225"/>
            <a:ext cx="1008063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SAI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859712" cy="1143000"/>
          </a:xfrm>
        </p:spPr>
        <p:txBody>
          <a:bodyPr/>
          <a:lstStyle/>
          <a:p>
            <a:pPr algn="l"/>
            <a:r>
              <a:rPr lang="en-US" altLang="en-US" sz="2800" b="1" smtClean="0">
                <a:solidFill>
                  <a:srgbClr val="FF00FF"/>
                </a:solidFill>
              </a:rPr>
              <a:t>4. Người đi bộ đi</a:t>
            </a:r>
            <a:r>
              <a:rPr lang="en-US" altLang="en-US" b="1" smtClean="0"/>
              <a:t> </a:t>
            </a:r>
            <a:r>
              <a:rPr lang="en-US" altLang="en-US" sz="2800" b="1" smtClean="0">
                <a:solidFill>
                  <a:srgbClr val="FF00FF"/>
                </a:solidFill>
              </a:rPr>
              <a:t>trên vỉa hè. Đúng hay sai ?</a:t>
            </a:r>
          </a:p>
        </p:txBody>
      </p:sp>
      <p:pic>
        <p:nvPicPr>
          <p:cNvPr id="25603" name="Picture 11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341438"/>
            <a:ext cx="6337300" cy="3671887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5604" name="Picture 5" descr="Cat Happy Clapping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16113"/>
            <a:ext cx="183515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WordArt 6"/>
          <p:cNvSpPr>
            <a:spLocks noChangeArrowheads="1" noChangeShapeType="1" noTextEdit="1"/>
          </p:cNvSpPr>
          <p:nvPr/>
        </p:nvSpPr>
        <p:spPr bwMode="auto">
          <a:xfrm>
            <a:off x="4572000" y="5229225"/>
            <a:ext cx="1782763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ĐÚNG</a:t>
            </a:r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5827713" y="5373688"/>
            <a:ext cx="32543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8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28775"/>
            <a:ext cx="8229600" cy="4525963"/>
          </a:xfrm>
        </p:spPr>
        <p:txBody>
          <a:bodyPr/>
          <a:lstStyle/>
          <a:p>
            <a:r>
              <a:rPr lang="en-US" altLang="en-US" b="1" smtClean="0">
                <a:solidFill>
                  <a:srgbClr val="9900FF"/>
                </a:solidFill>
              </a:rPr>
              <a:t>Vì sao không chơi đùa, đi lại dưới lòng đường ?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403350" y="3357563"/>
            <a:ext cx="7200900" cy="2079625"/>
          </a:xfrm>
          <a:prstGeom prst="rect">
            <a:avLst/>
          </a:prstGeom>
          <a:noFill/>
          <a:ln w="38100" algn="ctr">
            <a:solidFill>
              <a:srgbClr val="FF6600"/>
            </a:solidFill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Biết đi bộ đúng qui định và không chơi đùa đi lại dưới lòng đường để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 đảm bảo an toàn cho bản thân và tránh tại nạn thương tích.</a:t>
            </a:r>
          </a:p>
        </p:txBody>
      </p:sp>
      <p:pic>
        <p:nvPicPr>
          <p:cNvPr id="26628" name="Picture 34" descr="C:\Users\Home\Documents\DiggTheApp\Documents\My Pictures\387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8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  <p:bldP spid="645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4" descr="C:\Users\Home\Documents\DiggTheApp\Documents\My Pictures\387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4" descr="C:\Users\Home\Documents\DiggTheApp\Documents\My Pictures\387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0"/>
            <a:ext cx="114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10"/>
          <p:cNvSpPr txBox="1">
            <a:spLocks noChangeArrowheads="1"/>
          </p:cNvSpPr>
          <p:nvPr/>
        </p:nvSpPr>
        <p:spPr bwMode="auto">
          <a:xfrm>
            <a:off x="6243638" y="1676400"/>
            <a:ext cx="461962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7653" name="Text Box 11"/>
          <p:cNvSpPr txBox="1">
            <a:spLocks noChangeArrowheads="1"/>
          </p:cNvSpPr>
          <p:nvPr/>
        </p:nvSpPr>
        <p:spPr bwMode="auto">
          <a:xfrm>
            <a:off x="6548438" y="2286000"/>
            <a:ext cx="461962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5634038" y="2286000"/>
            <a:ext cx="461962" cy="198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56329" name="Text Box 13"/>
          <p:cNvSpPr txBox="1">
            <a:spLocks noChangeArrowheads="1"/>
          </p:cNvSpPr>
          <p:nvPr/>
        </p:nvSpPr>
        <p:spPr bwMode="auto">
          <a:xfrm>
            <a:off x="1116013" y="2708275"/>
            <a:ext cx="7543800" cy="190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60093"/>
                </a:solidFill>
              </a:rPr>
              <a:t>Nếu đi trên vỉa hè tới ngã tư: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60093"/>
                </a:solidFill>
              </a:rPr>
              <a:t>+ Thấy đèn đỏ ta phải làm gì 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D60093"/>
                </a:solidFill>
              </a:rPr>
              <a:t>+ Đèn xanh ta phải làm gì ?</a:t>
            </a:r>
          </a:p>
        </p:txBody>
      </p:sp>
      <p:sp>
        <p:nvSpPr>
          <p:cNvPr id="56333" name="WordArt 13"/>
          <p:cNvSpPr>
            <a:spLocks noChangeArrowheads="1" noChangeShapeType="1" noTextEdit="1"/>
          </p:cNvSpPr>
          <p:nvPr/>
        </p:nvSpPr>
        <p:spPr bwMode="auto">
          <a:xfrm>
            <a:off x="3708400" y="620713"/>
            <a:ext cx="216217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CỦNG CỐ</a:t>
            </a: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/>
      <p:bldP spid="563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0"/>
          <p:cNvSpPr>
            <a:spLocks noChangeArrowheads="1"/>
          </p:cNvSpPr>
          <p:nvPr/>
        </p:nvSpPr>
        <p:spPr bwMode="auto">
          <a:xfrm>
            <a:off x="1187450" y="1628775"/>
            <a:ext cx="7086600" cy="1973263"/>
          </a:xfrm>
          <a:prstGeom prst="ribbon">
            <a:avLst>
              <a:gd name="adj1" fmla="val 12500"/>
              <a:gd name="adj2" fmla="val 50000"/>
            </a:avLst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000" b="1" i="1" u="sng">
                <a:solidFill>
                  <a:srgbClr val="FF0000"/>
                </a:solidFill>
              </a:rPr>
              <a:t>Trò ch</a:t>
            </a:r>
            <a:r>
              <a:rPr lang="vi-VN" altLang="en-US" sz="6000" b="1" i="1" u="sng">
                <a:solidFill>
                  <a:srgbClr val="FF0000"/>
                </a:solidFill>
              </a:rPr>
              <a:t>ơ</a:t>
            </a:r>
            <a:r>
              <a:rPr lang="en-US" altLang="en-US" sz="6000" b="1" i="1" u="sng">
                <a:solidFill>
                  <a:srgbClr val="FF0000"/>
                </a:solidFill>
              </a:rPr>
              <a:t>i</a:t>
            </a:r>
            <a:r>
              <a:rPr lang="en-US" altLang="en-US" sz="6600" u="sng">
                <a:solidFill>
                  <a:srgbClr val="FF0000"/>
                </a:solidFill>
              </a:rPr>
              <a:t> :</a:t>
            </a:r>
          </a:p>
        </p:txBody>
      </p:sp>
      <p:pic>
        <p:nvPicPr>
          <p:cNvPr id="28675" name="Picture 11" descr="!bell_0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881938" y="5421312"/>
            <a:ext cx="12382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2" descr="3d butterfl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0"/>
            <a:ext cx="118745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3" descr="47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710933">
            <a:off x="219075" y="3175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WordArt 14"/>
          <p:cNvSpPr>
            <a:spLocks noChangeArrowheads="1" noChangeShapeType="1" noTextEdit="1"/>
          </p:cNvSpPr>
          <p:nvPr/>
        </p:nvSpPr>
        <p:spPr bwMode="auto">
          <a:xfrm>
            <a:off x="2411413" y="4076700"/>
            <a:ext cx="4752975" cy="12969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2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33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Đèn xanh , đèn đỏ</a:t>
            </a:r>
            <a:endParaRPr lang="en-US" sz="32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8679" name="Picture 8" descr="car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5410200"/>
            <a:ext cx="2819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 descr="Bouquet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5105400" cy="1341438"/>
          </a:xfrm>
          <a:blipFill dpi="0" rotWithShape="1">
            <a:blip r:embed="rId2"/>
            <a:srcRect/>
            <a:tile tx="0" ty="0" sx="100000" sy="100000" flip="none" algn="tl"/>
          </a:blipFill>
          <a:ln w="38100" cmpd="dbl">
            <a:solidFill>
              <a:srgbClr val="660066"/>
            </a:solidFill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5400" b="1" smtClean="0">
                <a:solidFill>
                  <a:schemeClr val="accent2"/>
                </a:solidFill>
              </a:rPr>
              <a:t>Dặn dò</a:t>
            </a:r>
          </a:p>
        </p:txBody>
      </p:sp>
      <p:pic>
        <p:nvPicPr>
          <p:cNvPr id="39941" name="Picture 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8600"/>
            <a:ext cx="106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096000" y="228600"/>
            <a:ext cx="11715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 descr="cd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852738"/>
            <a:ext cx="43180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8" descr="cd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4365625"/>
            <a:ext cx="4318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539750" y="4292600"/>
            <a:ext cx="7162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Xem trước bài :Ôn tập - xã hội</a:t>
            </a:r>
          </a:p>
        </p:txBody>
      </p:sp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838200" y="2438400"/>
            <a:ext cx="79819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600" b="1">
              <a:solidFill>
                <a:srgbClr val="993366"/>
              </a:solidFill>
            </a:endParaRPr>
          </a:p>
        </p:txBody>
      </p:sp>
      <p:sp>
        <p:nvSpPr>
          <p:cNvPr id="29705" name="Text Box 10"/>
          <p:cNvSpPr txBox="1">
            <a:spLocks noChangeArrowheads="1"/>
          </p:cNvSpPr>
          <p:nvPr/>
        </p:nvSpPr>
        <p:spPr bwMode="auto">
          <a:xfrm>
            <a:off x="827088" y="2708275"/>
            <a:ext cx="78486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Về nhà nhắc nhở người thân tham gia</a:t>
            </a:r>
            <a:r>
              <a:rPr lang="en-US" altLang="en-US"/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đi đường đúng luật an toàn</a:t>
            </a:r>
            <a:r>
              <a:rPr lang="en-US" altLang="en-US" b="1"/>
              <a:t> </a:t>
            </a:r>
            <a:r>
              <a:rPr lang="en-US" altLang="en-US" sz="3200" b="1">
                <a:solidFill>
                  <a:srgbClr val="0000FF"/>
                </a:solidFill>
              </a:rPr>
              <a:t>giao thông.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3733800"/>
            <a:ext cx="121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9530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2578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410200"/>
            <a:ext cx="114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buomba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4800"/>
            <a:ext cx="51339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871" name="TINH_DONG_CHI___CAO_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4800" y="6400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2" descr="EJ023"/>
          <p:cNvPicPr>
            <a:picLocks noChangeAspect="1" noChangeArrowheads="1"/>
          </p:cNvPicPr>
          <p:nvPr/>
        </p:nvPicPr>
        <p:blipFill>
          <a:blip r:embed="rId6"/>
          <a:srcRect l="10834" t="5556" r="5833" b="3333"/>
          <a:stretch>
            <a:fillRect/>
          </a:stretch>
        </p:blipFill>
        <p:spPr bwMode="auto">
          <a:xfrm>
            <a:off x="0" y="-260350"/>
            <a:ext cx="9525000" cy="711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403350" y="2428875"/>
            <a:ext cx="6740525" cy="2286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6600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Arial"/>
                <a:cs typeface="Arial"/>
              </a:rPr>
              <a:t>AN TOÀN TRÊN ĐƯỜNG ĐI HỌC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pic>
        <p:nvPicPr>
          <p:cNvPr id="4106" name="Picture 10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876925"/>
            <a:ext cx="528638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6021388"/>
            <a:ext cx="720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4" descr="lotus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5688" y="2781300"/>
            <a:ext cx="468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WordArt 17"/>
          <p:cNvSpPr>
            <a:spLocks noChangeArrowheads="1" noChangeShapeType="1" noTextEdit="1"/>
          </p:cNvSpPr>
          <p:nvPr/>
        </p:nvSpPr>
        <p:spPr bwMode="auto">
          <a:xfrm>
            <a:off x="1981200" y="1295400"/>
            <a:ext cx="5715000" cy="98107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50000"/>
                    </a:srgbClr>
                  </a:prstShdw>
                </a:effectLst>
                <a:latin typeface="Arial"/>
                <a:cs typeface="Arial"/>
              </a:rPr>
              <a:t> Tự nhiên và xã hội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87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úa"/>
          <p:cNvPicPr>
            <a:picLocks noChangeAspect="1" noChangeArrowheads="1"/>
          </p:cNvPicPr>
          <p:nvPr/>
        </p:nvPicPr>
        <p:blipFill>
          <a:blip r:embed="rId2"/>
          <a:srcRect l="5000" t="4256" r="5000" b="42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 descr="b3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3716338"/>
            <a:ext cx="20970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8" descr="AG0031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3886200"/>
            <a:ext cx="1143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49275"/>
            <a:ext cx="91440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CC"/>
                </a:solidFill>
              </a:rPr>
              <a:t>HOẠT ĐỘNG 1: THẢO LUẬN TÌNH HUỐNG</a:t>
            </a:r>
          </a:p>
        </p:txBody>
      </p:sp>
      <p:sp>
        <p:nvSpPr>
          <p:cNvPr id="5126" name="WordArt 9"/>
          <p:cNvSpPr>
            <a:spLocks noChangeArrowheads="1" noChangeShapeType="1" noTextEdit="1"/>
          </p:cNvSpPr>
          <p:nvPr/>
        </p:nvSpPr>
        <p:spPr bwMode="auto">
          <a:xfrm>
            <a:off x="2843213" y="2205038"/>
            <a:ext cx="3097212" cy="1512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SÁCH / 42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T3"/>
          <p:cNvPicPr>
            <a:picLocks noChangeAspect="1" noChangeArrowheads="1"/>
          </p:cNvPicPr>
          <p:nvPr/>
        </p:nvPicPr>
        <p:blipFill>
          <a:blip r:embed="rId2">
            <a:lum bright="-12000"/>
          </a:blip>
          <a:srcRect/>
          <a:stretch>
            <a:fillRect/>
          </a:stretch>
        </p:blipFill>
        <p:spPr bwMode="auto">
          <a:xfrm>
            <a:off x="2627313" y="2565400"/>
            <a:ext cx="3313112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T4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5435600" y="0"/>
            <a:ext cx="37084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4" descr="1"/>
          <p:cNvPicPr>
            <a:picLocks noChangeAspect="1" noChangeArrowheads="1"/>
          </p:cNvPicPr>
          <p:nvPr/>
        </p:nvPicPr>
        <p:blipFill>
          <a:blip r:embed="rId4">
            <a:lum bright="-12000"/>
          </a:blip>
          <a:srcRect/>
          <a:stretch>
            <a:fillRect/>
          </a:stretch>
        </p:blipFill>
        <p:spPr bwMode="auto">
          <a:xfrm>
            <a:off x="5486400" y="4221163"/>
            <a:ext cx="36576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6" descr="T5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47879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7" descr="T2"/>
          <p:cNvPicPr>
            <a:picLocks noChangeAspect="1" noChangeArrowheads="1"/>
          </p:cNvPicPr>
          <p:nvPr/>
        </p:nvPicPr>
        <p:blipFill>
          <a:blip r:embed="rId6">
            <a:lum bright="-12000"/>
          </a:blip>
          <a:srcRect/>
          <a:stretch>
            <a:fillRect/>
          </a:stretch>
        </p:blipFill>
        <p:spPr bwMode="auto">
          <a:xfrm>
            <a:off x="0" y="4076700"/>
            <a:ext cx="305911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468313" y="2781300"/>
            <a:ext cx="287337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7308850" y="2781300"/>
            <a:ext cx="2873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6153" name="WordArt 16"/>
          <p:cNvSpPr>
            <a:spLocks noChangeArrowheads="1" noChangeShapeType="1" noTextEdit="1"/>
          </p:cNvSpPr>
          <p:nvPr/>
        </p:nvSpPr>
        <p:spPr bwMode="auto">
          <a:xfrm>
            <a:off x="250825" y="6308725"/>
            <a:ext cx="250825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6154" name="WordArt 17"/>
          <p:cNvSpPr>
            <a:spLocks noChangeArrowheads="1" noChangeShapeType="1" noTextEdit="1"/>
          </p:cNvSpPr>
          <p:nvPr/>
        </p:nvSpPr>
        <p:spPr bwMode="auto">
          <a:xfrm>
            <a:off x="4067175" y="5013325"/>
            <a:ext cx="288925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6155" name="WordArt 18"/>
          <p:cNvSpPr>
            <a:spLocks noChangeArrowheads="1" noChangeShapeType="1" noTextEdit="1"/>
          </p:cNvSpPr>
          <p:nvPr/>
        </p:nvSpPr>
        <p:spPr bwMode="auto">
          <a:xfrm>
            <a:off x="8839200" y="62103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icstern4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WordArt 6"/>
          <p:cNvSpPr>
            <a:spLocks noChangeArrowheads="1" noChangeShapeType="1" noTextEdit="1"/>
          </p:cNvSpPr>
          <p:nvPr/>
        </p:nvSpPr>
        <p:spPr bwMode="auto">
          <a:xfrm>
            <a:off x="1547813" y="188913"/>
            <a:ext cx="6200775" cy="14668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4400" kern="10" spc="-4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Thảo luận nhóm năm ( 2p )</a:t>
            </a:r>
            <a:endParaRPr lang="en-US" sz="4400" kern="10" spc="-44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292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50825" y="1484313"/>
            <a:ext cx="2592388" cy="8382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12293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50825" y="2636838"/>
            <a:ext cx="2640013" cy="7620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12294" name="AutoShape 9"/>
          <p:cNvSpPr>
            <a:spLocks noChangeArrowheads="1"/>
          </p:cNvSpPr>
          <p:nvPr/>
        </p:nvSpPr>
        <p:spPr bwMode="auto">
          <a:xfrm>
            <a:off x="323850" y="3644900"/>
            <a:ext cx="2663825" cy="842963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>
              <a:solidFill>
                <a:srgbClr val="FF0066"/>
              </a:solidFill>
            </a:endParaRPr>
          </a:p>
        </p:txBody>
      </p:sp>
      <p:sp>
        <p:nvSpPr>
          <p:cNvPr id="12295" name="Text Box 11"/>
          <p:cNvSpPr txBox="1">
            <a:spLocks noChangeArrowheads="1"/>
          </p:cNvSpPr>
          <p:nvPr/>
        </p:nvSpPr>
        <p:spPr bwMode="auto">
          <a:xfrm>
            <a:off x="250825" y="1628775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66"/>
                </a:solidFill>
              </a:rPr>
              <a:t>Tổ 1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0" y="2852738"/>
            <a:ext cx="312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66"/>
                </a:solidFill>
              </a:rPr>
              <a:t>Tổ 2</a:t>
            </a:r>
          </a:p>
        </p:txBody>
      </p:sp>
      <p:sp>
        <p:nvSpPr>
          <p:cNvPr id="12297" name="Text Box 13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0" y="3789363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993366"/>
                </a:solidFill>
              </a:rPr>
              <a:t>Tổ 3</a:t>
            </a:r>
          </a:p>
        </p:txBody>
      </p:sp>
      <p:sp>
        <p:nvSpPr>
          <p:cNvPr id="12298" name="AutoShape 14"/>
          <p:cNvSpPr>
            <a:spLocks noChangeArrowheads="1"/>
          </p:cNvSpPr>
          <p:nvPr/>
        </p:nvSpPr>
        <p:spPr bwMode="auto">
          <a:xfrm>
            <a:off x="4500563" y="1557338"/>
            <a:ext cx="2362200" cy="7620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2299" name="AutoShape 15"/>
          <p:cNvSpPr>
            <a:spLocks noChangeArrowheads="1"/>
          </p:cNvSpPr>
          <p:nvPr/>
        </p:nvSpPr>
        <p:spPr bwMode="auto">
          <a:xfrm>
            <a:off x="4427538" y="2565400"/>
            <a:ext cx="2362200" cy="7620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2300" name="AutoShape 16"/>
          <p:cNvSpPr>
            <a:spLocks noChangeArrowheads="1"/>
          </p:cNvSpPr>
          <p:nvPr/>
        </p:nvSpPr>
        <p:spPr bwMode="auto">
          <a:xfrm>
            <a:off x="4427538" y="3644900"/>
            <a:ext cx="2362200" cy="762000"/>
          </a:xfrm>
          <a:prstGeom prst="bevel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2301" name="Text Box 19"/>
          <p:cNvSpPr txBox="1">
            <a:spLocks noChangeArrowheads="1"/>
          </p:cNvSpPr>
          <p:nvPr/>
        </p:nvSpPr>
        <p:spPr bwMode="auto">
          <a:xfrm>
            <a:off x="4716463" y="1700213"/>
            <a:ext cx="2057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6600CC"/>
                </a:solidFill>
              </a:rPr>
              <a:t>Tranh 1, 2</a:t>
            </a:r>
          </a:p>
        </p:txBody>
      </p:sp>
      <p:sp>
        <p:nvSpPr>
          <p:cNvPr id="12302" name="Text Box 20"/>
          <p:cNvSpPr txBox="1">
            <a:spLocks noChangeArrowheads="1"/>
          </p:cNvSpPr>
          <p:nvPr/>
        </p:nvSpPr>
        <p:spPr bwMode="auto">
          <a:xfrm>
            <a:off x="4643438" y="2708275"/>
            <a:ext cx="2057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6600CC"/>
                </a:solidFill>
              </a:rPr>
              <a:t>Tranh 3, 4</a:t>
            </a:r>
          </a:p>
        </p:txBody>
      </p:sp>
      <p:sp>
        <p:nvSpPr>
          <p:cNvPr id="12303" name="Text Box 21"/>
          <p:cNvSpPr txBox="1">
            <a:spLocks noChangeArrowheads="1"/>
          </p:cNvSpPr>
          <p:nvPr/>
        </p:nvSpPr>
        <p:spPr bwMode="auto">
          <a:xfrm>
            <a:off x="4643438" y="3789363"/>
            <a:ext cx="2057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6600CC"/>
                </a:solidFill>
              </a:rPr>
              <a:t>Tranh 5</a:t>
            </a:r>
          </a:p>
        </p:txBody>
      </p:sp>
      <p:sp>
        <p:nvSpPr>
          <p:cNvPr id="245783" name="Line 23"/>
          <p:cNvSpPr>
            <a:spLocks noChangeShapeType="1"/>
          </p:cNvSpPr>
          <p:nvPr/>
        </p:nvSpPr>
        <p:spPr bwMode="auto">
          <a:xfrm>
            <a:off x="3203575" y="1916113"/>
            <a:ext cx="1219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784" name="Line 24"/>
          <p:cNvSpPr>
            <a:spLocks noChangeShapeType="1"/>
          </p:cNvSpPr>
          <p:nvPr/>
        </p:nvSpPr>
        <p:spPr bwMode="auto">
          <a:xfrm>
            <a:off x="3203575" y="3068638"/>
            <a:ext cx="1219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785" name="Line 25"/>
          <p:cNvSpPr>
            <a:spLocks noChangeShapeType="1"/>
          </p:cNvSpPr>
          <p:nvPr/>
        </p:nvSpPr>
        <p:spPr bwMode="auto">
          <a:xfrm>
            <a:off x="3203575" y="4149725"/>
            <a:ext cx="1219200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0" y="4652963"/>
            <a:ext cx="8064500" cy="131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2"/>
                </a:solidFill>
              </a:rPr>
              <a:t>-Các bạn trong tranh đang làm gì?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accent2"/>
                </a:solidFill>
              </a:rPr>
              <a:t>- Điều gì có thể xảy ra với các bạn?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4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4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  <p:bldP spid="12293" grpId="0" animBg="1"/>
      <p:bldP spid="12294" grpId="0" animBg="1"/>
      <p:bldP spid="12295" grpId="0"/>
      <p:bldP spid="12296" grpId="0"/>
      <p:bldP spid="12297" grpId="0"/>
      <p:bldP spid="12298" grpId="0" animBg="1"/>
      <p:bldP spid="12299" grpId="0" animBg="1"/>
      <p:bldP spid="12300" grpId="0" animBg="1"/>
      <p:bldP spid="12301" grpId="0"/>
      <p:bldP spid="12302" grpId="0"/>
      <p:bldP spid="12303" grpId="0"/>
      <p:bldP spid="245783" grpId="0" animBg="1"/>
      <p:bldP spid="245784" grpId="0" animBg="1"/>
      <p:bldP spid="245785" grpId="0" animBg="1"/>
      <p:bldP spid="123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Bellcol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Bellcoll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18"/>
          <p:cNvSpPr txBox="1">
            <a:spLocks noChangeArrowheads="1"/>
          </p:cNvSpPr>
          <p:nvPr/>
        </p:nvSpPr>
        <p:spPr bwMode="auto">
          <a:xfrm>
            <a:off x="685800" y="4953000"/>
            <a:ext cx="754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198" name="Text Box 21"/>
          <p:cNvSpPr txBox="1">
            <a:spLocks noChangeArrowheads="1"/>
          </p:cNvSpPr>
          <p:nvPr/>
        </p:nvSpPr>
        <p:spPr bwMode="auto">
          <a:xfrm>
            <a:off x="3276600" y="52578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8199" name="Text Box 22"/>
          <p:cNvSpPr txBox="1">
            <a:spLocks noChangeArrowheads="1"/>
          </p:cNvSpPr>
          <p:nvPr/>
        </p:nvSpPr>
        <p:spPr bwMode="auto">
          <a:xfrm>
            <a:off x="5715000" y="2286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3276600" y="188913"/>
            <a:ext cx="2590800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Tổ 1</a:t>
            </a: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8604250" y="4581525"/>
            <a:ext cx="2873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3327" name="WordArt 15"/>
          <p:cNvSpPr>
            <a:spLocks noChangeArrowheads="1" noChangeShapeType="1" noTextEdit="1"/>
          </p:cNvSpPr>
          <p:nvPr/>
        </p:nvSpPr>
        <p:spPr bwMode="auto">
          <a:xfrm>
            <a:off x="755650" y="4292600"/>
            <a:ext cx="2873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0" y="5157788"/>
            <a:ext cx="4500563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Chơi bóng dưới lòng đường, tai nạn </a:t>
            </a:r>
          </a:p>
        </p:txBody>
      </p:sp>
      <p:pic>
        <p:nvPicPr>
          <p:cNvPr id="9229" name="Picture 13" descr="T4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5076825" y="1268413"/>
            <a:ext cx="37084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5364163" y="5157788"/>
            <a:ext cx="3168650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Đùa nghịch nước, ngã xuống sông.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 animBg="1"/>
      <p:bldP spid="13325" grpId="0" animBg="1"/>
      <p:bldP spid="13327" grpId="0" animBg="1"/>
      <p:bldP spid="13329" grpId="0"/>
      <p:bldP spid="133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WordArt 9"/>
          <p:cNvSpPr>
            <a:spLocks noChangeArrowheads="1" noChangeShapeType="1" noTextEdit="1"/>
          </p:cNvSpPr>
          <p:nvPr/>
        </p:nvSpPr>
        <p:spPr bwMode="auto">
          <a:xfrm>
            <a:off x="3492500" y="260350"/>
            <a:ext cx="23749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Tổ 2</a:t>
            </a:r>
          </a:p>
        </p:txBody>
      </p:sp>
      <p:pic>
        <p:nvPicPr>
          <p:cNvPr id="7185" name="Picture 17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4284663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908050"/>
            <a:ext cx="403225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1908175" y="5084763"/>
            <a:ext cx="250825" cy="549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4349" name="WordArt 13"/>
          <p:cNvSpPr>
            <a:spLocks noChangeArrowheads="1" noChangeShapeType="1" noTextEdit="1"/>
          </p:cNvSpPr>
          <p:nvPr/>
        </p:nvSpPr>
        <p:spPr bwMode="auto">
          <a:xfrm>
            <a:off x="6877050" y="5084763"/>
            <a:ext cx="3587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95288" y="5661025"/>
            <a:ext cx="3097212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Đi giữa lòng đường, xe  tong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651500" y="5661025"/>
            <a:ext cx="3024188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Bám bên ngoài xe, tai nạn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8" grpId="0" animBg="1"/>
      <p:bldP spid="14349" grpId="0" animBg="1"/>
      <p:bldP spid="14350" grpId="0"/>
      <p:bldP spid="143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CAWHERJ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29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2" descr="CAWHERJ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72450" y="0"/>
            <a:ext cx="97155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3492500" y="260350"/>
            <a:ext cx="22987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Tổ 3</a:t>
            </a:r>
          </a:p>
        </p:txBody>
      </p:sp>
      <p:pic>
        <p:nvPicPr>
          <p:cNvPr id="19461" name="Picture 5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8063" y="908050"/>
            <a:ext cx="81359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619250" y="5805488"/>
            <a:ext cx="61214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1">
              <a:srgbClr val="868686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Lội sông, trượt chân ngã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1537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6000">
              <a:srgbClr val="E81766"/>
            </a:gs>
            <a:gs pos="13500">
              <a:srgbClr val="EE3F17"/>
            </a:gs>
            <a:gs pos="24000">
              <a:srgbClr val="FFFF00"/>
            </a:gs>
            <a:gs pos="32499">
              <a:srgbClr val="1A8D48"/>
            </a:gs>
            <a:gs pos="39500">
              <a:srgbClr val="0819FB"/>
            </a:gs>
            <a:gs pos="50000">
              <a:srgbClr val="A603AB"/>
            </a:gs>
            <a:gs pos="60501">
              <a:srgbClr val="0819FB"/>
            </a:gs>
            <a:gs pos="67501">
              <a:srgbClr val="1A8D48"/>
            </a:gs>
            <a:gs pos="76000">
              <a:srgbClr val="FFFF00"/>
            </a:gs>
            <a:gs pos="86500">
              <a:srgbClr val="EE3F17"/>
            </a:gs>
            <a:gs pos="94000">
              <a:srgbClr val="E81766"/>
            </a:gs>
            <a:gs pos="100000">
              <a:srgbClr val="A603AB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Right"/>
          <a:lightRig rig="legacyHarsh3" dir="t"/>
        </a:scene3d>
        <a:sp3d extrusionH="100000" prstMaterial="legacyMatte">
          <a:bevelT w="13500" h="13500" prst="angle"/>
          <a:bevelB w="13500" h="13500" prst="angle"/>
          <a:extrusionClr>
            <a:srgbClr val="6633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603AB"/>
            </a:gs>
            <a:gs pos="6000">
              <a:srgbClr val="E81766"/>
            </a:gs>
            <a:gs pos="13500">
              <a:srgbClr val="EE3F17"/>
            </a:gs>
            <a:gs pos="24000">
              <a:srgbClr val="FFFF00"/>
            </a:gs>
            <a:gs pos="32499">
              <a:srgbClr val="1A8D48"/>
            </a:gs>
            <a:gs pos="39500">
              <a:srgbClr val="0819FB"/>
            </a:gs>
            <a:gs pos="50000">
              <a:srgbClr val="A603AB"/>
            </a:gs>
            <a:gs pos="60501">
              <a:srgbClr val="0819FB"/>
            </a:gs>
            <a:gs pos="67501">
              <a:srgbClr val="1A8D48"/>
            </a:gs>
            <a:gs pos="76000">
              <a:srgbClr val="FFFF00"/>
            </a:gs>
            <a:gs pos="86500">
              <a:srgbClr val="EE3F17"/>
            </a:gs>
            <a:gs pos="94000">
              <a:srgbClr val="E81766"/>
            </a:gs>
            <a:gs pos="100000">
              <a:srgbClr val="A603AB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Right"/>
          <a:lightRig rig="legacyHarsh3" dir="t"/>
        </a:scene3d>
        <a:sp3d extrusionH="100000" prstMaterial="legacyMatte">
          <a:bevelT w="13500" h="13500" prst="angle"/>
          <a:bevelB w="13500" h="13500" prst="angle"/>
          <a:extrusionClr>
            <a:srgbClr val="663300"/>
          </a:extrusionClr>
        </a:sp3d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598</Words>
  <Application>Microsoft Office PowerPoint</Application>
  <PresentationFormat>On-screen Show (4:3)</PresentationFormat>
  <Paragraphs>85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</vt:lpstr>
      <vt:lpstr>2. Các bạn nhỏ đang chơi đá bóng trên đường. Đúng hay sai ?</vt:lpstr>
      <vt:lpstr>3. Bạn nhỏ chạy ngang qua đường.  Đúng hay sai ?</vt:lpstr>
      <vt:lpstr>4. Người đi bộ đi trên vỉa hè. Đúng hay sai ?</vt:lpstr>
      <vt:lpstr>Slide 25</vt:lpstr>
      <vt:lpstr>Slide 26</vt:lpstr>
      <vt:lpstr>Slide 27</vt:lpstr>
      <vt:lpstr>Dặn dò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ĐỀ TÀI</dc:title>
  <dc:subject>PHÂN TÍCH THIẾT KẾ VÀ GIẢI THUẬT</dc:subject>
  <dc:creator>BÙI CÔNG LUÂN</dc:creator>
  <cp:lastModifiedBy>CSTeam</cp:lastModifiedBy>
  <cp:revision>368</cp:revision>
  <dcterms:created xsi:type="dcterms:W3CDTF">2008-11-12T14:18:07Z</dcterms:created>
  <dcterms:modified xsi:type="dcterms:W3CDTF">2016-06-29T08:30:29Z</dcterms:modified>
</cp:coreProperties>
</file>