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9" r:id="rId3"/>
    <p:sldId id="288" r:id="rId4"/>
    <p:sldId id="289" r:id="rId5"/>
    <p:sldId id="257" r:id="rId6"/>
    <p:sldId id="290" r:id="rId7"/>
    <p:sldId id="271" r:id="rId8"/>
    <p:sldId id="256" r:id="rId9"/>
    <p:sldId id="258" r:id="rId10"/>
    <p:sldId id="280" r:id="rId11"/>
    <p:sldId id="292" r:id="rId12"/>
    <p:sldId id="281" r:id="rId13"/>
    <p:sldId id="293" r:id="rId14"/>
    <p:sldId id="294" r:id="rId15"/>
    <p:sldId id="295" r:id="rId16"/>
    <p:sldId id="296" r:id="rId17"/>
    <p:sldId id="297" r:id="rId18"/>
    <p:sldId id="298" r:id="rId19"/>
    <p:sldId id="299" r:id="rId20"/>
    <p:sldId id="300" r:id="rId21"/>
    <p:sldId id="301" r:id="rId22"/>
    <p:sldId id="2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4</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com/watch?v=6WTbxdwfjkw"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4"/>
          <a:stretch>
            <a:fillRect/>
          </a:stretch>
        </p:blipFill>
        <p:spPr>
          <a:xfrm>
            <a:off x="170139" y="461744"/>
            <a:ext cx="7815749" cy="6712278"/>
          </a:xfrm>
          <a:prstGeom prst="rect">
            <a:avLst/>
          </a:prstGeom>
        </p:spPr>
      </p:pic>
    </p:spTree>
    <p:extLst>
      <p:ext uri="{BB962C8B-B14F-4D97-AF65-F5344CB8AC3E}">
        <p14:creationId xmlns:p14="http://schemas.microsoft.com/office/powerpoint/2010/main" val="27764177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26" name="Picture 2" descr="Tiểu sử cuộc đời và sự nghiệp của danh nhân Nguyễn Trãi">
            <a:extLst>
              <a:ext uri="{FF2B5EF4-FFF2-40B4-BE49-F238E27FC236}">
                <a16:creationId xmlns:a16="http://schemas.microsoft.com/office/drawing/2014/main" id="{20A83818-E49A-584E-1BAB-778A32AF5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73" y="2047558"/>
            <a:ext cx="528637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Lịch Sử Việt Nam - Lê Lai">
            <a:extLst>
              <a:ext uri="{FF2B5EF4-FFF2-40B4-BE49-F238E27FC236}">
                <a16:creationId xmlns:a16="http://schemas.microsoft.com/office/drawing/2014/main" id="{816DF0B5-9DFE-BE0F-46EF-6824CCDE1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1696720"/>
            <a:ext cx="447675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785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30" name="Picture 6" descr="Danh tướng Trần Nguyên Hãn và cái chết đau đớn gây tranh cãi - Giáo dục">
            <a:extLst>
              <a:ext uri="{FF2B5EF4-FFF2-40B4-BE49-F238E27FC236}">
                <a16:creationId xmlns:a16="http://schemas.microsoft.com/office/drawing/2014/main" id="{A3D948A5-3AF9-73F8-2E99-2DF961E6D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8" y="1845945"/>
            <a:ext cx="53054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UYỄN CHÍCH | VỊ TƯỚNG HIẾN KẾ CHO VUA LÊ LỢI KHIẾN KHỞI NGHĨA LAM SƠN  THÀNH CÔNG NGOẠN MỤC">
            <a:extLst>
              <a:ext uri="{FF2B5EF4-FFF2-40B4-BE49-F238E27FC236}">
                <a16:creationId xmlns:a16="http://schemas.microsoft.com/office/drawing/2014/main" id="{A6767B36-C599-1308-19BB-B62894EA9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95" b="12595"/>
          <a:stretch/>
        </p:blipFill>
        <p:spPr bwMode="auto">
          <a:xfrm>
            <a:off x="6421120" y="2479040"/>
            <a:ext cx="5323840" cy="298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02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1" y="599878"/>
            <a:ext cx="5171440"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F668372D-47EA-FAE0-A082-C83A4AF0BD13}"/>
              </a:ext>
            </a:extLst>
          </p:cNvPr>
          <p:cNvSpPr txBox="1"/>
          <p:nvPr/>
        </p:nvSpPr>
        <p:spPr>
          <a:xfrm>
            <a:off x="762000" y="2083451"/>
            <a:ext cx="10687051" cy="3170099"/>
          </a:xfrm>
          <a:prstGeom prst="rect">
            <a:avLst/>
          </a:prstGeom>
          <a:solidFill>
            <a:schemeClr val="accent2">
              <a:lumMod val="40000"/>
              <a:lumOff val="60000"/>
            </a:schemeClr>
          </a:solidFill>
        </p:spPr>
        <p:txBody>
          <a:bodyPr wrap="square">
            <a:spAutoFit/>
          </a:bodyPr>
          <a:lstStyle/>
          <a:p>
            <a:pPr algn="just"/>
            <a:r>
              <a:rPr lang="vi-VN" sz="4000" b="1" dirty="0">
                <a:solidFill>
                  <a:srgbClr val="202124"/>
                </a:solidFill>
                <a:latin typeface="Arial" panose="020B0604020202020204" pitchFamily="34" charset="0"/>
                <a:cs typeface="Arial" panose="020B0604020202020204" pitchFamily="34" charset="0"/>
              </a:rPr>
              <a:t>Trong suốt 10 năm khởi nghĩa Lam Sơn có rất nhiều chiến thắng lớn khiến cho quân minh bị thiệt hại nặng nề. Trận Chi Lăng là một trong những trận đánh tiêu biểu và quyết định của khởi nghĩa Lam Sơn.</a:t>
            </a:r>
            <a:endParaRPr lang="en-US" sz="4000" b="1"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633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640080" y="1951158"/>
            <a:ext cx="4826000" cy="304756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6446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th</a:t>
              </a:r>
              <a:r>
                <a:rPr lang="en-US" sz="3200" b="1" dirty="0">
                  <a:solidFill>
                    <a:prstClr val="black"/>
                  </a:solidFill>
                  <a:latin typeface="Cambria" panose="02040503050406030204" pitchFamily="18" charset="0"/>
                  <a:ea typeface="Cambria" panose="02040503050406030204" pitchFamily="18" charset="0"/>
                </a:rPr>
                <a:t>ô</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 tin trong SGK, quan sát lược đồ trận Chi Lăng và kể lại câu chuyện lịch sử về trận Chi Lăng.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2C447C1-4754-64DF-FB3A-B91FB8429F04}"/>
              </a:ext>
            </a:extLst>
          </p:cNvPr>
          <p:cNvPicPr>
            <a:picLocks noChangeAspect="1"/>
          </p:cNvPicPr>
          <p:nvPr/>
        </p:nvPicPr>
        <p:blipFill>
          <a:blip r:embed="rId2"/>
          <a:stretch>
            <a:fillRect/>
          </a:stretch>
        </p:blipFill>
        <p:spPr>
          <a:xfrm>
            <a:off x="5419562" y="558800"/>
            <a:ext cx="6123044" cy="5902960"/>
          </a:xfrm>
          <a:prstGeom prst="rect">
            <a:avLst/>
          </a:prstGeom>
        </p:spPr>
      </p:pic>
    </p:spTree>
    <p:extLst>
      <p:ext uri="{BB962C8B-B14F-4D97-AF65-F5344CB8AC3E}">
        <p14:creationId xmlns:p14="http://schemas.microsoft.com/office/powerpoint/2010/main" val="24948428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792480" y="1128411"/>
            <a:ext cx="10687051" cy="5078313"/>
          </a:xfrm>
          <a:prstGeom prst="rect">
            <a:avLst/>
          </a:prstGeom>
          <a:solidFill>
            <a:schemeClr val="accent2">
              <a:lumMod val="40000"/>
              <a:lumOff val="60000"/>
            </a:schemeClr>
          </a:solidFill>
        </p:spPr>
        <p:txBody>
          <a:bodyPr wrap="square">
            <a:spAutoFit/>
          </a:bodyPr>
          <a:lstStyle/>
          <a:p>
            <a:pPr lvl="0" algn="just"/>
            <a:r>
              <a:rPr lang="vi-VN" sz="3600" b="1" dirty="0">
                <a:solidFill>
                  <a:srgbClr val="202124"/>
                </a:solidFill>
                <a:cs typeface="Arial" panose="020B0604020202020204" pitchFamily="34" charset="0"/>
              </a:rPr>
              <a:t>+ Lê Lợi kéo quân bao vây thành Đông Quan (Hà Nội), nhà Minh cử hai đạo binh sang phá vây. </a:t>
            </a:r>
          </a:p>
          <a:p>
            <a:pPr lvl="0" algn="just"/>
            <a:r>
              <a:rPr lang="vi-VN" sz="3600" b="1" dirty="0">
                <a:solidFill>
                  <a:srgbClr val="202124"/>
                </a:solidFill>
                <a:cs typeface="Arial" panose="020B0604020202020204" pitchFamily="34" charset="0"/>
              </a:rPr>
              <a:t>+ Quân Minh do Liễu Thăng cầm đầu kéo vào Lạng Sơn đến cửa ải Chi Lăng lúc mờ sáng. </a:t>
            </a:r>
          </a:p>
          <a:p>
            <a:pPr lvl="0" algn="just"/>
            <a:r>
              <a:rPr lang="vi-VN" sz="3600" b="1" dirty="0">
                <a:solidFill>
                  <a:srgbClr val="202124"/>
                </a:solidFill>
                <a:cs typeface="Arial" panose="020B0604020202020204" pitchFamily="34" charset="0"/>
              </a:rPr>
              <a:t>+ Quân ta cho kị binh ra nhử giặc vào trận địa, rồi bao vây từ hai sườn núi đánh giặc.</a:t>
            </a:r>
          </a:p>
          <a:p>
            <a:pPr lvl="0" algn="just"/>
            <a:r>
              <a:rPr lang="vi-VN" sz="3600" b="1" dirty="0">
                <a:solidFill>
                  <a:srgbClr val="202124"/>
                </a:solidFill>
                <a:cs typeface="Arial" panose="020B0604020202020204" pitchFamily="34" charset="0"/>
              </a:rPr>
              <a:t>+ Liễu Thăng tử trận, quân Minh hoảng loạn tháo chạy. </a:t>
            </a:r>
          </a:p>
        </p:txBody>
      </p:sp>
    </p:spTree>
    <p:extLst>
      <p:ext uri="{BB962C8B-B14F-4D97-AF65-F5344CB8AC3E}">
        <p14:creationId xmlns:p14="http://schemas.microsoft.com/office/powerpoint/2010/main" val="29504164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50362D-84BE-E9D9-A46A-ABD97C8C0AD6}"/>
              </a:ext>
            </a:extLst>
          </p:cNvPr>
          <p:cNvSpPr txBox="1"/>
          <p:nvPr/>
        </p:nvSpPr>
        <p:spPr>
          <a:xfrm>
            <a:off x="1168400" y="2143760"/>
            <a:ext cx="10535920" cy="1200329"/>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Xem</a:t>
            </a:r>
            <a:r>
              <a:rPr lang="en-US" sz="3600" dirty="0">
                <a:latin typeface="Cambria" panose="02040503050406030204" pitchFamily="18" charset="0"/>
                <a:ea typeface="Cambria" panose="02040503050406030204" pitchFamily="18" charset="0"/>
              </a:rPr>
              <a:t> video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Lăng</a:t>
            </a:r>
            <a:r>
              <a:rPr lang="en-US" sz="3600" dirty="0">
                <a:latin typeface="Cambria" panose="02040503050406030204" pitchFamily="18" charset="0"/>
                <a:ea typeface="Cambria" panose="02040503050406030204" pitchFamily="18" charset="0"/>
              </a:rPr>
              <a:t> – </a:t>
            </a:r>
            <a:r>
              <a:rPr lang="en-US" sz="3600" dirty="0" err="1">
                <a:latin typeface="Cambria" panose="02040503050406030204" pitchFamily="18" charset="0"/>
                <a:ea typeface="Cambria" panose="02040503050406030204" pitchFamily="18" charset="0"/>
              </a:rPr>
              <a:t>Xương</a:t>
            </a:r>
            <a:r>
              <a:rPr lang="en-US" sz="3600" dirty="0">
                <a:latin typeface="Cambria" panose="02040503050406030204" pitchFamily="18" charset="0"/>
                <a:ea typeface="Cambria" panose="02040503050406030204" pitchFamily="18" charset="0"/>
              </a:rPr>
              <a:t> Giang:</a:t>
            </a:r>
          </a:p>
          <a:p>
            <a:pPr algn="ctr"/>
            <a:r>
              <a:rPr lang="en-US" sz="3600" dirty="0">
                <a:latin typeface="Cambria" panose="02040503050406030204" pitchFamily="18" charset="0"/>
                <a:ea typeface="Cambria" panose="02040503050406030204" pitchFamily="18" charset="0"/>
                <a:hlinkClick r:id="rId2"/>
              </a:rPr>
              <a:t>https://youtube.com/watch?v=6WTbxdwfjkw</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603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894080" y="498491"/>
            <a:ext cx="10687051" cy="5632311"/>
          </a:xfrm>
          <a:prstGeom prst="rect">
            <a:avLst/>
          </a:prstGeom>
          <a:solidFill>
            <a:schemeClr val="accent2">
              <a:lumMod val="40000"/>
              <a:lumOff val="60000"/>
            </a:schemeClr>
          </a:solidFill>
        </p:spPr>
        <p:txBody>
          <a:bodyPr wrap="square">
            <a:spAutoFit/>
          </a:bodyPr>
          <a:lstStyle/>
          <a:p>
            <a:pPr lvl="0" algn="just"/>
            <a:r>
              <a:rPr lang="vi-VN" sz="3000" b="1" dirty="0">
                <a:solidFill>
                  <a:srgbClr val="202124"/>
                </a:solidFill>
                <a:latin typeface="Calibri" panose="020F0502020204030204" pitchFamily="34" charset="0"/>
                <a:cs typeface="Calibri" panose="020F0502020204030204" pitchFamily="34" charset="0"/>
              </a:rPr>
              <a:t>+ Kết quả: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Liễu Thăng và Lương Minh bị tử trận, hàng vạn tên địch bị giết.</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Cánh quân Mộc Thạnh chỉ huy vội rút chạy về nước.</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Vương Thông xin hòa, mở hội thề Đông Quan rút quân về nước.</a:t>
            </a:r>
          </a:p>
          <a:p>
            <a:pPr lvl="0" algn="just"/>
            <a:r>
              <a:rPr lang="vi-VN" sz="3000" dirty="0">
                <a:solidFill>
                  <a:srgbClr val="202124"/>
                </a:solidFill>
                <a:latin typeface="Calibri" panose="020F0502020204030204" pitchFamily="34" charset="0"/>
                <a:cs typeface="Calibri" panose="020F0502020204030204" pitchFamily="34" charset="0"/>
              </a:rPr>
              <a:t>=&gt; Khởi nghĩa giành thắng lợi hoàn toàn.</a:t>
            </a:r>
          </a:p>
          <a:p>
            <a:pPr lvl="0" algn="just"/>
            <a:r>
              <a:rPr lang="vi-VN" sz="3000" b="1" dirty="0">
                <a:solidFill>
                  <a:srgbClr val="202124"/>
                </a:solidFill>
                <a:latin typeface="Calibri" panose="020F0502020204030204" pitchFamily="34" charset="0"/>
                <a:cs typeface="Calibri" panose="020F0502020204030204" pitchFamily="34" charset="0"/>
              </a:rPr>
              <a:t>+ Ý nghĩa: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Là chiến tranh giải phóng dân tộc đầu thế kỷ XV.</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Thể hiện ý chí và nghị lực, quyết tâm, tinh thần quyết chiến quyết thắng và trí thông minh sáng tạo của dân tộc ta.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Chiến thắng lịch sử đó đã xóa bỏ 20 năm đô hộ tàn bạo của nhà Minh, mở ra những trang mới trong lịch sử dựng nước và giữ nước quang vinh của dân tộc. </a:t>
            </a:r>
          </a:p>
        </p:txBody>
      </p:sp>
    </p:spTree>
    <p:extLst>
      <p:ext uri="{BB962C8B-B14F-4D97-AF65-F5344CB8AC3E}">
        <p14:creationId xmlns:p14="http://schemas.microsoft.com/office/powerpoint/2010/main" val="414655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3454400" y="181442"/>
            <a:ext cx="82740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Thi</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kể</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chuyện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lịch</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sử</a:t>
            </a:r>
            <a:endParaRPr lang="en-US" sz="4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1187260" y="2316720"/>
            <a:ext cx="6493700" cy="3539430"/>
          </a:xfrm>
          <a:prstGeom prst="rect">
            <a:avLst/>
          </a:prstGeom>
          <a:solidFill>
            <a:schemeClr val="accent2">
              <a:lumMod val="20000"/>
              <a:lumOff val="80000"/>
            </a:schemeClr>
          </a:solidFill>
        </p:spPr>
        <p:txBody>
          <a:bodyPr wrap="square">
            <a:spAutoFit/>
          </a:bodyPr>
          <a:lstStyle/>
          <a:p>
            <a:pPr algn="just"/>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Hình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thức</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thi</a:t>
            </a:r>
            <a:r>
              <a:rPr lang="en-US" sz="3200" b="1"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thi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theo</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nhóm</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mỗi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nhóm</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đại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diện</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bạn</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tham</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gia</a:t>
            </a:r>
            <a:r>
              <a:rPr lang="en-US" sz="3200" dirty="0">
                <a:solidFill>
                  <a:srgbClr val="202124"/>
                </a:solidFill>
                <a:latin typeface="Cambria" panose="02040503050406030204" pitchFamily="18" charset="0"/>
                <a:ea typeface="Cambria" panose="02040503050406030204" pitchFamily="18" charset="0"/>
              </a:rPr>
              <a:t>.</a:t>
            </a:r>
          </a:p>
          <a:p>
            <a:pPr algn="just"/>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Nội</a:t>
            </a:r>
            <a:r>
              <a:rPr lang="en-US" sz="3200" b="1" dirty="0">
                <a:solidFill>
                  <a:srgbClr val="202124"/>
                </a:solidFill>
                <a:latin typeface="Cambria" panose="02040503050406030204" pitchFamily="18" charset="0"/>
                <a:ea typeface="Cambria" panose="02040503050406030204" pitchFamily="18" charset="0"/>
              </a:rPr>
              <a:t> dung: </a:t>
            </a:r>
            <a:r>
              <a:rPr lang="en-US" sz="3200" dirty="0" err="1">
                <a:solidFill>
                  <a:srgbClr val="202124"/>
                </a:solidFill>
                <a:latin typeface="Cambria" panose="02040503050406030204" pitchFamily="18" charset="0"/>
                <a:ea typeface="Cambria" panose="02040503050406030204" pitchFamily="18" charset="0"/>
              </a:rPr>
              <a:t>chọn</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trong</a:t>
            </a:r>
            <a:r>
              <a:rPr lang="en-US" sz="3200" dirty="0">
                <a:solidFill>
                  <a:srgbClr val="202124"/>
                </a:solidFill>
                <a:latin typeface="Cambria" panose="02040503050406030204" pitchFamily="18" charset="0"/>
                <a:ea typeface="Cambria" panose="02040503050406030204" pitchFamily="18" charset="0"/>
              </a:rPr>
              <a:t> 3 </a:t>
            </a:r>
            <a:r>
              <a:rPr lang="en-US" sz="3200" dirty="0" err="1">
                <a:solidFill>
                  <a:srgbClr val="202124"/>
                </a:solidFill>
                <a:latin typeface="Cambria" panose="02040503050406030204" pitchFamily="18" charset="0"/>
                <a:ea typeface="Cambria" panose="02040503050406030204" pitchFamily="18" charset="0"/>
              </a:rPr>
              <a:t>câu</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chuyện</a:t>
            </a:r>
            <a:r>
              <a:rPr lang="en-US" sz="3200"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a:t>
            </a:r>
            <a:r>
              <a:rPr lang="en-US" sz="3200" b="1" dirty="0" err="1">
                <a:solidFill>
                  <a:srgbClr val="202124"/>
                </a:solidFill>
                <a:latin typeface="Cambria" panose="02040503050406030204" pitchFamily="18" charset="0"/>
                <a:ea typeface="Cambria" panose="02040503050406030204" pitchFamily="18" charset="0"/>
              </a:rPr>
              <a:t>Lợi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dựng</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cờ</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khởi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nghĩa</a:t>
            </a:r>
            <a:endParaRPr lang="en-US" sz="3200" b="1" dirty="0">
              <a:solidFill>
                <a:srgbClr val="202124"/>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Lai </a:t>
            </a:r>
            <a:r>
              <a:rPr lang="en-US" sz="3200" b="1" dirty="0" err="1">
                <a:solidFill>
                  <a:srgbClr val="202124"/>
                </a:solidFill>
                <a:latin typeface="Cambria" panose="02040503050406030204" pitchFamily="18" charset="0"/>
                <a:ea typeface="Cambria" panose="02040503050406030204" pitchFamily="18" charset="0"/>
              </a:rPr>
              <a:t>quên</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mình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cứu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chúa</a:t>
            </a:r>
            <a:r>
              <a:rPr lang="en-US" sz="3200" b="1"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err="1">
                <a:solidFill>
                  <a:srgbClr val="202124"/>
                </a:solidFill>
                <a:latin typeface="Cambria" panose="02040503050406030204" pitchFamily="18" charset="0"/>
                <a:ea typeface="Cambria" panose="02040503050406030204" pitchFamily="18" charset="0"/>
              </a:rPr>
              <a:t>Trận</a:t>
            </a:r>
            <a:r>
              <a:rPr lang="en-US" sz="3200" b="1" dirty="0">
                <a:solidFill>
                  <a:srgbClr val="202124"/>
                </a:solidFill>
                <a:latin typeface="Cambria" panose="02040503050406030204" pitchFamily="18" charset="0"/>
                <a:ea typeface="Cambria" panose="02040503050406030204" pitchFamily="18" charset="0"/>
              </a:rPr>
              <a:t> Chi </a:t>
            </a:r>
            <a:r>
              <a:rPr lang="en-US" sz="3200" b="1" dirty="0" err="1">
                <a:solidFill>
                  <a:srgbClr val="202124"/>
                </a:solidFill>
                <a:latin typeface="Cambria" panose="02040503050406030204" pitchFamily="18" charset="0"/>
                <a:ea typeface="Cambria" panose="02040503050406030204" pitchFamily="18" charset="0"/>
              </a:rPr>
              <a:t>Lăng</a:t>
            </a:r>
            <a:endParaRPr lang="en-US" sz="3200" b="1" dirty="0">
              <a:solidFill>
                <a:srgbClr val="20212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extLst>
      <p:ext uri="{BB962C8B-B14F-4D97-AF65-F5344CB8AC3E}">
        <p14:creationId xmlns:p14="http://schemas.microsoft.com/office/powerpoint/2010/main" val="27045477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3ED327-922E-4553-B4BA-ACD294918AF2}"/>
              </a:ext>
            </a:extLst>
          </p:cNvPr>
          <p:cNvPicPr>
            <a:picLocks noChangeAspect="1"/>
          </p:cNvPicPr>
          <p:nvPr/>
        </p:nvPicPr>
        <p:blipFill>
          <a:blip r:embed="rId2"/>
          <a:stretch>
            <a:fillRect/>
          </a:stretch>
        </p:blipFill>
        <p:spPr>
          <a:xfrm>
            <a:off x="743607" y="1645033"/>
            <a:ext cx="6648910" cy="3841367"/>
          </a:xfrm>
          <a:prstGeom prst="rect">
            <a:avLst/>
          </a:prstGeom>
        </p:spPr>
      </p:pic>
      <p:pic>
        <p:nvPicPr>
          <p:cNvPr id="10" name="Picture 9" descr="A child holding a camera&#10;&#10;Description automatically generated">
            <a:extLst>
              <a:ext uri="{FF2B5EF4-FFF2-40B4-BE49-F238E27FC236}">
                <a16:creationId xmlns:a16="http://schemas.microsoft.com/office/drawing/2014/main" id="{56460FDB-3EE3-336F-D0EF-FD7E074D4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3925" y="2705037"/>
            <a:ext cx="2758075" cy="4152963"/>
          </a:xfrm>
          <a:prstGeom prst="rect">
            <a:avLst/>
          </a:prstGeom>
        </p:spPr>
      </p:pic>
      <p:sp>
        <p:nvSpPr>
          <p:cNvPr id="11" name="Speech Bubble: Oval 10">
            <a:extLst>
              <a:ext uri="{FF2B5EF4-FFF2-40B4-BE49-F238E27FC236}">
                <a16:creationId xmlns:a16="http://schemas.microsoft.com/office/drawing/2014/main" id="{F45D46EB-68B5-9A97-4F98-2D1202369D49}"/>
              </a:ext>
            </a:extLst>
          </p:cNvPr>
          <p:cNvSpPr/>
          <p:nvPr/>
        </p:nvSpPr>
        <p:spPr>
          <a:xfrm>
            <a:off x="6113714" y="492636"/>
            <a:ext cx="4627868" cy="2187502"/>
          </a:xfrm>
          <a:prstGeom prst="wedgeEllipseCallout">
            <a:avLst>
              <a:gd name="adj1" fmla="val 46600"/>
              <a:gd name="adj2" fmla="val 47666"/>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ysClr val="windowText" lastClr="000000"/>
                </a:solidFill>
                <a:latin typeface="Arial" panose="020B0604020202020204" pitchFamily="34" charset="0"/>
                <a:cs typeface="Arial" panose="020B0604020202020204" pitchFamily="34" charset="0"/>
              </a:rPr>
              <a:t>Nêu</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tên</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công</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trình</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xuất</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hiện</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trong</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các</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tranh</a:t>
            </a:r>
            <a:r>
              <a:rPr lang="en-US" sz="3200" b="1" dirty="0">
                <a:solidFill>
                  <a:sysClr val="windowText" lastClr="000000"/>
                </a:solidFill>
                <a:latin typeface="Arial" panose="020B0604020202020204" pitchFamily="34" charset="0"/>
                <a:cs typeface="Arial" panose="020B0604020202020204" pitchFamily="34" charset="0"/>
              </a:rPr>
              <a:t> ở </a:t>
            </a:r>
            <a:r>
              <a:rPr lang="en-US" sz="3200" b="1" dirty="0" err="1">
                <a:solidFill>
                  <a:sysClr val="windowText" lastClr="000000"/>
                </a:solidFill>
                <a:latin typeface="Arial" panose="020B0604020202020204" pitchFamily="34" charset="0"/>
                <a:cs typeface="Arial" panose="020B0604020202020204" pitchFamily="34" charset="0"/>
              </a:rPr>
              <a:t>trên</a:t>
            </a:r>
            <a:r>
              <a:rPr lang="en-US" sz="3200" b="1" dirty="0">
                <a:solidFill>
                  <a:sysClr val="windowText" lastClr="000000"/>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Speech Bubble: Oval 11">
            <a:extLst>
              <a:ext uri="{FF2B5EF4-FFF2-40B4-BE49-F238E27FC236}">
                <a16:creationId xmlns:a16="http://schemas.microsoft.com/office/drawing/2014/main" id="{42B48875-26D9-46CA-FE14-2CFA058C9535}"/>
              </a:ext>
            </a:extLst>
          </p:cNvPr>
          <p:cNvSpPr/>
          <p:nvPr/>
        </p:nvSpPr>
        <p:spPr>
          <a:xfrm>
            <a:off x="5959366" y="3330429"/>
            <a:ext cx="4183126" cy="2187502"/>
          </a:xfrm>
          <a:prstGeom prst="wedgeEllipseCallout">
            <a:avLst>
              <a:gd name="adj1" fmla="val 46600"/>
              <a:gd name="adj2" fmla="val 47666"/>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ysClr val="windowText" lastClr="000000"/>
                </a:solidFill>
                <a:latin typeface="Arial" panose="020B0604020202020204" pitchFamily="34" charset="0"/>
                <a:cs typeface="Arial" panose="020B0604020202020204" pitchFamily="34" charset="0"/>
              </a:rPr>
              <a:t>Em </a:t>
            </a:r>
            <a:r>
              <a:rPr lang="en-US" sz="2400" b="1" dirty="0" err="1">
                <a:solidFill>
                  <a:sysClr val="windowText" lastClr="000000"/>
                </a:solidFill>
                <a:latin typeface="Arial" panose="020B0604020202020204" pitchFamily="34" charset="0"/>
                <a:cs typeface="Arial" panose="020B0604020202020204" pitchFamily="34" charset="0"/>
              </a:rPr>
              <a:t>nhận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ra</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các</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công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trình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nhân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vật</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liên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quan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đến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triều</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đại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nào</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trong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lịch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sử</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Việt</a:t>
            </a:r>
            <a:r>
              <a:rPr lang="en-US" sz="2400" b="1" dirty="0">
                <a:solidFill>
                  <a:sysClr val="windowText" lastClr="000000"/>
                </a:solidFill>
                <a:latin typeface="Arial" panose="020B0604020202020204" pitchFamily="34" charset="0"/>
                <a:cs typeface="Arial" panose="020B0604020202020204" pitchFamily="34" charset="0"/>
              </a:rPr>
              <a:t> Nam? </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265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10346270"/>
              <a:gd name="connsiteY0" fmla="*/ 576437 h 3458555"/>
              <a:gd name="connsiteX1" fmla="*/ 576437 w 10346270"/>
              <a:gd name="connsiteY1" fmla="*/ 0 h 3458555"/>
              <a:gd name="connsiteX2" fmla="*/ 9769833 w 10346270"/>
              <a:gd name="connsiteY2" fmla="*/ 0 h 3458555"/>
              <a:gd name="connsiteX3" fmla="*/ 10346270 w 10346270"/>
              <a:gd name="connsiteY3" fmla="*/ 576437 h 3458555"/>
              <a:gd name="connsiteX4" fmla="*/ 10346270 w 10346270"/>
              <a:gd name="connsiteY4" fmla="*/ 2882118 h 3458555"/>
              <a:gd name="connsiteX5" fmla="*/ 9769833 w 10346270"/>
              <a:gd name="connsiteY5" fmla="*/ 3458555 h 3458555"/>
              <a:gd name="connsiteX6" fmla="*/ 576437 w 10346270"/>
              <a:gd name="connsiteY6" fmla="*/ 3458555 h 3458555"/>
              <a:gd name="connsiteX7" fmla="*/ 0 w 10346270"/>
              <a:gd name="connsiteY7" fmla="*/ 2882118 h 3458555"/>
              <a:gd name="connsiteX8" fmla="*/ 0 w 10346270"/>
              <a:gd name="connsiteY8" fmla="*/ 576437 h 345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6270" h="3458555" fill="none" extrusionOk="0">
                <a:moveTo>
                  <a:pt x="0" y="576437"/>
                </a:moveTo>
                <a:cubicBezTo>
                  <a:pt x="3459" y="194911"/>
                  <a:pt x="259924" y="-55261"/>
                  <a:pt x="576437" y="0"/>
                </a:cubicBezTo>
                <a:cubicBezTo>
                  <a:pt x="3836071" y="143570"/>
                  <a:pt x="5568830" y="87359"/>
                  <a:pt x="9769833" y="0"/>
                </a:cubicBezTo>
                <a:cubicBezTo>
                  <a:pt x="10074362" y="28427"/>
                  <a:pt x="10351685" y="267570"/>
                  <a:pt x="10346270" y="576437"/>
                </a:cubicBezTo>
                <a:cubicBezTo>
                  <a:pt x="10273064" y="1249480"/>
                  <a:pt x="10405087" y="2469169"/>
                  <a:pt x="10346270" y="2882118"/>
                </a:cubicBezTo>
                <a:cubicBezTo>
                  <a:pt x="10343487" y="3219097"/>
                  <a:pt x="10095296" y="3459432"/>
                  <a:pt x="9769833" y="3458555"/>
                </a:cubicBezTo>
                <a:cubicBezTo>
                  <a:pt x="7130109" y="3291638"/>
                  <a:pt x="4262464" y="3471518"/>
                  <a:pt x="576437" y="3458555"/>
                </a:cubicBezTo>
                <a:cubicBezTo>
                  <a:pt x="250272" y="3453163"/>
                  <a:pt x="-19533" y="3187352"/>
                  <a:pt x="0" y="2882118"/>
                </a:cubicBezTo>
                <a:cubicBezTo>
                  <a:pt x="153666" y="1900007"/>
                  <a:pt x="-113080" y="1450813"/>
                  <a:pt x="0" y="576437"/>
                </a:cubicBezTo>
                <a:close/>
              </a:path>
              <a:path w="10346270" h="3458555" stroke="0" extrusionOk="0">
                <a:moveTo>
                  <a:pt x="0" y="576437"/>
                </a:moveTo>
                <a:cubicBezTo>
                  <a:pt x="6449" y="234033"/>
                  <a:pt x="281531" y="1027"/>
                  <a:pt x="576437" y="0"/>
                </a:cubicBezTo>
                <a:cubicBezTo>
                  <a:pt x="5027403" y="54831"/>
                  <a:pt x="6212652" y="90132"/>
                  <a:pt x="9769833" y="0"/>
                </a:cubicBezTo>
                <a:cubicBezTo>
                  <a:pt x="10054481" y="495"/>
                  <a:pt x="10321918" y="233197"/>
                  <a:pt x="10346270" y="576437"/>
                </a:cubicBezTo>
                <a:cubicBezTo>
                  <a:pt x="10468732" y="1095683"/>
                  <a:pt x="10401432" y="1917862"/>
                  <a:pt x="10346270" y="2882118"/>
                </a:cubicBezTo>
                <a:cubicBezTo>
                  <a:pt x="10394457" y="3190032"/>
                  <a:pt x="10105197" y="3416326"/>
                  <a:pt x="9769833" y="3458555"/>
                </a:cubicBezTo>
                <a:cubicBezTo>
                  <a:pt x="6298707" y="3352838"/>
                  <a:pt x="2011716" y="3376287"/>
                  <a:pt x="576437" y="3458555"/>
                </a:cubicBezTo>
                <a:cubicBezTo>
                  <a:pt x="242370" y="3452709"/>
                  <a:pt x="-8676" y="3186962"/>
                  <a:pt x="0" y="2882118"/>
                </a:cubicBezTo>
                <a:cubicBezTo>
                  <a:pt x="-3359" y="2282592"/>
                  <a:pt x="-64795" y="1050830"/>
                  <a:pt x="0" y="57643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ề 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thu thập một số tư liệu về 2 nhân vật lịch sử bằng tranh hoặc các câu chuyện lịch sử về Lê Lai, Nguyễn Trãi.</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3"/>
          <a:stretch>
            <a:fillRect/>
          </a:stretch>
        </p:blipFill>
        <p:spPr>
          <a:xfrm>
            <a:off x="5017981" y="568960"/>
            <a:ext cx="7418917" cy="6858000"/>
          </a:xfrm>
          <a:prstGeom prst="rect">
            <a:avLst/>
          </a:prstGeom>
        </p:spPr>
      </p:pic>
    </p:spTree>
    <p:extLst>
      <p:ext uri="{BB962C8B-B14F-4D97-AF65-F5344CB8AC3E}">
        <p14:creationId xmlns:p14="http://schemas.microsoft.com/office/powerpoint/2010/main" val="27457960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3ED327-922E-4553-B4BA-ACD294918AF2}"/>
              </a:ext>
            </a:extLst>
          </p:cNvPr>
          <p:cNvPicPr>
            <a:picLocks noChangeAspect="1"/>
          </p:cNvPicPr>
          <p:nvPr/>
        </p:nvPicPr>
        <p:blipFill>
          <a:blip r:embed="rId2"/>
          <a:stretch>
            <a:fillRect/>
          </a:stretch>
        </p:blipFill>
        <p:spPr>
          <a:xfrm>
            <a:off x="478136" y="2107149"/>
            <a:ext cx="5338495" cy="3084283"/>
          </a:xfrm>
          <a:prstGeom prst="rect">
            <a:avLst/>
          </a:prstGeom>
        </p:spPr>
      </p:pic>
      <p:sp>
        <p:nvSpPr>
          <p:cNvPr id="2" name="TextBox 1">
            <a:extLst>
              <a:ext uri="{FF2B5EF4-FFF2-40B4-BE49-F238E27FC236}">
                <a16:creationId xmlns:a16="http://schemas.microsoft.com/office/drawing/2014/main" id="{D9E7D58D-C788-7CD9-BB34-80CCB1EBB92B}"/>
              </a:ext>
            </a:extLst>
          </p:cNvPr>
          <p:cNvSpPr txBox="1"/>
          <p:nvPr/>
        </p:nvSpPr>
        <p:spPr>
          <a:xfrm>
            <a:off x="6007509" y="1910974"/>
            <a:ext cx="5624052" cy="4093428"/>
          </a:xfrm>
          <a:prstGeom prst="rect">
            <a:avLst/>
          </a:prstGeom>
          <a:solidFill>
            <a:schemeClr val="accent3">
              <a:lumMod val="20000"/>
              <a:lumOff val="80000"/>
            </a:schemeClr>
          </a:solidFill>
        </p:spPr>
        <p:txBody>
          <a:bodyPr wrap="square">
            <a:spAutoFit/>
          </a:bodyPr>
          <a:lstStyle/>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Công trình kiến trúc trong tranh 1 là một trong những công trình kiến trúc trong Khu di tích Lam Kinh (Thọ Xuân, Thanh Hóa). </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Các công trình kể trên có liên quan đến Triều đại nhà Hậu Lê trong lịch sử Việt Nam. </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Đây là nơi Lê Lợi dựng cờ khởi nghĩa chống quân Minh giành thắng lợi, lập ra triều Hậu Lê. </a:t>
            </a:r>
          </a:p>
        </p:txBody>
      </p:sp>
    </p:spTree>
    <p:extLst>
      <p:ext uri="{BB962C8B-B14F-4D97-AF65-F5344CB8AC3E}">
        <p14:creationId xmlns:p14="http://schemas.microsoft.com/office/powerpoint/2010/main" val="21075145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93899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1. Khởi nghĩa Lam Sơn (1418-1427)</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1+#ppt_w/2"/>
                                          </p:val>
                                        </p:tav>
                                        <p:tav tm="100000">
                                          <p:val>
                                            <p:strVal val="#ppt_x"/>
                                          </p:val>
                                        </p:tav>
                                      </p:tavLst>
                                    </p:anim>
                                    <p:anim calcmode="lin" valueType="num">
                                      <p:cBhvr additive="base">
                                        <p:cTn id="12" dur="1000" fill="hold"/>
                                        <p:tgtEl>
                                          <p:spTgt spid="4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3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4111-B94B-FA8B-95EB-4C571AD2A92D}"/>
              </a:ext>
            </a:extLst>
          </p:cNvPr>
          <p:cNvSpPr txBox="1"/>
          <p:nvPr/>
        </p:nvSpPr>
        <p:spPr>
          <a:xfrm>
            <a:off x="243841" y="2858169"/>
            <a:ext cx="5791200" cy="1754326"/>
          </a:xfrm>
          <a:prstGeom prst="rect">
            <a:avLst/>
          </a:prstGeom>
          <a:noFill/>
        </p:spPr>
        <p:txBody>
          <a:bodyPr wrap="square" rtlCol="0">
            <a:spAutoFit/>
          </a:bodyPr>
          <a:lstStyle/>
          <a:p>
            <a:pPr lvl="0" algn="ctr"/>
            <a:r>
              <a:rPr lang="vi-VN" sz="3600" b="1" dirty="0">
                <a:solidFill>
                  <a:srgbClr val="00B050"/>
                </a:solidFill>
                <a:latin typeface="Cambria" panose="02040503050406030204" pitchFamily="18" charset="0"/>
                <a:ea typeface="Cambria" panose="02040503050406030204" pitchFamily="18" charset="0"/>
              </a:rPr>
              <a:t>Đọc thông tin, em hãy:</a:t>
            </a:r>
          </a:p>
          <a:p>
            <a:pPr lvl="0" algn="ctr"/>
            <a:r>
              <a:rPr lang="vi-VN" sz="3600" b="1" dirty="0">
                <a:solidFill>
                  <a:srgbClr val="00B050"/>
                </a:solidFill>
                <a:latin typeface="Cambria" panose="02040503050406030204" pitchFamily="18" charset="0"/>
                <a:ea typeface="Cambria" panose="02040503050406030204" pitchFamily="18" charset="0"/>
              </a:rPr>
              <a:t>- Nêu một số nét chính về khởi nghĩa Lam Sơn.</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B4DDC6B-6C9A-40CE-202F-48C2D1C77EBF}"/>
              </a:ext>
            </a:extLst>
          </p:cNvPr>
          <p:cNvPicPr>
            <a:picLocks noChangeAspect="1"/>
          </p:cNvPicPr>
          <p:nvPr/>
        </p:nvPicPr>
        <p:blipFill>
          <a:blip r:embed="rId2"/>
          <a:stretch>
            <a:fillRect/>
          </a:stretch>
        </p:blipFill>
        <p:spPr>
          <a:xfrm>
            <a:off x="6095382" y="1645920"/>
            <a:ext cx="5759432" cy="4754880"/>
          </a:xfrm>
          <a:prstGeom prst="rect">
            <a:avLst/>
          </a:prstGeom>
        </p:spPr>
      </p:pic>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7853681"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a) </a:t>
              </a:r>
              <a:r>
                <a:rPr lang="en-US" sz="3200" b="1" dirty="0" err="1">
                  <a:latin typeface="Cambria" panose="02040503050406030204" pitchFamily="18" charset="0"/>
                  <a:ea typeface="Cambria" panose="02040503050406030204" pitchFamily="18" charset="0"/>
                </a:rPr>
                <a:t>Khái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khởi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Lam </a:t>
              </a:r>
              <a:r>
                <a:rPr lang="en-US" sz="3200" b="1" dirty="0" err="1">
                  <a:latin typeface="Cambria" panose="02040503050406030204" pitchFamily="18" charset="0"/>
                  <a:ea typeface="Cambria" panose="02040503050406030204" pitchFamily="18" charset="0"/>
                </a:rPr>
                <a:t>Sơn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63374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41396" y="470964"/>
            <a:ext cx="11132444" cy="5632311"/>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Kh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ởi nghĩa Lam Sơn do Lê Lợi lãnh đạo, diễn ra tại Lam Sơn (Thanh Hoá).</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Cuộc khởi nghĩa kéo dài 10 năm (1418-1427).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Một số sự kiện tiêu biểu: </a:t>
            </a:r>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Chuyển hướng chiến lược vào Nghệ An (1424), chiến thắng Tốt Động - Chúc Động (1426,) chiến thắng Chi Lăng - Xương Giang (11 - 427), Hội thể Đông Quan (12-1427)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Nhiều nhân vật tiêu biểu gắn với khởi nghĩa lam sơn như</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 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ai,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rần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guyên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ãn,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C</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hích. </a:t>
            </a:r>
            <a:endParaRPr kumimoji="0" lang="en-US"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posing for a photo&#10;&#10;Description automatically generated with low confidence">
            <a:extLst>
              <a:ext uri="{FF2B5EF4-FFF2-40B4-BE49-F238E27FC236}">
                <a16:creationId xmlns:a16="http://schemas.microsoft.com/office/drawing/2014/main" id="{DA5DB0B1-A8BF-D822-B82D-68D923074A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46151" y="3031870"/>
            <a:ext cx="3464302" cy="3603922"/>
          </a:xfrm>
          <a:prstGeom prst="rect">
            <a:avLst/>
          </a:prstGeom>
          <a:effectLst>
            <a:outerShdw blurRad="76200" dir="13500000" sy="23000" kx="1200000" algn="br" rotWithShape="0">
              <a:prstClr val="black">
                <a:alpha val="20000"/>
              </a:prstClr>
            </a:outerShdw>
          </a:effectLst>
        </p:spPr>
      </p:pic>
      <p:sp>
        <p:nvSpPr>
          <p:cNvPr id="12" name="TextBox 11">
            <a:extLst>
              <a:ext uri="{FF2B5EF4-FFF2-40B4-BE49-F238E27FC236}">
                <a16:creationId xmlns:a16="http://schemas.microsoft.com/office/drawing/2014/main" id="{E444F200-903B-468A-1AFD-4E28067027D9}"/>
              </a:ext>
            </a:extLst>
          </p:cNvPr>
          <p:cNvSpPr txBox="1"/>
          <p:nvPr/>
        </p:nvSpPr>
        <p:spPr>
          <a:xfrm>
            <a:off x="3996752" y="1769589"/>
            <a:ext cx="7230047" cy="2585323"/>
          </a:xfrm>
          <a:prstGeom prst="rect">
            <a:avLst/>
          </a:prstGeom>
          <a:noFill/>
        </p:spPr>
        <p:txBody>
          <a:bodyPr wrap="square" rtlCol="0">
            <a:spAutoFit/>
          </a:bodyPr>
          <a:lstStyle/>
          <a:p>
            <a:pPr algn="just"/>
            <a:r>
              <a:rPr lang="en-US" sz="5400" i="1" dirty="0">
                <a:latin typeface="Cambria" panose="02040503050406030204" pitchFamily="18" charset="0"/>
                <a:ea typeface="Cambria" panose="02040503050406030204" pitchFamily="18" charset="0"/>
              </a:rPr>
              <a:t>K</a:t>
            </a:r>
            <a:r>
              <a:rPr lang="vi-VN" sz="5400" b="0" i="1" u="none" strike="noStrike" baseline="0" dirty="0">
                <a:latin typeface="Cambria" panose="02040503050406030204" pitchFamily="18" charset="0"/>
                <a:ea typeface="Cambria" panose="02040503050406030204" pitchFamily="18" charset="0"/>
              </a:rPr>
              <a:t>ể câu chuyện về một nhân vật trong khởi nghĩa Lam Sơn.</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60928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727</Words>
  <Application>Microsoft Office PowerPoint</Application>
  <PresentationFormat>Widescreen</PresentationFormat>
  <Paragraphs>47</Paragraphs>
  <Slides>21</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SimSun</vt:lpstr>
      <vt:lpstr>Aptos</vt:lpstr>
      <vt:lpstr>Arial</vt:lpstr>
      <vt:lpstr>Calibri</vt:lpstr>
      <vt:lpstr>Calibri Light</vt:lpstr>
      <vt:lpstr>Cambria</vt:lpstr>
      <vt:lpstr>iCiel Gotham Medium</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2024-10-09T07:44:13Z</dcterms:created>
  <dcterms:modified xsi:type="dcterms:W3CDTF">2024-12-25T07:58:25Z</dcterms:modified>
</cp:coreProperties>
</file>