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72" r:id="rId4"/>
    <p:sldId id="256" r:id="rId5"/>
    <p:sldId id="258" r:id="rId6"/>
    <p:sldId id="259" r:id="rId7"/>
    <p:sldId id="264" r:id="rId8"/>
    <p:sldId id="273" r:id="rId9"/>
    <p:sldId id="274" r:id="rId10"/>
    <p:sldId id="275" r:id="rId11"/>
    <p:sldId id="276" r:id="rId12"/>
    <p:sldId id="280" r:id="rId13"/>
    <p:sldId id="279" r:id="rId14"/>
    <p:sldId id="281" r:id="rId15"/>
    <p:sldId id="277" r:id="rId16"/>
    <p:sldId id="278" r:id="rId17"/>
    <p:sldId id="282" r:id="rId18"/>
    <p:sldId id="283" r:id="rId19"/>
    <p:sldId id="284" r:id="rId20"/>
    <p:sldId id="270"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436033" y="482600"/>
            <a:ext cx="11319933" cy="6146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25/12/2024</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F067B9E3-F7E8-920F-C5BE-144BD6AF7F6F}"/>
              </a:ext>
            </a:extLst>
          </p:cNvPr>
          <p:cNvPicPr>
            <a:picLocks noChangeAspect="1"/>
          </p:cNvPicPr>
          <p:nvPr/>
        </p:nvPicPr>
        <p:blipFill>
          <a:blip r:embed="rId3"/>
          <a:stretch>
            <a:fillRect/>
          </a:stretch>
        </p:blipFill>
        <p:spPr>
          <a:xfrm>
            <a:off x="2305227" y="2374770"/>
            <a:ext cx="7453530" cy="2108459"/>
          </a:xfrm>
          <a:prstGeom prst="rect">
            <a:avLst/>
          </a:prstGeom>
        </p:spPr>
      </p:pic>
    </p:spTree>
    <p:extLst>
      <p:ext uri="{BB962C8B-B14F-4D97-AF65-F5344CB8AC3E}">
        <p14:creationId xmlns:p14="http://schemas.microsoft.com/office/powerpoint/2010/main" val="52947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00767"/>
          </a:xfrm>
          <a:prstGeom prst="rect">
            <a:avLst/>
          </a:prstGeom>
          <a:noFill/>
        </p:spPr>
        <p:txBody>
          <a:bodyPr wrap="square">
            <a:spAutoFit/>
          </a:bodyPr>
          <a:lstStyle/>
          <a:p>
            <a:pPr lvl="0" algn="just"/>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thúc: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tiếp </a:t>
            </a:r>
            <a:r>
              <a:rPr lang="en-US" sz="4400" dirty="0" err="1">
                <a:solidFill>
                  <a:prstClr val="black"/>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đến hết: nêu ý nghĩa của bộ phim thông qua việc xây dựng nhân vật thỏ trắng.</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762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897009"/>
              <a:ext cx="34665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thiệu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thỏ</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4180114"/>
            <a:ext cx="3500089"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2E16DD5-7404-7747-4DA9-AAB006DCC8FB}"/>
              </a:ext>
            </a:extLst>
          </p:cNvPr>
          <p:cNvPicPr>
            <a:picLocks noChangeAspect="1"/>
          </p:cNvPicPr>
          <p:nvPr/>
        </p:nvPicPr>
        <p:blipFill>
          <a:blip r:embed="rId4"/>
          <a:stretch>
            <a:fillRect/>
          </a:stretch>
        </p:blipFill>
        <p:spPr>
          <a:xfrm>
            <a:off x="3910012" y="2950029"/>
            <a:ext cx="7509487" cy="2718026"/>
          </a:xfrm>
          <a:prstGeom prst="rect">
            <a:avLst/>
          </a:prstGeom>
        </p:spPr>
      </p:pic>
    </p:spTree>
    <p:extLst>
      <p:ext uri="{BB962C8B-B14F-4D97-AF65-F5344CB8AC3E}">
        <p14:creationId xmlns:p14="http://schemas.microsoft.com/office/powerpoint/2010/main" val="21764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88BA34-36EC-E579-4696-E6037EECA3F8}"/>
              </a:ext>
            </a:extLst>
          </p:cNvPr>
          <p:cNvSpPr txBox="1"/>
          <p:nvPr/>
        </p:nvSpPr>
        <p:spPr>
          <a:xfrm>
            <a:off x="947056" y="803346"/>
            <a:ext cx="10493829" cy="4914166"/>
          </a:xfrm>
          <a:prstGeom prst="rect">
            <a:avLst/>
          </a:prstGeom>
          <a:noFill/>
        </p:spPr>
        <p:txBody>
          <a:bodyPr wrap="square">
            <a:spAutoFit/>
          </a:bodyPr>
          <a:lstStyle/>
          <a:p>
            <a:pPr marL="0" marR="0" algn="just">
              <a:spcBef>
                <a:spcPts val="0"/>
              </a:spcBef>
              <a:spcAft>
                <a:spcPts val="800"/>
              </a:spcAft>
              <a:tabLst>
                <a:tab pos="2581275" algn="l"/>
              </a:tabLs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Ngoại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muốt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to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tai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cởi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mở</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bụng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tin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bị</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đổ</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vội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chạy</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bay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gió</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ù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ù</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sẵn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ăn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vượt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Bao dung: Khi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dỗi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nhầm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47134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nhận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phim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3526972" y="2296886"/>
            <a:ext cx="8142514" cy="3991734"/>
          </a:xfrm>
          <a:prstGeom prst="rect">
            <a:avLst/>
          </a:prstGeom>
          <a:noFill/>
        </p:spPr>
        <p:txBody>
          <a:bodyPr wrap="square" rtlCol="0">
            <a:spAutoFit/>
          </a:bodyPr>
          <a:lstStyle/>
          <a:p>
            <a:pPr marL="0" marR="0" algn="just">
              <a:lnSpc>
                <a:spcPct val="120000"/>
              </a:lnSpc>
              <a:spcBef>
                <a:spcPts val="0"/>
              </a:spcBef>
              <a:spcAft>
                <a:spcPts val="800"/>
              </a:spcAft>
              <a:tabLst>
                <a:tab pos="2581275" algn="l"/>
              </a:tabLst>
            </a:pP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chi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nhìn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bộ</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trắng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muốt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mắt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to,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đuôi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ngắn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ngủn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thỏ</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chạy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bay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bão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ấm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áp</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Tớ</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khoái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nhất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món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này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tan,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gió</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ù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ù</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800"/>
              </a:spcAft>
              <a:tabLst>
                <a:tab pos="2581275" algn="l"/>
              </a:tabLst>
            </a:pP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ngữ</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hoạt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kĩ</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thuật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vi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tính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màn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xem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7396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 Những từ ngữ nào thể hiện suy nghĩ, cảm xúc của người xem đối với nhân vật và bộ phim?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2547258" y="2536371"/>
            <a:ext cx="8142514" cy="240168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800"/>
              </a:spcAft>
              <a:buClrTx/>
              <a:buSzTx/>
              <a:buFontTx/>
              <a:buNone/>
              <a:tabLst>
                <a:tab pos="2581275" algn="l"/>
              </a:tabLst>
              <a:defRPr/>
            </a:pPr>
            <a:r>
              <a:rPr kumimoji="0" lang="vi-VN"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 ngữ thể hiện tình cảm, cảm xúc của người xem đối với nhân vật và bộ phim: </a:t>
            </a:r>
            <a:r>
              <a:rPr kumimoji="0" lang="vi-VN"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rất yêu thích, đáng yêu, vô cùng thích thú, đáng quý nhất, thật xúc động, ý nghĩa.</a:t>
            </a:r>
            <a:endParaRPr kumimoji="0" lang="en-US"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9514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1077218"/>
          </a:xfrm>
          <a:prstGeom prst="rect">
            <a:avLst/>
          </a:prstGeom>
          <a:noFill/>
        </p:spPr>
        <p:txBody>
          <a:bodyPr wrap="square">
            <a:spAutoFit/>
          </a:bodyPr>
          <a:lstStyle/>
          <a:p>
            <a:pPr lvl="0" algn="ctr"/>
            <a:r>
              <a:rPr lang="en-US"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Trao đổi về những điểm cần lưu ý khi viết đoạn văn giới thiệu nhân vật trong một bộ phim hoạt hình.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3C3FA5-8E5D-3BF5-C80C-9E5F8D6A8C7D}"/>
              </a:ext>
            </a:extLst>
          </p:cNvPr>
          <p:cNvSpPr txBox="1"/>
          <p:nvPr/>
        </p:nvSpPr>
        <p:spPr>
          <a:xfrm>
            <a:off x="870857" y="1709057"/>
            <a:ext cx="8011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Dựa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để</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biết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đặc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vật</a:t>
            </a:r>
            <a:r>
              <a:rPr lang="en-US"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DA23F4D6-97D7-0335-AB45-BE68C0CD1C35}"/>
              </a:ext>
            </a:extLst>
          </p:cNvPr>
          <p:cNvSpPr/>
          <p:nvPr/>
        </p:nvSpPr>
        <p:spPr>
          <a:xfrm>
            <a:off x="1371599" y="2590800"/>
            <a:ext cx="10254343" cy="127362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G: </a:t>
            </a:r>
            <a:r>
              <a:rPr lang="vi-VN" sz="2800" dirty="0">
                <a:solidFill>
                  <a:srgbClr val="002060"/>
                </a:solidFill>
                <a:latin typeface="Cambria" panose="02040503050406030204" pitchFamily="18" charset="0"/>
                <a:ea typeface="Cambria" panose="02040503050406030204" pitchFamily="18" charset="0"/>
              </a:rPr>
              <a:t>Ngoại hình (hình dáng, gương mặt, trang phục,... của nhân vật). Hoạt động (việc làm, cử chỉ, lời nói,... của nhân vật theo diễn biến của bộ phim).</a:t>
            </a:r>
          </a:p>
        </p:txBody>
      </p:sp>
      <p:sp>
        <p:nvSpPr>
          <p:cNvPr id="6" name="TextBox 5">
            <a:extLst>
              <a:ext uri="{FF2B5EF4-FFF2-40B4-BE49-F238E27FC236}">
                <a16:creationId xmlns:a16="http://schemas.microsoft.com/office/drawing/2014/main" id="{82981BBE-254A-EACA-1047-C3FF2B8E480E}"/>
              </a:ext>
            </a:extLst>
          </p:cNvPr>
          <p:cNvSpPr txBox="1"/>
          <p:nvPr/>
        </p:nvSpPr>
        <p:spPr>
          <a:xfrm>
            <a:off x="903513" y="4016829"/>
            <a:ext cx="10646229" cy="954107"/>
          </a:xfrm>
          <a:prstGeom prst="rect">
            <a:avLst/>
          </a:prstGeom>
          <a:noFill/>
        </p:spPr>
        <p:txBody>
          <a:bodyPr wrap="square" rtlCol="0">
            <a:spAutoFit/>
          </a:bodyPr>
          <a:lstStyle/>
          <a:p>
            <a:pPr algn="just"/>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thế</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hiện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rõ</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đây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đoạn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văn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giới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thiệu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nhân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vật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trong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phim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hoạt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hình</a:t>
            </a:r>
            <a:r>
              <a:rPr lang="en-US" sz="2800" dirty="0">
                <a:solidFill>
                  <a:srgbClr val="000000"/>
                </a:solidFill>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C2D9A62-26AB-D5AA-2741-8F95B894EE01}"/>
              </a:ext>
            </a:extLst>
          </p:cNvPr>
          <p:cNvSpPr/>
          <p:nvPr/>
        </p:nvSpPr>
        <p:spPr>
          <a:xfrm>
            <a:off x="990600" y="5094514"/>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phim</a:t>
            </a:r>
            <a:endParaRPr lang="vi-VN"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8ADF374-D338-BEF4-7DA5-C2C361DAB058}"/>
              </a:ext>
            </a:extLst>
          </p:cNvPr>
          <p:cNvSpPr/>
          <p:nvPr/>
        </p:nvSpPr>
        <p:spPr>
          <a:xfrm>
            <a:off x="3483429" y="5072743"/>
            <a:ext cx="4996542"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Cambria" panose="02040503050406030204" pitchFamily="18" charset="0"/>
                <a:ea typeface="Cambria" panose="02040503050406030204" pitchFamily="18" charset="0"/>
              </a:rPr>
              <a:t>Đặc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điểm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qua </a:t>
            </a:r>
            <a:r>
              <a:rPr lang="en-US" sz="2800" dirty="0" err="1">
                <a:solidFill>
                  <a:srgbClr val="002060"/>
                </a:solidFill>
                <a:latin typeface="Cambria" panose="02040503050406030204" pitchFamily="18" charset="0"/>
                <a:ea typeface="Cambria" panose="02040503050406030204" pitchFamily="18" charset="0"/>
              </a:rPr>
              <a:t>mắt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nhìn</a:t>
            </a:r>
            <a:r>
              <a:rPr lang="en-US" sz="2800" dirty="0">
                <a:solidFill>
                  <a:srgbClr val="002060"/>
                </a:solidFill>
                <a:latin typeface="Cambria" panose="02040503050406030204" pitchFamily="18" charset="0"/>
                <a:ea typeface="Cambria" panose="02040503050406030204" pitchFamily="18" charset="0"/>
              </a:rPr>
              <a:t>, tai </a:t>
            </a:r>
            <a:r>
              <a:rPr lang="en-US" sz="2800" dirty="0" err="1">
                <a:solidFill>
                  <a:srgbClr val="002060"/>
                </a:solidFill>
                <a:latin typeface="Cambria" panose="02040503050406030204" pitchFamily="18" charset="0"/>
                <a:ea typeface="Cambria" panose="02040503050406030204" pitchFamily="18" charset="0"/>
              </a:rPr>
              <a:t>nghe</a:t>
            </a:r>
            <a:endParaRPr lang="vi-VN" sz="28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B4D58EF-C376-99C4-E3DC-22FF198E2CB6}"/>
              </a:ext>
            </a:extLst>
          </p:cNvPr>
          <p:cNvSpPr/>
          <p:nvPr/>
        </p:nvSpPr>
        <p:spPr>
          <a:xfrm>
            <a:off x="9209314" y="5050972"/>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endParaRPr lang="vi-VN"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5058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B6BE9F-6827-9B72-627C-A8E30E424FD5}"/>
              </a:ext>
            </a:extLst>
          </p:cNvPr>
          <p:cNvPicPr>
            <a:picLocks noChangeAspect="1"/>
          </p:cNvPicPr>
          <p:nvPr/>
        </p:nvPicPr>
        <p:blipFill>
          <a:blip r:embed="rId2"/>
          <a:stretch>
            <a:fillRect/>
          </a:stretch>
        </p:blipFill>
        <p:spPr>
          <a:xfrm>
            <a:off x="909637" y="1528762"/>
            <a:ext cx="10372725" cy="3800475"/>
          </a:xfrm>
          <a:prstGeom prst="rect">
            <a:avLst/>
          </a:prstGeom>
        </p:spPr>
      </p:pic>
    </p:spTree>
    <p:extLst>
      <p:ext uri="{BB962C8B-B14F-4D97-AF65-F5344CB8AC3E}">
        <p14:creationId xmlns:p14="http://schemas.microsoft.com/office/powerpoint/2010/main" val="2217611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2051989F-A9E8-48D3-0DA4-D93A50ED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27465"/>
            <a:ext cx="9753600" cy="3238500"/>
          </a:xfrm>
          <a:prstGeom prst="rect">
            <a:avLst/>
          </a:prstGeom>
        </p:spPr>
      </p:pic>
    </p:spTree>
    <p:extLst>
      <p:ext uri="{BB962C8B-B14F-4D97-AF65-F5344CB8AC3E}">
        <p14:creationId xmlns:p14="http://schemas.microsoft.com/office/powerpoint/2010/main" val="218255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1.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Làm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mà</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em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yêu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thích</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53717A7-8F13-5278-13DF-DAD794528C4C}"/>
              </a:ext>
            </a:extLst>
          </p:cNvPr>
          <p:cNvPicPr>
            <a:picLocks noChangeAspect="1"/>
          </p:cNvPicPr>
          <p:nvPr/>
        </p:nvPicPr>
        <p:blipFill>
          <a:blip r:embed="rId2"/>
          <a:stretch>
            <a:fillRect/>
          </a:stretch>
        </p:blipFill>
        <p:spPr>
          <a:xfrm>
            <a:off x="4474027" y="1422058"/>
            <a:ext cx="3357287" cy="4978742"/>
          </a:xfrm>
          <a:prstGeom prst="rect">
            <a:avLst/>
          </a:prstGeom>
        </p:spPr>
      </p:pic>
    </p:spTree>
    <p:extLst>
      <p:ext uri="{BB962C8B-B14F-4D97-AF65-F5344CB8AC3E}">
        <p14:creationId xmlns:p14="http://schemas.microsoft.com/office/powerpoint/2010/main" val="607169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Tìm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đọc</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bài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giới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thiệu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A02B93">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C1BE8FEA-95C2-4662-5D4C-41F1910A24C9}"/>
              </a:ext>
            </a:extLst>
          </p:cNvPr>
          <p:cNvSpPr/>
          <p:nvPr/>
        </p:nvSpPr>
        <p:spPr>
          <a:xfrm>
            <a:off x="957943" y="1513114"/>
            <a:ext cx="10199914" cy="4898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Bài giới thiệu phim hoạt hình: Đấu trường muôn thú 2D lồng tiếng:</a:t>
            </a:r>
          </a:p>
          <a:p>
            <a:pPr algn="just"/>
            <a:r>
              <a:rPr lang="vi-VN" sz="2800" dirty="0">
                <a:solidFill>
                  <a:srgbClr val="002060"/>
                </a:solidFill>
                <a:latin typeface="Cambria" panose="02040503050406030204" pitchFamily="18" charset="0"/>
                <a:ea typeface="Cambria" panose="02040503050406030204" pitchFamily="18" charset="0"/>
              </a:rPr>
              <a:t>Đạo diễn: Alois Di Leo</a:t>
            </a:r>
          </a:p>
          <a:p>
            <a:pPr algn="just"/>
            <a:r>
              <a:rPr lang="vi-VN" sz="2800" dirty="0">
                <a:solidFill>
                  <a:srgbClr val="002060"/>
                </a:solidFill>
                <a:latin typeface="Cambria" panose="02040503050406030204" pitchFamily="18" charset="0"/>
                <a:ea typeface="Cambria" panose="02040503050406030204" pitchFamily="18" charset="0"/>
              </a:rPr>
              <a:t>Diễn viên: Rodrigo Santoro, Alice Braga, Marcelo Adnet</a:t>
            </a:r>
          </a:p>
          <a:p>
            <a:pPr algn="just"/>
            <a:r>
              <a:rPr lang="vi-VN" sz="2800" dirty="0">
                <a:solidFill>
                  <a:srgbClr val="002060"/>
                </a:solidFill>
                <a:latin typeface="Cambria" panose="02040503050406030204" pitchFamily="18" charset="0"/>
                <a:ea typeface="Cambria" panose="02040503050406030204" pitchFamily="18" charset="0"/>
              </a:rPr>
              <a:t>Khởi chiếu: 10/02/2024</a:t>
            </a:r>
          </a:p>
          <a:p>
            <a:pPr algn="just"/>
            <a:r>
              <a:rPr lang="vi-VN" sz="2800" dirty="0">
                <a:solidFill>
                  <a:srgbClr val="002060"/>
                </a:solidFill>
                <a:latin typeface="Cambria" panose="02040503050406030204" pitchFamily="18" charset="0"/>
                <a:ea typeface="Cambria" panose="02040503050406030204" pitchFamily="18" charset="0"/>
              </a:rPr>
              <a:t>Bộ phim kể về hai chú chuột: Vini, một nhà thơ bị mắc chứng sợ sân khấu và Tito một tay guitar tài năng. Khi Trận Đại Hồng Thủy xảy ra, mỗi loài chỉ có một nam và một nữ được phép lên tàu của Noah. Trên con tàu lánh nạn đó, những cuộc đụng độ và tranh tài giữa muôn loài diễn ra đầy thú vị với những bài học vô cùng ý nghĩa.</a:t>
            </a:r>
          </a:p>
        </p:txBody>
      </p:sp>
    </p:spTree>
    <p:extLst>
      <p:ext uri="{BB962C8B-B14F-4D97-AF65-F5344CB8AC3E}">
        <p14:creationId xmlns:p14="http://schemas.microsoft.com/office/powerpoint/2010/main" val="278212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986789" y="710620"/>
            <a:ext cx="9879628" cy="707886"/>
          </a:xfrm>
          <a:prstGeom prst="rect">
            <a:avLst/>
          </a:prstGeom>
          <a:noFill/>
        </p:spPr>
        <p:txBody>
          <a:bodyPr wrap="none" rtlCol="0">
            <a:spAutoFit/>
          </a:bodyPr>
          <a:lstStyle/>
          <a:p>
            <a:pPr algn="ctr"/>
            <a:r>
              <a:rPr lang="en-GB" sz="4000" dirty="0" err="1">
                <a:solidFill>
                  <a:schemeClr val="accent2"/>
                </a:solidFill>
                <a:latin typeface="#9Slide03 BoosterNextFYBlack" panose="02000A03000000020004" pitchFamily="2" charset="-93"/>
              </a:rPr>
              <a:t>Đoạn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phim</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trên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có</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những</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nhân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vật</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nào</a:t>
            </a:r>
            <a:r>
              <a:rPr lang="en-GB" sz="4000" dirty="0">
                <a:solidFill>
                  <a:schemeClr val="accent2"/>
                </a:solidFill>
                <a:latin typeface="#9Slide03 BoosterNextFYBlack" panose="02000A03000000020004" pitchFamily="2" charset="-93"/>
              </a:rPr>
              <a:t>?</a:t>
            </a:r>
            <a:endParaRPr lang="vi-VN" sz="4000" dirty="0">
              <a:solidFill>
                <a:schemeClr val="accent2"/>
              </a:solidFill>
              <a:latin typeface="#9Slide03 BoosterNextFYBlack" panose="02000A03000000020004" pitchFamily="2" charset="-93"/>
            </a:endParaRPr>
          </a:p>
        </p:txBody>
      </p:sp>
      <p:grpSp>
        <p:nvGrpSpPr>
          <p:cNvPr id="4" name="Group 3">
            <a:extLst>
              <a:ext uri="{FF2B5EF4-FFF2-40B4-BE49-F238E27FC236}">
                <a16:creationId xmlns:a16="http://schemas.microsoft.com/office/drawing/2014/main" id="{9457D45E-3E71-3476-F9B8-B83C308728EF}"/>
              </a:ext>
            </a:extLst>
          </p:cNvPr>
          <p:cNvGrpSpPr/>
          <p:nvPr/>
        </p:nvGrpSpPr>
        <p:grpSpPr>
          <a:xfrm>
            <a:off x="981091" y="1984248"/>
            <a:ext cx="6720840" cy="4096512"/>
            <a:chOff x="981091" y="1984248"/>
            <a:chExt cx="6720840" cy="4096512"/>
          </a:xfrm>
        </p:grpSpPr>
        <p:grpSp>
          <p:nvGrpSpPr>
            <p:cNvPr id="14" name="Group 13">
              <a:extLst>
                <a:ext uri="{FF2B5EF4-FFF2-40B4-BE49-F238E27FC236}">
                  <a16:creationId xmlns:a16="http://schemas.microsoft.com/office/drawing/2014/main" id="{6CD07AA9-1AE0-8099-7FDA-CE2A94486E95}"/>
                </a:ext>
              </a:extLst>
            </p:cNvPr>
            <p:cNvGrpSpPr/>
            <p:nvPr/>
          </p:nvGrpSpPr>
          <p:grpSpPr>
            <a:xfrm>
              <a:off x="981091" y="1984248"/>
              <a:ext cx="6720840" cy="4096512"/>
              <a:chOff x="981091" y="1984248"/>
              <a:chExt cx="6720840" cy="4096512"/>
            </a:xfrm>
          </p:grpSpPr>
          <p:grpSp>
            <p:nvGrpSpPr>
              <p:cNvPr id="11" name="Group 10">
                <a:extLst>
                  <a:ext uri="{FF2B5EF4-FFF2-40B4-BE49-F238E27FC236}">
                    <a16:creationId xmlns:a16="http://schemas.microsoft.com/office/drawing/2014/main" id="{314F1677-0375-019A-AE3A-913040718EC5}"/>
                  </a:ext>
                </a:extLst>
              </p:cNvPr>
              <p:cNvGrpSpPr/>
              <p:nvPr/>
            </p:nvGrpSpPr>
            <p:grpSpPr>
              <a:xfrm>
                <a:off x="981091" y="1984248"/>
                <a:ext cx="6720840" cy="4096512"/>
                <a:chOff x="981091" y="1984248"/>
                <a:chExt cx="6720840" cy="4096512"/>
              </a:xfrm>
            </p:grpSpPr>
            <p:sp>
              <p:nvSpPr>
                <p:cNvPr id="9" name="Rectangle: Diagonal Corners Rounded 8">
                  <a:extLst>
                    <a:ext uri="{FF2B5EF4-FFF2-40B4-BE49-F238E27FC236}">
                      <a16:creationId xmlns:a16="http://schemas.microsoft.com/office/drawing/2014/main" id="{E1C32DDE-8205-F588-9699-FC9AAED0E121}"/>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Diagonal Corners Rounded 9">
                  <a:extLst>
                    <a:ext uri="{FF2B5EF4-FFF2-40B4-BE49-F238E27FC236}">
                      <a16:creationId xmlns:a16="http://schemas.microsoft.com/office/drawing/2014/main" id="{193434C0-C729-A256-00EA-019E968C3138}"/>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a:extLst>
                  <a:ext uri="{FF2B5EF4-FFF2-40B4-BE49-F238E27FC236}">
                    <a16:creationId xmlns:a16="http://schemas.microsoft.com/office/drawing/2014/main" id="{D9FD70D8-06BF-33D7-2467-0B7930755B04}"/>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B38C56DB-FFCB-F83F-4497-688A18F34A36}"/>
                </a:ext>
              </a:extLst>
            </p:cNvPr>
            <p:cNvSpPr txBox="1"/>
            <p:nvPr/>
          </p:nvSpPr>
          <p:spPr>
            <a:xfrm>
              <a:off x="1600691" y="3717588"/>
              <a:ext cx="5708529" cy="830997"/>
            </a:xfrm>
            <a:prstGeom prst="rect">
              <a:avLst/>
            </a:prstGeom>
            <a:noFill/>
          </p:spPr>
          <p:txBody>
            <a:bodyPr wrap="square">
              <a:spAutoFit/>
            </a:bodyPr>
            <a:lstStyle/>
            <a:p>
              <a:pPr algn="ctr"/>
              <a:r>
                <a:rPr lang="en-US" sz="4800" dirty="0" err="1">
                  <a:latin typeface="Cambria" panose="02040503050406030204" pitchFamily="18" charset="0"/>
                  <a:ea typeface="Cambria" panose="02040503050406030204" pitchFamily="18" charset="0"/>
                </a:rPr>
                <a:t>Thỏ</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nhím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cáo</a:t>
              </a:r>
              <a:r>
                <a:rPr lang="en-US" sz="4800" dirty="0">
                  <a:latin typeface="Cambria" panose="02040503050406030204" pitchFamily="18" charset="0"/>
                  <a:ea typeface="Cambria" panose="02040503050406030204" pitchFamily="18" charset="0"/>
                </a:rPr>
                <a:t>,..</a:t>
              </a:r>
              <a:endParaRPr lang="vi-VN" sz="4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74531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1132114" y="710620"/>
            <a:ext cx="738051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Em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thích</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nhân</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vật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nào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nhất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vì</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sao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a:t>
            </a:r>
            <a:endParaRPr kumimoji="0" lang="vi-VN"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endParaRPr>
          </a:p>
        </p:txBody>
      </p:sp>
    </p:spTree>
    <p:extLst>
      <p:ext uri="{BB962C8B-B14F-4D97-AF65-F5344CB8AC3E}">
        <p14:creationId xmlns:p14="http://schemas.microsoft.com/office/powerpoint/2010/main" val="393945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8568CAF4-2D7E-A6A2-853A-546007495D46}"/>
              </a:ext>
            </a:extLst>
          </p:cNvPr>
          <p:cNvPicPr>
            <a:picLocks noChangeAspect="1"/>
          </p:cNvPicPr>
          <p:nvPr/>
        </p:nvPicPr>
        <p:blipFill>
          <a:blip r:embed="rId3"/>
          <a:stretch>
            <a:fillRect/>
          </a:stretch>
        </p:blipFill>
        <p:spPr>
          <a:xfrm>
            <a:off x="5046516" y="0"/>
            <a:ext cx="2316681" cy="938865"/>
          </a:xfrm>
          <a:prstGeom prst="rect">
            <a:avLst/>
          </a:prstGeom>
        </p:spPr>
      </p:pic>
      <p:pic>
        <p:nvPicPr>
          <p:cNvPr id="9" name="Picture 8">
            <a:extLst>
              <a:ext uri="{FF2B5EF4-FFF2-40B4-BE49-F238E27FC236}">
                <a16:creationId xmlns:a16="http://schemas.microsoft.com/office/drawing/2014/main" id="{0F65E2A8-88F5-EADE-6A53-4B2ED1D88338}"/>
              </a:ext>
            </a:extLst>
          </p:cNvPr>
          <p:cNvPicPr>
            <a:picLocks noChangeAspect="1"/>
          </p:cNvPicPr>
          <p:nvPr/>
        </p:nvPicPr>
        <p:blipFill>
          <a:blip r:embed="rId4"/>
          <a:stretch>
            <a:fillRect/>
          </a:stretch>
        </p:blipFill>
        <p:spPr>
          <a:xfrm>
            <a:off x="1205703" y="817604"/>
            <a:ext cx="9998307" cy="3023878"/>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id="{23726225-2B1C-B0AE-567D-E74C3974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82" y="1648813"/>
            <a:ext cx="10473836" cy="3560373"/>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707886"/>
          </a:xfrm>
          <a:prstGeom prst="rect">
            <a:avLst/>
          </a:prstGeom>
          <a:noFill/>
        </p:spPr>
        <p:txBody>
          <a:bodyPr wrap="square">
            <a:spAutoFit/>
          </a:bodyPr>
          <a:lstStyle/>
          <a:p>
            <a:pPr algn="ct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 đoạn văn dưới đây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8F015B-12AE-AC04-91A1-CC6A35221D52}"/>
              </a:ext>
            </a:extLst>
          </p:cNvPr>
          <p:cNvPicPr>
            <a:picLocks noChangeAspect="1"/>
          </p:cNvPicPr>
          <p:nvPr/>
        </p:nvPicPr>
        <p:blipFill>
          <a:blip r:embed="rId2"/>
          <a:stretch>
            <a:fillRect/>
          </a:stretch>
        </p:blipFill>
        <p:spPr>
          <a:xfrm>
            <a:off x="3026228" y="1429906"/>
            <a:ext cx="6017715" cy="5210378"/>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174007"/>
              <a:ext cx="3466562" cy="1200329"/>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Đoạn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tập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trung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giới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thiệu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về</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vật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algn="just"/>
            <a:r>
              <a:rPr lang="vi-VN" sz="4000" dirty="0">
                <a:latin typeface="Calibri" panose="020F0502020204030204" pitchFamily="34" charset="0"/>
                <a:ea typeface="Calibri" panose="020F0502020204030204" pitchFamily="34" charset="0"/>
                <a:cs typeface="Calibri" panose="020F0502020204030204" pitchFamily="34" charset="0"/>
              </a:rPr>
              <a:t>Đoạn văn tập trung giới thiệu về chú thỏ trắng, nhân vật chính trong bộ phim hoạt </a:t>
            </a:r>
            <a:r>
              <a:rPr lang="vi-VN" sz="4000" b="1" dirty="0">
                <a:latin typeface="Calibri" panose="020F0502020204030204" pitchFamily="34" charset="0"/>
                <a:ea typeface="Calibri" panose="020F0502020204030204" pitchFamily="34" charset="0"/>
                <a:cs typeface="Calibri" panose="020F0502020204030204" pitchFamily="34" charset="0"/>
              </a:rPr>
              <a:t>hình Dưới một mái nhà</a:t>
            </a:r>
            <a:r>
              <a:rPr lang="vi-VN" sz="4000" dirty="0">
                <a:latin typeface="Calibri" panose="020F0502020204030204" pitchFamily="34" charset="0"/>
                <a:ea typeface="Calibri" panose="020F0502020204030204" pitchFamily="34" charset="0"/>
                <a:cs typeface="Calibri" panose="020F0502020204030204" pitchFamily="34" charset="0"/>
              </a:rPr>
              <a:t>.</a:t>
            </a:r>
            <a:endParaRPr lang="vi-VN"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lvl="0" algn="just"/>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mở đầu: </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Từ đầu đến “</a:t>
            </a: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được khán giả rất yêu thích</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 Giới thiệu tên nhân vật, tên phim, tên đạo diễn phim;</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186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62322"/>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triển khai: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tiếp đến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“tìm bạn trong đêm”: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những đặc điểm nổi bật về ngoại hình, tính cách, hoạt động,... của thỏ trắng qua kĩ thuật dựng phim hoạt hình;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00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TotalTime>
  <Words>849</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HP</cp:lastModifiedBy>
  <cp:revision>19</cp:revision>
  <dcterms:created xsi:type="dcterms:W3CDTF">2024-08-14T06:45:03Z</dcterms:created>
  <dcterms:modified xsi:type="dcterms:W3CDTF">2024-12-25T07:30:33Z</dcterms:modified>
</cp:coreProperties>
</file>