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7" r:id="rId2"/>
    <p:sldId id="300" r:id="rId3"/>
    <p:sldId id="338" r:id="rId4"/>
    <p:sldId id="310" r:id="rId5"/>
    <p:sldId id="276" r:id="rId6"/>
    <p:sldId id="334" r:id="rId7"/>
    <p:sldId id="336" r:id="rId8"/>
    <p:sldId id="340" r:id="rId9"/>
    <p:sldId id="327" r:id="rId10"/>
    <p:sldId id="341" r:id="rId11"/>
    <p:sldId id="342" r:id="rId12"/>
    <p:sldId id="343" r:id="rId13"/>
    <p:sldId id="305" r:id="rId14"/>
    <p:sldId id="344" r:id="rId15"/>
    <p:sldId id="279" r:id="rId16"/>
    <p:sldId id="346" r:id="rId17"/>
    <p:sldId id="347" r:id="rId18"/>
    <p:sldId id="348" r:id="rId19"/>
    <p:sldId id="349" r:id="rId20"/>
    <p:sldId id="350" r:id="rId21"/>
    <p:sldId id="351" r:id="rId22"/>
    <p:sldId id="315" r:id="rId23"/>
    <p:sldId id="322" r:id="rId24"/>
    <p:sldId id="356" r:id="rId25"/>
    <p:sldId id="355" r:id="rId26"/>
    <p:sldId id="357" r:id="rId27"/>
    <p:sldId id="352" r:id="rId28"/>
    <p:sldId id="331" r:id="rId29"/>
    <p:sldId id="301" r:id="rId30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E96"/>
    <a:srgbClr val="FF9999"/>
    <a:srgbClr val="660066"/>
    <a:srgbClr val="009900"/>
    <a:srgbClr val="FF6600"/>
    <a:srgbClr val="CC00CC"/>
    <a:srgbClr val="00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29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675BD3-D15A-444B-816C-169812A8E409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E7C6F-4C91-43B4-8719-2EB1BC5B0922}" type="slidenum">
              <a:rPr lang="vi-VN" altLang="en-US"/>
              <a:pPr/>
              <a:t>3</a:t>
            </a:fld>
            <a:endParaRPr lang="vi-VN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51633-F1CF-4DE3-B340-1B986DFBAF42}" type="slidenum">
              <a:rPr lang="vi-VN" altLang="en-US"/>
              <a:pPr/>
              <a:t>14</a:t>
            </a:fld>
            <a:endParaRPr lang="vi-VN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DF877-E02B-4D8C-8F29-D926D9F06900}" type="slidenum">
              <a:rPr lang="vi-VN" altLang="en-US"/>
              <a:pPr/>
              <a:t>17</a:t>
            </a:fld>
            <a:endParaRPr lang="vi-VN" alt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AD3CD-4A7B-4536-B2E5-383B391B6FAF}" type="slidenum">
              <a:rPr lang="vi-VN" altLang="en-US"/>
              <a:pPr/>
              <a:t>21</a:t>
            </a:fld>
            <a:endParaRPr lang="vi-VN" altLang="en-US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EAABFD2-819D-4F62-8AE7-1FA0A9B6919A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C5AA415-E3E6-401D-B99C-B96826A9BBC7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1B75EC2-F338-45B3-A8F8-DDA0941A2C28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1C4BF23-45FA-4AFD-8FA3-7EE07EC51C19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4EA8814-21BE-4EEB-A561-CF0659654599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95C7CC6-E63A-4C85-89AE-931732EED77F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ABA906C-3559-4A53-87AF-FD2A3C0D954C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A578761-BE85-4DC5-827B-438BBAF44E1D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6C9327B-9CCA-49D3-91D7-E28A52EE7079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E575DDA-213C-438A-A021-1B9C465F5CE7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B1B92EA-E38E-413F-AD55-CE5645A092D5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038D53A-4727-4478-988D-E3CE81DE3B8D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6"/>
          <p:cNvSpPr txBox="1">
            <a:spLocks noChangeArrowheads="1"/>
          </p:cNvSpPr>
          <p:nvPr userDrawn="1"/>
        </p:nvSpPr>
        <p:spPr bwMode="auto">
          <a:xfrm>
            <a:off x="2247900" y="187325"/>
            <a:ext cx="449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mtClean="0"/>
              <a:t>Thứ năm ngày 5 tháng 1 năm 2012</a:t>
            </a:r>
          </a:p>
          <a:p>
            <a:pPr algn="ctr" eaLnBrk="1" hangingPunct="1">
              <a:defRPr/>
            </a:pPr>
            <a:r>
              <a:rPr lang="vi-VN" smtClean="0"/>
              <a:t>Tự nhiên xã hội</a:t>
            </a:r>
          </a:p>
          <a:p>
            <a:pPr algn="ctr" eaLnBrk="1" hangingPunct="1">
              <a:defRPr/>
            </a:pPr>
            <a:r>
              <a:rPr lang="vi-VN" u="sng" smtClean="0"/>
              <a:t>Bài 8: </a:t>
            </a:r>
            <a:r>
              <a:rPr lang="vi-VN" smtClean="0"/>
              <a:t>Ăn uống hàng ngày</a:t>
            </a:r>
          </a:p>
          <a:p>
            <a:pPr algn="ctr" eaLnBrk="1" hangingPunct="1">
              <a:defRPr/>
            </a:pPr>
            <a:endParaRPr lang="en-US" smtClean="0"/>
          </a:p>
        </p:txBody>
      </p:sp>
      <p:pic>
        <p:nvPicPr>
          <p:cNvPr id="1027" name="Picture 7" descr="C:\Program Files\Microsoft Office\MEDIA\CAGCAT10\j0157995.wmf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567488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My%20Documents\My%20Music\NHAC\nhac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2233613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POINSE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7400" y="4997450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4" name="WordArt 8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696200" cy="7391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6084"/>
              </a:avLst>
            </a:prstTxWarp>
          </a:bodyPr>
          <a:lstStyle/>
          <a:p>
            <a:pPr algn="ctr"/>
            <a:endParaRPr lang="en-US" sz="40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33400" y="-854075"/>
            <a:ext cx="8610600" cy="8540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  <a:p>
            <a:pPr algn="ctr" eaLnBrk="1" hangingPunct="1">
              <a:spcBef>
                <a:spcPct val="50000"/>
              </a:spcBef>
            </a:pPr>
            <a:endParaRPr lang="en-US" altLang="en-US" b="1"/>
          </a:p>
        </p:txBody>
      </p:sp>
      <p:pic>
        <p:nvPicPr>
          <p:cNvPr id="15367" name="Picture 12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33600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429000"/>
            <a:ext cx="9461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068513" y="2967038"/>
            <a:ext cx="185737" cy="9239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35819" y="2657839"/>
            <a:ext cx="676499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</a:rPr>
              <a:t>Môn tự nhiên xã hội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7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W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3048000" cy="2365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84138" y="1839913"/>
            <a:ext cx="2209801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00CC"/>
                </a:solidFill>
              </a:rPr>
              <a:t>THỊT GÀ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304800" y="1143000"/>
            <a:ext cx="8839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</a:rPr>
              <a:t>THỨC ĂN CÓ NHIỀU ĐẠM</a:t>
            </a:r>
          </a:p>
        </p:txBody>
      </p:sp>
      <p:pic>
        <p:nvPicPr>
          <p:cNvPr id="17" name="Picture 8" descr="15[1]"/>
          <p:cNvPicPr>
            <a:picLocks noChangeAspect="1" noChangeArrowheads="1"/>
          </p:cNvPicPr>
          <p:nvPr/>
        </p:nvPicPr>
        <p:blipFill>
          <a:blip r:embed="rId3">
            <a:lum bright="-30000" contrast="62000"/>
          </a:blip>
          <a:srcRect/>
          <a:stretch>
            <a:fillRect/>
          </a:stretch>
        </p:blipFill>
        <p:spPr bwMode="auto">
          <a:xfrm>
            <a:off x="6248400" y="1905000"/>
            <a:ext cx="2590800" cy="2362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Picture 9" descr="SW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95800"/>
            <a:ext cx="2743200" cy="2362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Picture 10" descr="SW0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397375"/>
            <a:ext cx="2667000" cy="2362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162800" y="1873250"/>
            <a:ext cx="19050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FF00"/>
                </a:solidFill>
              </a:rPr>
              <a:t>ĐẬU PHỤ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53988" y="6423025"/>
            <a:ext cx="22860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3300"/>
                </a:solidFill>
              </a:rPr>
              <a:t>CHẢ TRỨNG</a:t>
            </a:r>
          </a:p>
        </p:txBody>
      </p:sp>
      <p:pic>
        <p:nvPicPr>
          <p:cNvPr id="22" name="Picture 14" descr="Picture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445000"/>
            <a:ext cx="2590800" cy="2286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Picture 16" descr="DSC003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828800"/>
            <a:ext cx="2743200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16388" y="3805238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2400" b="1">
                <a:solidFill>
                  <a:srgbClr val="CC00CC"/>
                </a:solidFill>
              </a:rPr>
              <a:t>CUA  BIỂN</a:t>
            </a:r>
            <a:endParaRPr lang="en-US" altLang="en-US" sz="2400" b="1">
              <a:solidFill>
                <a:srgbClr val="CC00CC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45466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2400" b="1">
                <a:solidFill>
                  <a:srgbClr val="CC00CC"/>
                </a:solidFill>
              </a:rPr>
              <a:t>CANH THỊT</a:t>
            </a:r>
            <a:endParaRPr lang="en-US" altLang="en-US" sz="2400" b="1">
              <a:solidFill>
                <a:srgbClr val="CC00CC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53400" y="44196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2400" b="1">
                <a:solidFill>
                  <a:srgbClr val="CC00CC"/>
                </a:solidFill>
              </a:rPr>
              <a:t>CÁ</a:t>
            </a:r>
            <a:endParaRPr lang="en-US" altLang="en-US" sz="2400" b="1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W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2971800" cy="2581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76400" y="3581400"/>
            <a:ext cx="1295400" cy="519113"/>
          </a:xfrm>
          <a:prstGeom prst="rect">
            <a:avLst/>
          </a:prstGeom>
          <a:solidFill>
            <a:srgbClr val="3366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BÍ ĐỎ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0" y="1066800"/>
            <a:ext cx="876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THỨC ĂN CÓ NHIỀU VI-TA-MIN,CHẤT KHOÁNG,NƯỚC</a:t>
            </a:r>
          </a:p>
        </p:txBody>
      </p:sp>
      <p:pic>
        <p:nvPicPr>
          <p:cNvPr id="8" name="Picture 6" descr="SW064"/>
          <p:cNvPicPr>
            <a:picLocks noChangeAspect="1" noChangeArrowheads="1"/>
          </p:cNvPicPr>
          <p:nvPr/>
        </p:nvPicPr>
        <p:blipFill>
          <a:blip r:embed="rId3">
            <a:lum bright="-44000" contrast="74000"/>
          </a:blip>
          <a:srcRect/>
          <a:stretch>
            <a:fillRect/>
          </a:stretch>
        </p:blipFill>
        <p:spPr bwMode="auto">
          <a:xfrm>
            <a:off x="762000" y="4321175"/>
            <a:ext cx="3429000" cy="25368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8200" y="4343400"/>
            <a:ext cx="1981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SỮA TƯƠI</a:t>
            </a:r>
          </a:p>
        </p:txBody>
      </p:sp>
      <p:pic>
        <p:nvPicPr>
          <p:cNvPr id="10" name="Picture 8" descr="SW057"/>
          <p:cNvPicPr>
            <a:picLocks noChangeAspect="1" noChangeArrowheads="1"/>
          </p:cNvPicPr>
          <p:nvPr/>
        </p:nvPicPr>
        <p:blipFill>
          <a:blip r:embed="rId4">
            <a:lum bright="-34000" contrast="52000"/>
          </a:blip>
          <a:srcRect/>
          <a:stretch>
            <a:fillRect/>
          </a:stretch>
        </p:blipFill>
        <p:spPr bwMode="auto">
          <a:xfrm>
            <a:off x="6096000" y="1752600"/>
            <a:ext cx="3048000" cy="23161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19800" y="1828800"/>
            <a:ext cx="22860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600" b="1">
                <a:solidFill>
                  <a:schemeClr val="accent6">
                    <a:lumMod val="50000"/>
                  </a:schemeClr>
                </a:solidFill>
                <a:latin typeface="Arial"/>
              </a:rPr>
              <a:t>NƯỚC CAM</a:t>
            </a:r>
          </a:p>
        </p:txBody>
      </p:sp>
      <p:pic>
        <p:nvPicPr>
          <p:cNvPr id="12" name="Picture 10" descr="SW069"/>
          <p:cNvPicPr>
            <a:picLocks noChangeAspect="1" noChangeArrowheads="1"/>
          </p:cNvPicPr>
          <p:nvPr/>
        </p:nvPicPr>
        <p:blipFill>
          <a:blip r:embed="rId5">
            <a:lum bright="-20000" contrast="72000"/>
          </a:blip>
          <a:srcRect/>
          <a:stretch>
            <a:fillRect/>
          </a:stretch>
        </p:blipFill>
        <p:spPr bwMode="auto">
          <a:xfrm>
            <a:off x="4343400" y="4267200"/>
            <a:ext cx="3276600" cy="2590800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343400" y="4267200"/>
            <a:ext cx="2438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NƯỚC LỌC</a:t>
            </a:r>
          </a:p>
        </p:txBody>
      </p:sp>
      <p:pic>
        <p:nvPicPr>
          <p:cNvPr id="14" name="Picture 12" descr="SW0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524000"/>
            <a:ext cx="2590800" cy="259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200400" y="1600200"/>
            <a:ext cx="1600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</a:rPr>
              <a:t>QUẢ</a:t>
            </a:r>
          </a:p>
        </p:txBody>
      </p:sp>
      <p:sp>
        <p:nvSpPr>
          <p:cNvPr id="26637" name="WordArt 14" descr="White marble"/>
          <p:cNvSpPr>
            <a:spLocks noChangeArrowheads="1" noChangeShapeType="1" noTextEdit="1"/>
          </p:cNvSpPr>
          <p:nvPr/>
        </p:nvSpPr>
        <p:spPr bwMode="auto">
          <a:xfrm>
            <a:off x="2743200" y="685800"/>
            <a:ext cx="3981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edium_zro1251795233[2]"/>
          <p:cNvPicPr>
            <a:picLocks noChangeAspect="1" noChangeArrowheads="1"/>
          </p:cNvPicPr>
          <p:nvPr/>
        </p:nvPicPr>
        <p:blipFill>
          <a:blip r:embed="rId2">
            <a:lum bright="-16000" contrast="62000"/>
          </a:blip>
          <a:srcRect/>
          <a:stretch>
            <a:fillRect/>
          </a:stretch>
        </p:blipFill>
        <p:spPr bwMode="auto">
          <a:xfrm>
            <a:off x="533400" y="2590800"/>
            <a:ext cx="2438400" cy="2286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5" descr="images[56]"/>
          <p:cNvPicPr>
            <a:picLocks noChangeAspect="1" noChangeArrowheads="1"/>
          </p:cNvPicPr>
          <p:nvPr/>
        </p:nvPicPr>
        <p:blipFill>
          <a:blip r:embed="rId3">
            <a:lum bright="-4000" contrast="68000"/>
          </a:blip>
          <a:srcRect/>
          <a:stretch>
            <a:fillRect/>
          </a:stretch>
        </p:blipFill>
        <p:spPr bwMode="auto">
          <a:xfrm>
            <a:off x="3429000" y="2590800"/>
            <a:ext cx="2514600" cy="2286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6" descr="images[39]"/>
          <p:cNvPicPr>
            <a:picLocks noChangeAspect="1" noChangeArrowheads="1"/>
          </p:cNvPicPr>
          <p:nvPr/>
        </p:nvPicPr>
        <p:blipFill>
          <a:blip r:embed="rId4">
            <a:lum bright="14000" contrast="70000"/>
          </a:blip>
          <a:srcRect/>
          <a:stretch>
            <a:fillRect/>
          </a:stretch>
        </p:blipFill>
        <p:spPr bwMode="auto">
          <a:xfrm>
            <a:off x="6248400" y="2590800"/>
            <a:ext cx="2514600" cy="2286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14400" y="51054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VỪNG(MÈ)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05200" y="5105400"/>
            <a:ext cx="2438400" cy="109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chemeClr val="tx2"/>
                </a:solidFill>
              </a:rPr>
              <a:t>ĐẬU PHỘNG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chemeClr val="tx2"/>
                </a:solidFill>
              </a:rPr>
              <a:t>( LẠC 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81800" y="5105400"/>
            <a:ext cx="1981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DỪA</a:t>
            </a: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685800" y="16002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</a:rPr>
              <a:t>THỨC ĂN CÓ NHIỀU</a:t>
            </a:r>
            <a:r>
              <a:rPr lang="vi-VN" altLang="en-US" sz="3200" b="1">
                <a:solidFill>
                  <a:srgbClr val="C00000"/>
                </a:solidFill>
              </a:rPr>
              <a:t> CHẤT</a:t>
            </a:r>
            <a:r>
              <a:rPr lang="en-US" altLang="en-US" sz="3200" b="1">
                <a:solidFill>
                  <a:srgbClr val="C00000"/>
                </a:solidFill>
              </a:rPr>
              <a:t> BÉO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SW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63" y="4191000"/>
            <a:ext cx="32766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SW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9812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SW0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027238"/>
            <a:ext cx="30480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962400" y="584200"/>
            <a:ext cx="3981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3600" b="1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13208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en-US" sz="3200">
                <a:solidFill>
                  <a:srgbClr val="009900"/>
                </a:solidFill>
              </a:rPr>
              <a:t>ĐỒ UỐNG HÀNG NGÀY</a:t>
            </a:r>
            <a:endParaRPr lang="en-US" altLang="en-US" sz="320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20750" y="2054225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b="1">
                <a:solidFill>
                  <a:srgbClr val="FFFF00"/>
                </a:solidFill>
              </a:rPr>
              <a:t>NƯỚC LỌC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0" y="19812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b="1">
                <a:solidFill>
                  <a:srgbClr val="FF0000"/>
                </a:solidFill>
              </a:rPr>
              <a:t>NƯỚC TRÁI CÂY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0" y="42672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b="1">
                <a:solidFill>
                  <a:srgbClr val="FF0000"/>
                </a:solidFill>
              </a:rPr>
              <a:t>SỮA</a:t>
            </a:r>
            <a:endParaRPr lang="en-US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609600" y="1512888"/>
            <a:ext cx="83058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Hằng ngày, chúng ta thường ăn các loại thức ăn như: cơm, thịt, cá, rau, trái cây...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Các loại nước uống như: nước lọc, nước ép trái cây, nước khoáng...</a:t>
            </a:r>
          </a:p>
        </p:txBody>
      </p:sp>
      <p:pic>
        <p:nvPicPr>
          <p:cNvPr id="29699" name="Picture 5" descr="200709100131477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05200" y="1981200"/>
            <a:ext cx="12954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3657600"/>
            <a:ext cx="7924800" cy="1801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1.Hình nào cho biết sự lớn lên của cơ thể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2.Hình nào cho  biết các bạn học tập tốt?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3.Hình nào thể hiện các bạn có sức khoẻ tốt?</a:t>
            </a:r>
          </a:p>
        </p:txBody>
      </p:sp>
      <p:sp>
        <p:nvSpPr>
          <p:cNvPr id="31747" name="WordArt 14" descr="White marble"/>
          <p:cNvSpPr>
            <a:spLocks noChangeArrowheads="1" noChangeShapeType="1" noTextEdit="1"/>
          </p:cNvSpPr>
          <p:nvPr/>
        </p:nvSpPr>
        <p:spPr bwMode="auto">
          <a:xfrm>
            <a:off x="2438400" y="1143000"/>
            <a:ext cx="3981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31748" name="Text Box 18"/>
          <p:cNvSpPr txBox="1">
            <a:spLocks noChangeArrowheads="1"/>
          </p:cNvSpPr>
          <p:nvPr/>
        </p:nvSpPr>
        <p:spPr bwMode="auto">
          <a:xfrm>
            <a:off x="1676400" y="1524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2209800" y="1371600"/>
            <a:ext cx="6934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3200">
                <a:solidFill>
                  <a:srgbClr val="FF0000"/>
                </a:solidFill>
              </a:rPr>
              <a:t>Quan sát tranh, thảo luận và trả lời câu hỏi:</a:t>
            </a:r>
            <a:endParaRPr lang="en-US" altLang="en-US" sz="3200">
              <a:solidFill>
                <a:srgbClr val="FF0000"/>
              </a:solidFill>
            </a:endParaRPr>
          </a:p>
        </p:txBody>
      </p:sp>
      <p:pic>
        <p:nvPicPr>
          <p:cNvPr id="14" name="Picture 13" descr="T019"/>
          <p:cNvPicPr>
            <a:picLocks noChangeAspect="1" noChangeArrowheads="1"/>
          </p:cNvPicPr>
          <p:nvPr/>
        </p:nvPicPr>
        <p:blipFill>
          <a:blip r:embed="rId3" cstate="print">
            <a:lum bright="-56000" contrast="80000"/>
          </a:blip>
          <a:srcRect/>
          <a:stretch>
            <a:fillRect/>
          </a:stretch>
        </p:blipFill>
        <p:spPr bwMode="auto">
          <a:xfrm>
            <a:off x="76200" y="1295400"/>
            <a:ext cx="2127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90600" y="2590800"/>
            <a:ext cx="73152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pic>
        <p:nvPicPr>
          <p:cNvPr id="105475" name="Picture 3" descr="T019"/>
          <p:cNvPicPr>
            <a:picLocks noChangeAspect="1" noChangeArrowheads="1"/>
          </p:cNvPicPr>
          <p:nvPr>
            <p:ph/>
          </p:nvPr>
        </p:nvPicPr>
        <p:blipFill>
          <a:blip r:embed="rId2">
            <a:lum bright="-56000" contrast="80000"/>
          </a:blip>
          <a:srcRect/>
          <a:stretch>
            <a:fillRect/>
          </a:stretch>
        </p:blipFill>
        <p:spPr bwMode="auto">
          <a:xfrm>
            <a:off x="0" y="1143000"/>
            <a:ext cx="9144000" cy="5457825"/>
          </a:xfrm>
          <a:noFill/>
          <a:ln>
            <a:miter lim="800000"/>
            <a:headEnd/>
            <a:tailEnd/>
          </a:ln>
        </p:spPr>
      </p:pic>
      <p:sp>
        <p:nvSpPr>
          <p:cNvPr id="105478" name="Oval 6"/>
          <p:cNvSpPr>
            <a:spLocks noChangeArrowheads="1"/>
          </p:cNvSpPr>
          <p:nvPr/>
        </p:nvSpPr>
        <p:spPr bwMode="auto">
          <a:xfrm rot="2661268">
            <a:off x="942975" y="1250950"/>
            <a:ext cx="1895475" cy="43434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5479" name="Oval 7"/>
          <p:cNvSpPr>
            <a:spLocks noChangeArrowheads="1"/>
          </p:cNvSpPr>
          <p:nvPr/>
        </p:nvSpPr>
        <p:spPr bwMode="auto">
          <a:xfrm>
            <a:off x="3886200" y="1828800"/>
            <a:ext cx="4572000" cy="12192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5943600" y="3124200"/>
            <a:ext cx="2590800" cy="17526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2775" name="WordArt 11" descr="White marble"/>
          <p:cNvSpPr>
            <a:spLocks noChangeArrowheads="1" noChangeShapeType="1" noTextEdit="1"/>
          </p:cNvSpPr>
          <p:nvPr/>
        </p:nvSpPr>
        <p:spPr bwMode="auto">
          <a:xfrm>
            <a:off x="2362200" y="1219200"/>
            <a:ext cx="398145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  <p:bldP spid="105479" grpId="0" animBg="1"/>
      <p:bldP spid="1054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0" y="2133600"/>
            <a:ext cx="2514600" cy="1066800"/>
          </a:xfrm>
          <a:prstGeom prst="wedgeEllipseCallout">
            <a:avLst>
              <a:gd name="adj1" fmla="val 84468"/>
              <a:gd name="adj2" fmla="val 153273"/>
            </a:avLst>
          </a:prstGeom>
          <a:solidFill>
            <a:srgbClr val="FCFDD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HÌNH 1</a:t>
            </a:r>
          </a:p>
        </p:txBody>
      </p:sp>
      <p:pic>
        <p:nvPicPr>
          <p:cNvPr id="100354" name="Picture 2" descr="Save0010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r="56757" b="28606"/>
          <a:stretch>
            <a:fillRect/>
          </a:stretch>
        </p:blipFill>
        <p:spPr bwMode="auto">
          <a:xfrm>
            <a:off x="3124200" y="1219200"/>
            <a:ext cx="601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80988" y="838200"/>
            <a:ext cx="8829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6600" b="1">
                <a:solidFill>
                  <a:srgbClr val="FF0000"/>
                </a:solidFill>
              </a:rPr>
              <a:t>sự lớn lên của cơ thể</a:t>
            </a:r>
            <a:endParaRPr lang="vi-VN" altLang="en-US" sz="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58" grpId="0"/>
      <p:bldP spid="10035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35843" name="Picture 3" descr="T01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8915400" cy="6477000"/>
          </a:xfr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8813" y="1165225"/>
            <a:ext cx="7646987" cy="6129338"/>
            <a:chOff x="-168" y="1020"/>
            <a:chExt cx="4956" cy="4361"/>
          </a:xfrm>
        </p:grpSpPr>
        <p:pic>
          <p:nvPicPr>
            <p:cNvPr id="36869" name="Picture 5" descr="Save0010"/>
            <p:cNvPicPr>
              <a:picLocks noChangeAspect="1" noChangeArrowheads="1"/>
            </p:cNvPicPr>
            <p:nvPr/>
          </p:nvPicPr>
          <p:blipFill>
            <a:blip r:embed="rId2">
              <a:lum bright="-6000"/>
            </a:blip>
            <a:srcRect l="40541" t="-1660" r="5405" b="61812"/>
            <a:stretch>
              <a:fillRect/>
            </a:stretch>
          </p:blipFill>
          <p:spPr bwMode="auto">
            <a:xfrm>
              <a:off x="0" y="1020"/>
              <a:ext cx="4788" cy="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 rot="1030672">
              <a:off x="-168" y="3590"/>
              <a:ext cx="2639" cy="1791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 sz="1800"/>
            </a:p>
          </p:txBody>
        </p:sp>
      </p:grp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609600" y="1066800"/>
            <a:ext cx="693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5400" b="1">
                <a:solidFill>
                  <a:srgbClr val="FF0000"/>
                </a:solidFill>
              </a:rPr>
              <a:t>các bạn học tập tốt</a:t>
            </a:r>
            <a:endParaRPr lang="vi-VN" altLang="en-US" sz="5400" b="1">
              <a:solidFill>
                <a:srgbClr val="FF0000"/>
              </a:solidFill>
            </a:endParaRPr>
          </a:p>
        </p:txBody>
      </p:sp>
      <p:sp>
        <p:nvSpPr>
          <p:cNvPr id="185352" name="AutoShape 8"/>
          <p:cNvSpPr>
            <a:spLocks noChangeArrowheads="1"/>
          </p:cNvSpPr>
          <p:nvPr/>
        </p:nvSpPr>
        <p:spPr bwMode="auto">
          <a:xfrm>
            <a:off x="7391400" y="1219200"/>
            <a:ext cx="1752600" cy="1066800"/>
          </a:xfrm>
          <a:prstGeom prst="wedgeEllipseCallout">
            <a:avLst>
              <a:gd name="adj1" fmla="val -75273"/>
              <a:gd name="adj2" fmla="val 89583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HÌNH 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/>
      <p:bldP spid="1853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2514600" y="838200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u="sng"/>
              <a:t>Tự nhiên-Xã hội</a:t>
            </a:r>
          </a:p>
        </p:txBody>
      </p:sp>
      <p:sp>
        <p:nvSpPr>
          <p:cNvPr id="9" name="Rectangle 8"/>
          <p:cNvSpPr/>
          <p:nvPr/>
        </p:nvSpPr>
        <p:spPr>
          <a:xfrm>
            <a:off x="70340" y="1828800"/>
            <a:ext cx="5006242" cy="92333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vi-V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Kiểm tra bài cũ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3433763"/>
            <a:ext cx="7772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3200">
                <a:solidFill>
                  <a:srgbClr val="CC00CC"/>
                </a:solidFill>
              </a:rPr>
              <a:t>1.Hàng ngày các con đánh răng mấy lần? Các con đánh răng như thế nào?</a:t>
            </a:r>
          </a:p>
          <a:p>
            <a:pPr eaLnBrk="1" hangingPunct="1"/>
            <a:r>
              <a:rPr lang="vi-VN" altLang="en-US" sz="3200">
                <a:solidFill>
                  <a:srgbClr val="CC00CC"/>
                </a:solidFill>
              </a:rPr>
              <a:t>2.Sau khi đánh răng các con làm gì?</a:t>
            </a:r>
            <a:endParaRPr lang="en-US" altLang="en-US" sz="320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37891" name="Picture 3" descr="T01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533400" y="381000"/>
            <a:ext cx="8077200" cy="5638800"/>
          </a:xfr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0"/>
          <p:cNvSpPr>
            <a:spLocks noChangeArrowheads="1"/>
          </p:cNvSpPr>
          <p:nvPr/>
        </p:nvSpPr>
        <p:spPr bwMode="auto">
          <a:xfrm rot="10800000">
            <a:off x="0" y="2743200"/>
            <a:ext cx="2133600" cy="1219200"/>
          </a:xfrm>
          <a:prstGeom prst="wedgeRoundRectCallout">
            <a:avLst>
              <a:gd name="adj1" fmla="val -61537"/>
              <a:gd name="adj2" fmla="val -9974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Hình 3</a:t>
            </a:r>
          </a:p>
        </p:txBody>
      </p:sp>
      <p:pic>
        <p:nvPicPr>
          <p:cNvPr id="35843" name="Picture 12" descr="TuNhien%20XaHoi1%20tran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219200"/>
            <a:ext cx="6553200" cy="472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209800" y="5875338"/>
            <a:ext cx="7391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4800">
                <a:solidFill>
                  <a:srgbClr val="002060"/>
                </a:solidFill>
              </a:rPr>
              <a:t>Các bạn có sức khoẻ tốt</a:t>
            </a:r>
            <a:endParaRPr lang="en-US" altLang="en-US" sz="4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ictur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3733800" y="0"/>
            <a:ext cx="3981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228600" y="533400"/>
            <a:ext cx="2133600" cy="533400"/>
          </a:xfrm>
          <a:prstGeom prst="wedgeEllipseCallout">
            <a:avLst>
              <a:gd name="adj1" fmla="val 38912"/>
              <a:gd name="adj2" fmla="val 166963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hình 1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-15875" y="152400"/>
            <a:ext cx="3851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sự lớn lên của cơ thể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7010400" y="457200"/>
            <a:ext cx="2209800" cy="609600"/>
          </a:xfrm>
          <a:prstGeom prst="wedgeEllipseCallout">
            <a:avLst>
              <a:gd name="adj1" fmla="val -61208"/>
              <a:gd name="adj2" fmla="val 100000"/>
            </a:avLst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hình 2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5791200" y="76200"/>
            <a:ext cx="3462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các bạn học tập tốt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 flipH="1" flipV="1">
            <a:off x="6934200" y="4572000"/>
            <a:ext cx="2057400" cy="685800"/>
          </a:xfrm>
          <a:prstGeom prst="wedgeEllipseCallout">
            <a:avLst>
              <a:gd name="adj1" fmla="val 12412"/>
              <a:gd name="adj2" fmla="val 233745"/>
            </a:avLst>
          </a:prstGeom>
          <a:solidFill>
            <a:srgbClr val="FF99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/>
          <a:lstStyle/>
          <a:p>
            <a:pPr algn="ctr" eaLnBrk="1" hangingPunct="1"/>
            <a:r>
              <a:rPr lang="en-US" altLang="en-US" sz="2400" b="1"/>
              <a:t>hình 3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4767263" y="5257800"/>
            <a:ext cx="4303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các bạn có sức khoẻ tốt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457200" y="685800"/>
            <a:ext cx="9906000" cy="4419600"/>
          </a:xfrm>
          <a:prstGeom prst="irregularSeal2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6600"/>
                </a:solidFill>
              </a:rPr>
              <a:t>Ch</a:t>
            </a:r>
            <a:r>
              <a:rPr lang="vi-VN" altLang="en-US" sz="2800" b="1">
                <a:solidFill>
                  <a:srgbClr val="FF6600"/>
                </a:solidFill>
              </a:rPr>
              <a:t>úng</a:t>
            </a:r>
            <a:r>
              <a:rPr lang="en-US" altLang="en-US" sz="2800" b="1">
                <a:solidFill>
                  <a:srgbClr val="FF6600"/>
                </a:solidFill>
              </a:rPr>
              <a:t> ta ph</a:t>
            </a:r>
            <a:r>
              <a:rPr lang="vi-VN" altLang="en-US" sz="2800" b="1">
                <a:solidFill>
                  <a:srgbClr val="FF6600"/>
                </a:solidFill>
              </a:rPr>
              <a:t>ải</a:t>
            </a:r>
            <a:r>
              <a:rPr lang="en-US" altLang="en-US" sz="2800" b="1">
                <a:solidFill>
                  <a:srgbClr val="FF6600"/>
                </a:solidFill>
              </a:rPr>
              <a:t> l</a:t>
            </a:r>
            <a:r>
              <a:rPr lang="vi-VN" altLang="en-US" sz="2800" b="1">
                <a:solidFill>
                  <a:srgbClr val="FF6600"/>
                </a:solidFill>
              </a:rPr>
              <a:t>àm</a:t>
            </a:r>
            <a:r>
              <a:rPr lang="en-US" altLang="en-US" sz="2800" b="1">
                <a:solidFill>
                  <a:srgbClr val="FF6600"/>
                </a:solidFill>
              </a:rPr>
              <a:t> g</a:t>
            </a:r>
            <a:r>
              <a:rPr lang="vi-VN" altLang="en-US" sz="2800" b="1">
                <a:solidFill>
                  <a:srgbClr val="FF6600"/>
                </a:solidFill>
              </a:rPr>
              <a:t>ì</a:t>
            </a:r>
            <a:r>
              <a:rPr lang="en-US" altLang="en-US" sz="2800" b="1">
                <a:solidFill>
                  <a:srgbClr val="FF6600"/>
                </a:solidFill>
              </a:rPr>
              <a:t> </a:t>
            </a:r>
            <a:r>
              <a:rPr lang="vi-VN" altLang="en-US" sz="2800" b="1">
                <a:solidFill>
                  <a:srgbClr val="FF6600"/>
                </a:solidFill>
              </a:rPr>
              <a:t>để</a:t>
            </a:r>
            <a:r>
              <a:rPr lang="en-US" altLang="en-US" sz="2800" b="1">
                <a:solidFill>
                  <a:srgbClr val="FF6600"/>
                </a:solidFill>
              </a:rPr>
              <a:t> </a:t>
            </a:r>
          </a:p>
          <a:p>
            <a:pPr algn="ctr" eaLnBrk="1" hangingPunct="1"/>
            <a:r>
              <a:rPr lang="en-US" altLang="en-US" sz="2800" b="1">
                <a:solidFill>
                  <a:srgbClr val="FF6600"/>
                </a:solidFill>
              </a:rPr>
              <a:t>c</a:t>
            </a:r>
            <a:r>
              <a:rPr lang="vi-VN" altLang="en-US" sz="2800" b="1">
                <a:solidFill>
                  <a:srgbClr val="FF6600"/>
                </a:solidFill>
              </a:rPr>
              <a:t>ơ</a:t>
            </a:r>
            <a:r>
              <a:rPr lang="en-US" altLang="en-US" sz="2800" b="1">
                <a:solidFill>
                  <a:srgbClr val="FF6600"/>
                </a:solidFill>
              </a:rPr>
              <a:t> th</a:t>
            </a:r>
            <a:r>
              <a:rPr lang="vi-VN" altLang="en-US" sz="2800" b="1">
                <a:solidFill>
                  <a:srgbClr val="FF6600"/>
                </a:solidFill>
              </a:rPr>
              <a:t>ể</a:t>
            </a:r>
            <a:r>
              <a:rPr lang="en-US" altLang="en-US" sz="2800" b="1">
                <a:solidFill>
                  <a:srgbClr val="FF6600"/>
                </a:solidFill>
              </a:rPr>
              <a:t> mau l</a:t>
            </a:r>
            <a:r>
              <a:rPr lang="vi-VN" altLang="en-US" sz="2800" b="1">
                <a:solidFill>
                  <a:srgbClr val="FF6600"/>
                </a:solidFill>
              </a:rPr>
              <a:t>ớn</a:t>
            </a:r>
            <a:r>
              <a:rPr lang="en-US" altLang="en-US" sz="2800" b="1">
                <a:solidFill>
                  <a:srgbClr val="FF6600"/>
                </a:solidFill>
              </a:rPr>
              <a:t>, </a:t>
            </a:r>
          </a:p>
          <a:p>
            <a:pPr algn="ctr" eaLnBrk="1" hangingPunct="1"/>
            <a:r>
              <a:rPr lang="en-US" altLang="en-US" sz="2800" b="1">
                <a:solidFill>
                  <a:srgbClr val="FF6600"/>
                </a:solidFill>
              </a:rPr>
              <a:t>khỏe m</a:t>
            </a:r>
            <a:r>
              <a:rPr lang="vi-VN" altLang="en-US" sz="2800" b="1">
                <a:solidFill>
                  <a:srgbClr val="FF6600"/>
                </a:solidFill>
              </a:rPr>
              <a:t>ạnh</a:t>
            </a:r>
            <a:r>
              <a:rPr lang="en-US" altLang="en-US" sz="2800" b="1">
                <a:solidFill>
                  <a:srgbClr val="FF6600"/>
                </a:solidFill>
              </a:rPr>
              <a:t> v</a:t>
            </a:r>
            <a:r>
              <a:rPr lang="vi-VN" altLang="en-US" sz="2800" b="1">
                <a:solidFill>
                  <a:srgbClr val="FF6600"/>
                </a:solidFill>
              </a:rPr>
              <a:t>à</a:t>
            </a:r>
            <a:r>
              <a:rPr lang="en-US" altLang="en-US" sz="2800" b="1">
                <a:solidFill>
                  <a:srgbClr val="FF6600"/>
                </a:solidFill>
              </a:rPr>
              <a:t> h</a:t>
            </a:r>
            <a:r>
              <a:rPr lang="vi-VN" altLang="en-US" sz="2800" b="1">
                <a:solidFill>
                  <a:srgbClr val="FF6600"/>
                </a:solidFill>
              </a:rPr>
              <a:t>ọc</a:t>
            </a:r>
            <a:r>
              <a:rPr lang="en-US" altLang="en-US" sz="2800" b="1">
                <a:solidFill>
                  <a:srgbClr val="FF6600"/>
                </a:solidFill>
              </a:rPr>
              <a:t> t</a:t>
            </a:r>
            <a:r>
              <a:rPr lang="vi-VN" altLang="en-US" sz="2800" b="1">
                <a:solidFill>
                  <a:srgbClr val="FF6600"/>
                </a:solidFill>
              </a:rPr>
              <a:t>ập</a:t>
            </a:r>
            <a:r>
              <a:rPr lang="en-US" altLang="en-US" sz="2800" b="1">
                <a:solidFill>
                  <a:srgbClr val="FF6600"/>
                </a:solidFill>
              </a:rPr>
              <a:t> t</a:t>
            </a:r>
            <a:r>
              <a:rPr lang="vi-VN" altLang="en-US" sz="2800" b="1">
                <a:solidFill>
                  <a:srgbClr val="FF6600"/>
                </a:solidFill>
              </a:rPr>
              <a:t>ốt</a:t>
            </a:r>
            <a:r>
              <a:rPr lang="en-US" altLang="en-US" sz="2800" b="1">
                <a:solidFill>
                  <a:srgbClr val="FF6600"/>
                </a:solidFill>
              </a:rPr>
              <a:t>?</a:t>
            </a:r>
            <a:endParaRPr lang="vi-VN" altLang="en-US" sz="2800" b="1">
              <a:solidFill>
                <a:srgbClr val="FF6600"/>
              </a:solidFill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600" b="1">
                <a:solidFill>
                  <a:srgbClr val="660066"/>
                </a:solidFill>
              </a:rPr>
              <a:t>    Hằng ngày, ch</a:t>
            </a:r>
            <a:r>
              <a:rPr lang="vi-VN" altLang="en-US" sz="3600" b="1">
                <a:solidFill>
                  <a:srgbClr val="660066"/>
                </a:solidFill>
              </a:rPr>
              <a:t>úng</a:t>
            </a:r>
            <a:r>
              <a:rPr lang="en-US" altLang="en-US" sz="3600" b="1">
                <a:solidFill>
                  <a:srgbClr val="660066"/>
                </a:solidFill>
              </a:rPr>
              <a:t> ta c</a:t>
            </a:r>
            <a:r>
              <a:rPr lang="vi-VN" altLang="en-US" sz="3600" b="1">
                <a:solidFill>
                  <a:srgbClr val="660066"/>
                </a:solidFill>
              </a:rPr>
              <a:t>ần</a:t>
            </a:r>
            <a:r>
              <a:rPr lang="en-US" altLang="en-US" sz="3600" b="1">
                <a:solidFill>
                  <a:srgbClr val="660066"/>
                </a:solidFill>
              </a:rPr>
              <a:t> </a:t>
            </a:r>
            <a:r>
              <a:rPr lang="vi-VN" altLang="en-US" sz="3600" b="1">
                <a:solidFill>
                  <a:srgbClr val="660066"/>
                </a:solidFill>
              </a:rPr>
              <a:t>ă</a:t>
            </a:r>
            <a:r>
              <a:rPr lang="en-US" altLang="en-US" sz="3600" b="1">
                <a:solidFill>
                  <a:srgbClr val="660066"/>
                </a:solidFill>
              </a:rPr>
              <a:t>n u</a:t>
            </a:r>
            <a:r>
              <a:rPr lang="vi-VN" altLang="en-US" sz="3600" b="1">
                <a:solidFill>
                  <a:srgbClr val="660066"/>
                </a:solidFill>
              </a:rPr>
              <a:t>ống</a:t>
            </a:r>
            <a:r>
              <a:rPr lang="en-US" altLang="en-US" sz="3600" b="1">
                <a:solidFill>
                  <a:srgbClr val="660066"/>
                </a:solidFill>
              </a:rPr>
              <a:t> </a:t>
            </a:r>
          </a:p>
          <a:p>
            <a:pPr algn="ctr" eaLnBrk="1" hangingPunct="1"/>
            <a:r>
              <a:rPr lang="vi-VN" altLang="en-US" sz="3600" b="1">
                <a:solidFill>
                  <a:srgbClr val="660066"/>
                </a:solidFill>
              </a:rPr>
              <a:t>đủ</a:t>
            </a:r>
            <a:r>
              <a:rPr lang="en-US" altLang="en-US" sz="3600" b="1">
                <a:solidFill>
                  <a:srgbClr val="660066"/>
                </a:solidFill>
              </a:rPr>
              <a:t> ch</a:t>
            </a:r>
            <a:r>
              <a:rPr lang="vi-VN" altLang="en-US" sz="3600" b="1">
                <a:solidFill>
                  <a:srgbClr val="660066"/>
                </a:solidFill>
              </a:rPr>
              <a:t>ất</a:t>
            </a:r>
            <a:r>
              <a:rPr lang="en-US" altLang="en-US" sz="3600" b="1">
                <a:solidFill>
                  <a:srgbClr val="660066"/>
                </a:solidFill>
              </a:rPr>
              <a:t>, điều độ và sạch sẽ </a:t>
            </a:r>
            <a:r>
              <a:rPr lang="vi-VN" altLang="en-US" sz="3600" b="1">
                <a:solidFill>
                  <a:srgbClr val="660066"/>
                </a:solidFill>
              </a:rPr>
              <a:t>để</a:t>
            </a:r>
            <a:r>
              <a:rPr lang="en-US" altLang="en-US" sz="3600" b="1">
                <a:solidFill>
                  <a:srgbClr val="660066"/>
                </a:solidFill>
              </a:rPr>
              <a:t> c</a:t>
            </a:r>
            <a:r>
              <a:rPr lang="vi-VN" altLang="en-US" sz="3600" b="1">
                <a:solidFill>
                  <a:srgbClr val="660066"/>
                </a:solidFill>
              </a:rPr>
              <a:t>ơ</a:t>
            </a:r>
            <a:r>
              <a:rPr lang="en-US" altLang="en-US" sz="3600" b="1">
                <a:solidFill>
                  <a:srgbClr val="660066"/>
                </a:solidFill>
              </a:rPr>
              <a:t> th</a:t>
            </a:r>
            <a:r>
              <a:rPr lang="vi-VN" altLang="en-US" sz="3600" b="1">
                <a:solidFill>
                  <a:srgbClr val="660066"/>
                </a:solidFill>
              </a:rPr>
              <a:t>ể</a:t>
            </a:r>
            <a:r>
              <a:rPr lang="en-US" altLang="en-US" sz="3600" b="1">
                <a:solidFill>
                  <a:srgbClr val="660066"/>
                </a:solidFill>
              </a:rPr>
              <a:t> </a:t>
            </a:r>
          </a:p>
          <a:p>
            <a:pPr algn="ctr" eaLnBrk="1" hangingPunct="1"/>
            <a:r>
              <a:rPr lang="en-US" altLang="en-US" sz="3600" b="1">
                <a:solidFill>
                  <a:srgbClr val="660066"/>
                </a:solidFill>
              </a:rPr>
              <a:t>mau l</a:t>
            </a:r>
            <a:r>
              <a:rPr lang="vi-VN" altLang="en-US" sz="3600" b="1">
                <a:solidFill>
                  <a:srgbClr val="660066"/>
                </a:solidFill>
              </a:rPr>
              <a:t>ớn</a:t>
            </a:r>
            <a:r>
              <a:rPr lang="en-US" altLang="en-US" sz="3600" b="1">
                <a:solidFill>
                  <a:srgbClr val="660066"/>
                </a:solidFill>
              </a:rPr>
              <a:t>, khoẻ m</a:t>
            </a:r>
            <a:r>
              <a:rPr lang="vi-VN" altLang="en-US" sz="3600" b="1">
                <a:solidFill>
                  <a:srgbClr val="660066"/>
                </a:solidFill>
              </a:rPr>
              <a:t>ạ</a:t>
            </a:r>
            <a:r>
              <a:rPr lang="en-US" altLang="en-US" sz="3600" b="1">
                <a:solidFill>
                  <a:srgbClr val="660066"/>
                </a:solidFill>
              </a:rPr>
              <a:t>n</a:t>
            </a:r>
            <a:r>
              <a:rPr lang="vi-VN" altLang="en-US" sz="3600" b="1">
                <a:solidFill>
                  <a:srgbClr val="660066"/>
                </a:solidFill>
              </a:rPr>
              <a:t>h</a:t>
            </a:r>
            <a:r>
              <a:rPr lang="en-US" altLang="en-US" sz="3600" b="1">
                <a:solidFill>
                  <a:srgbClr val="660066"/>
                </a:solidFill>
              </a:rPr>
              <a:t> v</a:t>
            </a:r>
            <a:r>
              <a:rPr lang="vi-VN" altLang="en-US" sz="3600" b="1">
                <a:solidFill>
                  <a:srgbClr val="660066"/>
                </a:solidFill>
              </a:rPr>
              <a:t>à</a:t>
            </a:r>
            <a:r>
              <a:rPr lang="en-US" altLang="en-US" sz="3600" b="1">
                <a:solidFill>
                  <a:srgbClr val="660066"/>
                </a:solidFill>
              </a:rPr>
              <a:t> h</a:t>
            </a:r>
            <a:r>
              <a:rPr lang="vi-VN" altLang="en-US" sz="3600" b="1">
                <a:solidFill>
                  <a:srgbClr val="660066"/>
                </a:solidFill>
              </a:rPr>
              <a:t>ọc</a:t>
            </a:r>
            <a:r>
              <a:rPr lang="en-US" altLang="en-US" sz="3600" b="1">
                <a:solidFill>
                  <a:srgbClr val="660066"/>
                </a:solidFill>
              </a:rPr>
              <a:t> t</a:t>
            </a:r>
            <a:r>
              <a:rPr lang="vi-VN" altLang="en-US" sz="3600" b="1">
                <a:solidFill>
                  <a:srgbClr val="660066"/>
                </a:solidFill>
              </a:rPr>
              <a:t>ập</a:t>
            </a:r>
            <a:r>
              <a:rPr lang="en-US" altLang="en-US" sz="3600" b="1">
                <a:solidFill>
                  <a:srgbClr val="660066"/>
                </a:solidFill>
              </a:rPr>
              <a:t> t</a:t>
            </a:r>
            <a:r>
              <a:rPr lang="vi-VN" altLang="en-US" sz="3600" b="1">
                <a:solidFill>
                  <a:srgbClr val="660066"/>
                </a:solidFill>
              </a:rPr>
              <a:t>ốt</a:t>
            </a:r>
            <a:r>
              <a:rPr lang="en-US" altLang="en-US" sz="3600" b="1">
                <a:solidFill>
                  <a:srgbClr val="660066"/>
                </a:solidFill>
              </a:rPr>
              <a:t>.</a:t>
            </a:r>
            <a:endParaRPr lang="vi-VN" altLang="en-US" sz="3600" b="1">
              <a:solidFill>
                <a:srgbClr val="660066"/>
              </a:solidFill>
            </a:endParaRPr>
          </a:p>
        </p:txBody>
      </p:sp>
      <p:sp>
        <p:nvSpPr>
          <p:cNvPr id="41988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2133600" y="838200"/>
            <a:ext cx="3981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28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304800" y="1041400"/>
            <a:ext cx="8839200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1.Chúng ta phải ăn uống như thế nào cho đủ chất?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28600" y="4343400"/>
            <a:ext cx="8839200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3.Trước khi ăn, chúng ta nên làm gì?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04800" y="2719388"/>
            <a:ext cx="8839200" cy="1323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</a:rPr>
              <a:t>2.Tại sao chúng ta không nên ăn bánh kẹo trước bữa ăn chính?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533400" y="1676400"/>
            <a:ext cx="815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4000" b="1">
                <a:cs typeface="Times New Roman" pitchFamily="18" charset="0"/>
              </a:rPr>
              <a:t>1.Chúng ta cần ăn nhiều loại thức ăn như cơm, thịt, cá, trứng, rau,hoa quả </a:t>
            </a:r>
            <a:r>
              <a:rPr lang="vi-VN" altLang="en-US" sz="4000"/>
              <a:t>...</a:t>
            </a:r>
            <a:r>
              <a:rPr lang="en-US" altLang="en-US" sz="4000" b="1"/>
              <a:t>để có đủ các chất đường, bột, đạm, chất béo, vitamin, chất khoáng.</a:t>
            </a:r>
          </a:p>
          <a:p>
            <a:pPr eaLnBrk="1" hangingPunct="1"/>
            <a:endParaRPr lang="en-US" altLang="en-US" sz="40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419100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4000" b="1"/>
              <a:t>3.</a:t>
            </a:r>
            <a:r>
              <a:rPr lang="en-US" altLang="en-US" sz="4000" b="1"/>
              <a:t> Chúng ta nên rửa tay sạch sẽ trước khi ăn.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4000"/>
              <a:t>2.</a:t>
            </a:r>
            <a:r>
              <a:rPr lang="en-US" altLang="en-US" sz="4000"/>
              <a:t> </a:t>
            </a:r>
            <a:r>
              <a:rPr lang="en-US" altLang="en-US" sz="4000" b="1"/>
              <a:t>Không nên ăn bánh kẹo trước bữa ăn chính vì nếu ăn quà vặt thì đến bữa ăn chính sẽ không ăn được nhiều và không ngon miệng</a:t>
            </a:r>
            <a:endParaRPr lang="en-US" altLang="en-US" sz="40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533400" y="12192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2400" b="1">
                <a:cs typeface="Times New Roman" pitchFamily="18" charset="0"/>
              </a:rPr>
              <a:t>1.Chúng ta cần ăn nhiều loại thức ăn như cơm, thịt, cá, trứng, rau,hoa quả </a:t>
            </a:r>
            <a:r>
              <a:rPr lang="vi-VN" altLang="en-US" sz="2400"/>
              <a:t>...</a:t>
            </a:r>
            <a:r>
              <a:rPr lang="en-US" altLang="en-US" sz="2400" b="1"/>
              <a:t>để có đủ các chất đường, bột, đạm, chất béo, vitamin, chất khoáng.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3184525"/>
            <a:ext cx="762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2400"/>
              <a:t>2.</a:t>
            </a:r>
            <a:r>
              <a:rPr lang="en-US" altLang="en-US" sz="2400"/>
              <a:t> </a:t>
            </a:r>
            <a:r>
              <a:rPr lang="en-US" altLang="en-US" sz="2400" b="1"/>
              <a:t>Không nên ăn bánh kẹo trước bữa ăn chính vì nếu ăn quà vặt thì đến bữa ăn chính sẽ không ăn được nhiều và không ngon miệng.</a:t>
            </a:r>
            <a:endParaRPr lang="en-US" altLang="en-US" sz="2400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533400" y="5291138"/>
            <a:ext cx="777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400" b="1"/>
              <a:t>3.</a:t>
            </a:r>
            <a:r>
              <a:rPr lang="en-US" altLang="en-US" sz="2400" b="1"/>
              <a:t> Chúng ta nên rửa tay sạch sẽ trước khi ăn.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-1143000" y="1219200"/>
            <a:ext cx="67818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Thức ăn có nhiều chất xơ</a:t>
            </a:r>
          </a:p>
        </p:txBody>
      </p:sp>
      <p:pic>
        <p:nvPicPr>
          <p:cNvPr id="110596" name="Picture 4" descr="raumlf8wy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343400"/>
            <a:ext cx="3962400" cy="2514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0597" name="Picture 5" descr="123618824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3962400" cy="2438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7315200" y="2133600"/>
            <a:ext cx="19812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CANH MƯỚP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791200" y="6369050"/>
            <a:ext cx="2286000" cy="488950"/>
          </a:xfrm>
          <a:prstGeom prst="rect">
            <a:avLst/>
          </a:prstGeom>
          <a:solidFill>
            <a:srgbClr val="00CC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FF00"/>
                </a:solidFill>
              </a:rPr>
              <a:t>RAU XÀO</a:t>
            </a:r>
          </a:p>
        </p:txBody>
      </p:sp>
      <p:pic>
        <p:nvPicPr>
          <p:cNvPr id="110604" name="Picture 12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28800"/>
            <a:ext cx="3962400" cy="2362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7112" name="WordArt 13" descr="White marble"/>
          <p:cNvSpPr>
            <a:spLocks noChangeArrowheads="1" noChangeShapeType="1" noTextEdit="1"/>
          </p:cNvSpPr>
          <p:nvPr/>
        </p:nvSpPr>
        <p:spPr bwMode="auto">
          <a:xfrm>
            <a:off x="2438400" y="838200"/>
            <a:ext cx="3981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5052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rau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/>
      <p:bldP spid="110603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2" descr="Theme531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1676400" y="14478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Trò chơi :</a:t>
            </a: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3581400" y="1371600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7030A0"/>
                </a:solidFill>
              </a:rPr>
              <a:t>ĐI CHỢ GIÚP MẸ</a:t>
            </a:r>
          </a:p>
        </p:txBody>
      </p:sp>
      <p:sp>
        <p:nvSpPr>
          <p:cNvPr id="48133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3962400" y="584200"/>
            <a:ext cx="3981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48134" name="Text Box 11"/>
          <p:cNvSpPr txBox="1">
            <a:spLocks noChangeArrowheads="1"/>
          </p:cNvSpPr>
          <p:nvPr/>
        </p:nvSpPr>
        <p:spPr bwMode="auto">
          <a:xfrm>
            <a:off x="762000" y="584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2800" u="sng"/>
          </a:p>
        </p:txBody>
      </p:sp>
      <p:pic>
        <p:nvPicPr>
          <p:cNvPr id="48135" name="Picture 13" descr="Pictur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738" y="4800600"/>
            <a:ext cx="13890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4" descr="IMG_15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057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7" name="Picture 7" descr="TuNhien%20XaHoi1%20trang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52463"/>
            <a:ext cx="4114800" cy="51816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888" name="Picture 8" descr="Thuc hanh Danh rang va rua ma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618038" y="625475"/>
            <a:ext cx="4144962" cy="5219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5562600" y="5919788"/>
            <a:ext cx="243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600" b="1">
                <a:solidFill>
                  <a:srgbClr val="FF0000"/>
                </a:solidFill>
              </a:rPr>
              <a:t>Rửa mặt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pic>
        <p:nvPicPr>
          <p:cNvPr id="122892" name="nha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058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5942013"/>
            <a:ext cx="2514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3600" b="1">
                <a:solidFill>
                  <a:srgbClr val="FF0000"/>
                </a:solidFill>
              </a:rPr>
              <a:t>Đánh răng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92"/>
                </p:tgtEl>
              </p:cMediaNode>
            </p:audio>
          </p:childTnLst>
        </p:cTn>
      </p:par>
    </p:tnLst>
    <p:bldLst>
      <p:bldP spid="122890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 descr="IMG_1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0" y="533400"/>
            <a:ext cx="26860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en-US" sz="24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9460" name="WordArt 17" descr="Narrow vertical"/>
          <p:cNvSpPr>
            <a:spLocks noChangeArrowheads="1" noChangeShapeType="1" noTextEdit="1"/>
          </p:cNvSpPr>
          <p:nvPr/>
        </p:nvSpPr>
        <p:spPr bwMode="auto">
          <a:xfrm>
            <a:off x="3048000" y="0"/>
            <a:ext cx="3886200" cy="7794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444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1" name="Text Box 18"/>
          <p:cNvSpPr txBox="1">
            <a:spLocks noChangeArrowheads="1"/>
          </p:cNvSpPr>
          <p:nvPr/>
        </p:nvSpPr>
        <p:spPr bwMode="auto">
          <a:xfrm>
            <a:off x="3657600" y="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828800" y="0"/>
            <a:ext cx="662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vi-VN" altLang="en-US"/>
          </a:p>
          <a:p>
            <a:pPr algn="ctr" eaLnBrk="1" hangingPunct="1"/>
            <a:r>
              <a:rPr lang="vi-VN" altLang="en-US"/>
              <a:t>Tự nhiên xã hội</a:t>
            </a:r>
          </a:p>
          <a:p>
            <a:pPr algn="ctr" eaLnBrk="1" hangingPunct="1"/>
            <a:r>
              <a:rPr lang="vi-VN" altLang="en-US" u="sng"/>
              <a:t>Bài 8: </a:t>
            </a:r>
            <a:r>
              <a:rPr lang="vi-VN" altLang="en-US"/>
              <a:t>Ăn uống hàng ngày</a:t>
            </a:r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1066800" y="1828800"/>
            <a:ext cx="7086600" cy="3657600"/>
          </a:xfrm>
          <a:prstGeom prst="cloudCallout">
            <a:avLst>
              <a:gd name="adj1" fmla="val -57727"/>
              <a:gd name="adj2" fmla="val 33509"/>
            </a:avLst>
          </a:prstGeom>
          <a:solidFill>
            <a:srgbClr val="FF99CC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lang="en-US" altLang="en-US" sz="3600" b="1"/>
              <a:t>Em hãy kể tên những thức ăn, đồ uống mà em thường dùng hàng ngày?</a:t>
            </a:r>
            <a:r>
              <a:rPr lang="en-US" altLang="en-US" sz="2800"/>
              <a:t>                                                                                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527425" y="1820863"/>
            <a:ext cx="184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/>
              <a:t>                                                    </a:t>
            </a:r>
          </a:p>
        </p:txBody>
      </p:sp>
      <p:sp>
        <p:nvSpPr>
          <p:cNvPr id="22540" name="WordArt 12" descr="White marble"/>
          <p:cNvSpPr>
            <a:spLocks noChangeArrowheads="1" noChangeShapeType="1" noTextEdit="1"/>
          </p:cNvSpPr>
          <p:nvPr/>
        </p:nvSpPr>
        <p:spPr bwMode="auto">
          <a:xfrm>
            <a:off x="2857500" y="914400"/>
            <a:ext cx="3981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Ăn uống hàng ngày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3402013" y="392113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u="sng"/>
              <a:t>Tự nhiên-Xã hội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uNhien%20XaHoi1%20trang1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44000" contrast="50000"/>
          </a:blip>
          <a:srcRect/>
          <a:stretch>
            <a:fillRect/>
          </a:stretch>
        </p:blipFill>
        <p:spPr bwMode="auto">
          <a:xfrm>
            <a:off x="1066800" y="1371600"/>
            <a:ext cx="7315200" cy="5486400"/>
          </a:xfrm>
          <a:noFill/>
          <a:ln>
            <a:miter lim="800000"/>
            <a:headEnd/>
            <a:tailEnd/>
          </a:ln>
        </p:spPr>
      </p:pic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277813" y="2376488"/>
            <a:ext cx="1219200" cy="533400"/>
          </a:xfrm>
          <a:prstGeom prst="wedgeRoundRectCallout">
            <a:avLst>
              <a:gd name="adj1" fmla="val 122005"/>
              <a:gd name="adj2" fmla="val -28569"/>
              <a:gd name="adj3" fmla="val 16667"/>
            </a:avLst>
          </a:prstGeom>
          <a:solidFill>
            <a:srgbClr val="00FFFF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vi-VN" sz="1800" b="1" dirty="0">
                <a:solidFill>
                  <a:srgbClr val="FF3300"/>
                </a:solidFill>
              </a:rPr>
              <a:t>cơm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113669" name="AutoShape 5"/>
          <p:cNvSpPr>
            <a:spLocks noChangeArrowheads="1"/>
          </p:cNvSpPr>
          <p:nvPr/>
        </p:nvSpPr>
        <p:spPr bwMode="auto">
          <a:xfrm>
            <a:off x="228600" y="1676400"/>
            <a:ext cx="1600200" cy="457200"/>
          </a:xfrm>
          <a:prstGeom prst="wedgeRoundRectCallout">
            <a:avLst>
              <a:gd name="adj1" fmla="val 110120"/>
              <a:gd name="adj2" fmla="val 6597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</a:rPr>
              <a:t>Bánh mì</a:t>
            </a:r>
          </a:p>
        </p:txBody>
      </p:sp>
      <p:sp>
        <p:nvSpPr>
          <p:cNvPr id="113670" name="AutoShape 6"/>
          <p:cNvSpPr>
            <a:spLocks noChangeArrowheads="1"/>
          </p:cNvSpPr>
          <p:nvPr/>
        </p:nvSpPr>
        <p:spPr bwMode="auto">
          <a:xfrm>
            <a:off x="3657600" y="2514600"/>
            <a:ext cx="1600200" cy="533400"/>
          </a:xfrm>
          <a:prstGeom prst="wedgeRoundRectCallout">
            <a:avLst>
              <a:gd name="adj1" fmla="val 9324"/>
              <a:gd name="adj2" fmla="val -163986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FF3300"/>
                </a:solidFill>
              </a:rPr>
              <a:t>khoai</a:t>
            </a: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6765925" y="1066800"/>
            <a:ext cx="1752600" cy="533400"/>
          </a:xfrm>
          <a:prstGeom prst="wedgeRoundRectCallout">
            <a:avLst>
              <a:gd name="adj1" fmla="val -61144"/>
              <a:gd name="adj2" fmla="val 126787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</a:rPr>
              <a:t>B</a:t>
            </a:r>
            <a:r>
              <a:rPr lang="vi-VN" altLang="en-US" sz="1800" b="1">
                <a:solidFill>
                  <a:srgbClr val="FF3300"/>
                </a:solidFill>
              </a:rPr>
              <a:t>ắp  </a:t>
            </a:r>
            <a:r>
              <a:rPr lang="en-US" altLang="en-US" sz="1800" b="1">
                <a:solidFill>
                  <a:srgbClr val="FF3300"/>
                </a:solidFill>
              </a:rPr>
              <a:t>(ngô</a:t>
            </a:r>
            <a:r>
              <a:rPr lang="vi-VN" altLang="en-US" sz="1800" b="1">
                <a:solidFill>
                  <a:srgbClr val="FF3300"/>
                </a:solidFill>
              </a:rPr>
              <a:t>)</a:t>
            </a:r>
            <a:endParaRPr lang="en-US" altLang="en-US" sz="1800" b="1">
              <a:solidFill>
                <a:srgbClr val="FF3300"/>
              </a:solidFill>
            </a:endParaRPr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7680325" y="1752600"/>
            <a:ext cx="1447800" cy="609600"/>
          </a:xfrm>
          <a:prstGeom prst="wedgeRoundRectCallout">
            <a:avLst>
              <a:gd name="adj1" fmla="val -69625"/>
              <a:gd name="adj2" fmla="val 81773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</a:rPr>
              <a:t>Th</a:t>
            </a:r>
            <a:r>
              <a:rPr lang="vi-VN" altLang="en-US" sz="1800" b="1">
                <a:solidFill>
                  <a:srgbClr val="FF3300"/>
                </a:solidFill>
              </a:rPr>
              <a:t>ịt gà</a:t>
            </a:r>
            <a:endParaRPr lang="en-US" altLang="en-US" sz="1800" b="1">
              <a:solidFill>
                <a:srgbClr val="FF3300"/>
              </a:solidFill>
            </a:endParaRPr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7908925" y="3200400"/>
            <a:ext cx="1219200" cy="457200"/>
          </a:xfrm>
          <a:prstGeom prst="wedgeRoundRectCallout">
            <a:avLst>
              <a:gd name="adj1" fmla="val -83722"/>
              <a:gd name="adj2" fmla="val 42361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FF3300"/>
                </a:solidFill>
              </a:rPr>
              <a:t>c</a:t>
            </a:r>
            <a:r>
              <a:rPr lang="vi-VN" altLang="en-US" sz="2800" b="1">
                <a:solidFill>
                  <a:srgbClr val="FF3300"/>
                </a:solidFill>
              </a:rPr>
              <a:t>á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7908925" y="3962400"/>
            <a:ext cx="1219200" cy="457200"/>
          </a:xfrm>
          <a:prstGeom prst="wedgeRoundRectCallout">
            <a:avLst>
              <a:gd name="adj1" fmla="val -84764"/>
              <a:gd name="adj2" fmla="val 3472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vi-VN" altLang="en-US" sz="1800" b="1">
                <a:solidFill>
                  <a:srgbClr val="FF3300"/>
                </a:solidFill>
              </a:rPr>
              <a:t> Trứng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>
            <a:off x="7924800" y="4648200"/>
            <a:ext cx="1219200" cy="1066800"/>
          </a:xfrm>
          <a:prstGeom prst="wedgeRoundRectCallout">
            <a:avLst>
              <a:gd name="adj1" fmla="val -101431"/>
              <a:gd name="adj2" fmla="val -23514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FF3300"/>
                </a:solidFill>
              </a:rPr>
              <a:t>N</a:t>
            </a:r>
            <a:r>
              <a:rPr lang="vi-VN" altLang="en-US" sz="1800" b="1">
                <a:solidFill>
                  <a:srgbClr val="FF3300"/>
                </a:solidFill>
              </a:rPr>
              <a:t>ước lọc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sp>
        <p:nvSpPr>
          <p:cNvPr id="113676" name="AutoShape 12"/>
          <p:cNvSpPr>
            <a:spLocks noChangeArrowheads="1"/>
          </p:cNvSpPr>
          <p:nvPr/>
        </p:nvSpPr>
        <p:spPr bwMode="auto">
          <a:xfrm>
            <a:off x="7908925" y="5867400"/>
            <a:ext cx="1219200" cy="609600"/>
          </a:xfrm>
          <a:prstGeom prst="wedgeRoundRectCallout">
            <a:avLst>
              <a:gd name="adj1" fmla="val -125259"/>
              <a:gd name="adj2" fmla="val -75000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FF3300"/>
                </a:solidFill>
              </a:rPr>
              <a:t>tôm</a:t>
            </a:r>
          </a:p>
        </p:txBody>
      </p:sp>
      <p:sp>
        <p:nvSpPr>
          <p:cNvPr id="113677" name="AutoShape 13"/>
          <p:cNvSpPr>
            <a:spLocks noChangeArrowheads="1"/>
          </p:cNvSpPr>
          <p:nvPr/>
        </p:nvSpPr>
        <p:spPr bwMode="auto">
          <a:xfrm>
            <a:off x="6232525" y="6248400"/>
            <a:ext cx="1447800" cy="609600"/>
          </a:xfrm>
          <a:prstGeom prst="wedgeRoundRectCallout">
            <a:avLst>
              <a:gd name="adj1" fmla="val -97042"/>
              <a:gd name="adj2" fmla="val -38019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vi-VN" altLang="en-US" sz="1800" b="1">
                <a:solidFill>
                  <a:srgbClr val="FF3300"/>
                </a:solidFill>
              </a:rPr>
              <a:t>Quả cà</a:t>
            </a:r>
            <a:endParaRPr lang="en-US" altLang="en-US" sz="1800" b="1">
              <a:solidFill>
                <a:srgbClr val="FF3300"/>
              </a:solidFill>
            </a:endParaRPr>
          </a:p>
        </p:txBody>
      </p:sp>
      <p:sp>
        <p:nvSpPr>
          <p:cNvPr id="113678" name="AutoShape 14"/>
          <p:cNvSpPr>
            <a:spLocks noChangeArrowheads="1"/>
          </p:cNvSpPr>
          <p:nvPr/>
        </p:nvSpPr>
        <p:spPr bwMode="auto">
          <a:xfrm>
            <a:off x="1676400" y="6248400"/>
            <a:ext cx="1219200" cy="457200"/>
          </a:xfrm>
          <a:prstGeom prst="wedgeRoundRectCallout">
            <a:avLst>
              <a:gd name="adj1" fmla="val 91407"/>
              <a:gd name="adj2" fmla="val -32986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vi-VN" altLang="en-US" sz="1800" b="1">
                <a:solidFill>
                  <a:srgbClr val="FF3300"/>
                </a:solidFill>
                <a:cs typeface="Aharoni" pitchFamily="2" charset="-79"/>
              </a:rPr>
              <a:t>Dầu ăn</a:t>
            </a:r>
            <a:endParaRPr lang="en-US" altLang="en-US" sz="1800" b="1">
              <a:solidFill>
                <a:srgbClr val="FF3300"/>
              </a:solidFill>
              <a:cs typeface="Aharoni" pitchFamily="2" charset="-79"/>
            </a:endParaRPr>
          </a:p>
        </p:txBody>
      </p:sp>
      <p:sp>
        <p:nvSpPr>
          <p:cNvPr id="113679" name="AutoShape 15"/>
          <p:cNvSpPr>
            <a:spLocks noChangeArrowheads="1"/>
          </p:cNvSpPr>
          <p:nvPr/>
        </p:nvSpPr>
        <p:spPr bwMode="auto">
          <a:xfrm>
            <a:off x="0" y="5257800"/>
            <a:ext cx="1524000" cy="990600"/>
          </a:xfrm>
          <a:prstGeom prst="wedgeRoundRectCallout">
            <a:avLst>
              <a:gd name="adj1" fmla="val 101458"/>
              <a:gd name="adj2" fmla="val -39903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vi-VN" altLang="en-US" sz="1800" b="1">
                <a:solidFill>
                  <a:srgbClr val="FF0000"/>
                </a:solidFill>
              </a:rPr>
              <a:t>rau, củ, quả</a:t>
            </a: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13680" name="AutoShape 16"/>
          <p:cNvSpPr>
            <a:spLocks noChangeArrowheads="1"/>
          </p:cNvSpPr>
          <p:nvPr/>
        </p:nvSpPr>
        <p:spPr bwMode="auto">
          <a:xfrm>
            <a:off x="0" y="4114800"/>
            <a:ext cx="1143000" cy="533400"/>
          </a:xfrm>
          <a:prstGeom prst="wedgeRoundRectCallout">
            <a:avLst>
              <a:gd name="adj1" fmla="val 110000"/>
              <a:gd name="adj2" fmla="val -19940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vi-VN" altLang="en-US" sz="1800" b="1">
                <a:solidFill>
                  <a:srgbClr val="FF3300"/>
                </a:solidFill>
              </a:rPr>
              <a:t>Sữa</a:t>
            </a:r>
            <a:endParaRPr lang="en-US" altLang="en-US" sz="1800" b="1">
              <a:solidFill>
                <a:srgbClr val="FF3300"/>
              </a:solidFill>
            </a:endParaRPr>
          </a:p>
        </p:txBody>
      </p:sp>
      <p:sp>
        <p:nvSpPr>
          <p:cNvPr id="113681" name="AutoShape 17"/>
          <p:cNvSpPr>
            <a:spLocks noChangeArrowheads="1"/>
          </p:cNvSpPr>
          <p:nvPr/>
        </p:nvSpPr>
        <p:spPr bwMode="auto">
          <a:xfrm>
            <a:off x="0" y="3200400"/>
            <a:ext cx="1143000" cy="685800"/>
          </a:xfrm>
          <a:prstGeom prst="wedgeRoundRectCallout">
            <a:avLst>
              <a:gd name="adj1" fmla="val 139583"/>
              <a:gd name="adj2" fmla="val -46991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vi-VN" altLang="en-US" sz="1800" b="1">
                <a:solidFill>
                  <a:srgbClr val="FF3300"/>
                </a:solidFill>
              </a:rPr>
              <a:t>Chuối</a:t>
            </a:r>
            <a:endParaRPr lang="en-US" altLang="en-US" sz="1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68" grpId="1" animBg="1"/>
      <p:bldP spid="113669" grpId="0" animBg="1"/>
      <p:bldP spid="113669" grpId="1" animBg="1"/>
      <p:bldP spid="113670" grpId="0" animBg="1"/>
      <p:bldP spid="113670" grpId="1" animBg="1"/>
      <p:bldP spid="113671" grpId="0" animBg="1"/>
      <p:bldP spid="113671" grpId="1" animBg="1"/>
      <p:bldP spid="113672" grpId="0" animBg="1"/>
      <p:bldP spid="113672" grpId="1" animBg="1"/>
      <p:bldP spid="113673" grpId="0" animBg="1"/>
      <p:bldP spid="113673" grpId="1" animBg="1"/>
      <p:bldP spid="113674" grpId="0" animBg="1"/>
      <p:bldP spid="113674" grpId="1" animBg="1"/>
      <p:bldP spid="113675" grpId="0" animBg="1"/>
      <p:bldP spid="113675" grpId="1" animBg="1"/>
      <p:bldP spid="113676" grpId="0" animBg="1"/>
      <p:bldP spid="113676" grpId="1" animBg="1"/>
      <p:bldP spid="113677" grpId="0" animBg="1"/>
      <p:bldP spid="113677" grpId="1" animBg="1"/>
      <p:bldP spid="113678" grpId="0" animBg="1"/>
      <p:bldP spid="113678" grpId="1" animBg="1"/>
      <p:bldP spid="113679" grpId="0" animBg="1"/>
      <p:bldP spid="113679" grpId="1" animBg="1"/>
      <p:bldP spid="113680" grpId="0" animBg="1"/>
      <p:bldP spid="113680" grpId="1" animBg="1"/>
      <p:bldP spid="113681" grpId="0" animBg="1"/>
      <p:bldP spid="11368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uNhien%20XaHoi1%20trang1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44000" contrast="50000"/>
          </a:blip>
          <a:srcRect/>
          <a:stretch>
            <a:fillRect/>
          </a:stretch>
        </p:blipFill>
        <p:spPr bwMode="auto">
          <a:xfrm>
            <a:off x="1371600" y="1676400"/>
            <a:ext cx="7086600" cy="5181600"/>
          </a:xfrm>
          <a:noFill/>
          <a:ln>
            <a:miter lim="800000"/>
            <a:headEnd/>
            <a:tailEnd/>
          </a:ln>
        </p:spPr>
      </p:pic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228600" y="838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Hãy đánh dấu </a:t>
            </a:r>
            <a:r>
              <a:rPr lang="en-US" altLang="en-US" sz="2400" b="1">
                <a:solidFill>
                  <a:srgbClr val="FF0000"/>
                </a:solidFill>
              </a:rPr>
              <a:t>x</a:t>
            </a:r>
            <a:r>
              <a:rPr lang="en-US" altLang="en-US" sz="2400">
                <a:solidFill>
                  <a:srgbClr val="FF0000"/>
                </a:solidFill>
              </a:rPr>
              <a:t> vào những món ăn trong hình vẽ mà em đã được ăn. </a:t>
            </a:r>
            <a:endParaRPr lang="vi-V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95400" y="1066800"/>
            <a:ext cx="7848600" cy="3886200"/>
          </a:xfrm>
          <a:prstGeom prst="cloudCallout">
            <a:avLst>
              <a:gd name="adj1" fmla="val -43776"/>
              <a:gd name="adj2" fmla="val 55800"/>
            </a:avLst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vi-VN" sz="3200" dirty="0">
                <a:solidFill>
                  <a:schemeClr val="accent2">
                    <a:lumMod val="50000"/>
                  </a:schemeClr>
                </a:solidFill>
              </a:rPr>
              <a:t>Hãy kể tên những thức ăn giàu chất đường bột, thức ăn giàu chất đạm, thức ăn giàu chất béo, thức ăn giàu vitamin và khoáng chất ?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7762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4508500"/>
            <a:ext cx="259873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SW15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F8"/>
              </a:clrFrom>
              <a:clrTo>
                <a:srgbClr val="FFFDF8">
                  <a:alpha val="0"/>
                </a:srgbClr>
              </a:clrTo>
            </a:clrChange>
            <a:lum bright="20000" contrast="46000"/>
          </a:blip>
          <a:srcRect/>
          <a:stretch>
            <a:fillRect/>
          </a:stretch>
        </p:blipFill>
        <p:spPr bwMode="auto">
          <a:xfrm>
            <a:off x="-381000" y="1828800"/>
            <a:ext cx="36576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 descr="SW1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F2F5"/>
              </a:clrFrom>
              <a:clrTo>
                <a:srgbClr val="EDF2F5">
                  <a:alpha val="0"/>
                </a:srgbClr>
              </a:clrTo>
            </a:clrChange>
            <a:lum bright="34000" contrast="32000"/>
          </a:blip>
          <a:srcRect/>
          <a:stretch>
            <a:fillRect/>
          </a:stretch>
        </p:blipFill>
        <p:spPr bwMode="auto">
          <a:xfrm>
            <a:off x="2667000" y="2057400"/>
            <a:ext cx="32004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838200" y="5410200"/>
            <a:ext cx="19812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CƠM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429000" y="53340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CHÁO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304800" y="1447800"/>
            <a:ext cx="8839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THỨC ĂN CÓ NHIỀU BỘT ĐƯỜNG </a:t>
            </a:r>
          </a:p>
        </p:txBody>
      </p:sp>
      <p:pic>
        <p:nvPicPr>
          <p:cNvPr id="106504" name="Picture 8" descr="buntom_hp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743200"/>
            <a:ext cx="34290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6553200" y="5486400"/>
            <a:ext cx="2133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</a:rPr>
              <a:t>BÚN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01" grpId="0"/>
      <p:bldP spid="106503" grpId="0"/>
      <p:bldP spid="10650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650</Words>
  <Application>Microsoft PowerPoint</Application>
  <PresentationFormat>On-screen Show (4:3)</PresentationFormat>
  <Paragraphs>99</Paragraphs>
  <Slides>29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Aharoni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CSTeam</cp:lastModifiedBy>
  <cp:revision>164</cp:revision>
  <dcterms:created xsi:type="dcterms:W3CDTF">2006-07-27T16:13:37Z</dcterms:created>
  <dcterms:modified xsi:type="dcterms:W3CDTF">2016-06-29T08:30:43Z</dcterms:modified>
</cp:coreProperties>
</file>