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5" r:id="rId1"/>
  </p:sldMasterIdLst>
  <p:sldIdLst>
    <p:sldId id="276" r:id="rId2"/>
    <p:sldId id="257" r:id="rId3"/>
    <p:sldId id="278" r:id="rId4"/>
    <p:sldId id="260" r:id="rId5"/>
    <p:sldId id="263" r:id="rId6"/>
    <p:sldId id="279" r:id="rId7"/>
    <p:sldId id="280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5" r:id="rId16"/>
    <p:sldId id="273" r:id="rId17"/>
    <p:sldId id="274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3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5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58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9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64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0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5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4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1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2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19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2AD189A0-0CDE-4AC9-B37F-B0CF595B5FD7}" type="datetimeFigureOut">
              <a:rPr lang="en-US" smtClean="0"/>
              <a:t>30/1/2024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8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69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2322" y="2083861"/>
            <a:ext cx="8382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 : TỰ GIÁC LÀM VIỆC CỦA MÌNH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17 : TỰ GIÁC HỌC TẬP</a:t>
            </a:r>
          </a:p>
          <a:p>
            <a:pPr algn="ctr"/>
            <a:endParaRPr lang="en-US" sz="2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7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254646"/>
            <a:ext cx="14287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2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  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54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738E7-8062-4F61-BA27-6670B98C5310}"/>
              </a:ext>
            </a:extLst>
          </p:cNvPr>
          <p:cNvSpPr txBox="1"/>
          <p:nvPr/>
        </p:nvSpPr>
        <p:spPr>
          <a:xfrm>
            <a:off x="399245" y="1880537"/>
            <a:ext cx="1179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3" cy="6961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0" y="52665"/>
            <a:ext cx="1989385" cy="10706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8" y="1668176"/>
            <a:ext cx="4666888" cy="369966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51" y="1668177"/>
            <a:ext cx="4815419" cy="369966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CB3DA3E-1966-0EF8-4F6C-7124F1274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282389"/>
            <a:ext cx="9869557" cy="924835"/>
          </a:xfrm>
        </p:spPr>
        <p:txBody>
          <a:bodyPr>
            <a:noAutofit/>
          </a:bodyPr>
          <a:lstStyle/>
          <a:p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,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? </a:t>
            </a:r>
          </a:p>
          <a:p>
            <a:r>
              <a:rPr lang="en-US" sz="3200" b="1" dirty="0" err="1"/>
              <a:t>Vì</a:t>
            </a:r>
            <a:r>
              <a:rPr lang="en-US" sz="3200" b="1" dirty="0"/>
              <a:t> </a:t>
            </a:r>
            <a:r>
              <a:rPr lang="en-US" sz="3200" b="1" dirty="0" err="1"/>
              <a:t>sao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515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1" y="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</a:t>
            </a:r>
            <a:r>
              <a:rPr lang="en-US" sz="6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6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6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6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6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6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738E7-8062-4F61-BA27-6670B98C5310}"/>
              </a:ext>
            </a:extLst>
          </p:cNvPr>
          <p:cNvSpPr txBox="1"/>
          <p:nvPr/>
        </p:nvSpPr>
        <p:spPr>
          <a:xfrm>
            <a:off x="399245" y="1834175"/>
            <a:ext cx="1179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5283"/>
            <a:ext cx="12197113" cy="7358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5" y="125391"/>
            <a:ext cx="3069408" cy="100402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7" y="1968897"/>
            <a:ext cx="5061397" cy="375968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26" y="2038842"/>
            <a:ext cx="5100037" cy="365021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BCA4E74-F013-16AD-1090-6768A660C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2226" y="801720"/>
            <a:ext cx="9869557" cy="924835"/>
          </a:xfrm>
        </p:spPr>
        <p:txBody>
          <a:bodyPr>
            <a:noAutofit/>
          </a:bodyPr>
          <a:lstStyle/>
          <a:p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,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? </a:t>
            </a:r>
          </a:p>
          <a:p>
            <a:r>
              <a:rPr lang="en-US" sz="3200" b="1" dirty="0" err="1"/>
              <a:t>Vì</a:t>
            </a:r>
            <a:r>
              <a:rPr lang="en-US" sz="3200" b="1" dirty="0"/>
              <a:t> </a:t>
            </a:r>
            <a:r>
              <a:rPr lang="en-US" sz="3200" b="1" dirty="0" err="1"/>
              <a:t>sao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05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-140015" y="-6181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54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77" y="1288632"/>
            <a:ext cx="3371447" cy="234366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6" y="4105268"/>
            <a:ext cx="3527681" cy="229553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75" y="4105267"/>
            <a:ext cx="3660907" cy="229553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" y="-61810"/>
            <a:ext cx="12197113" cy="7797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7" y="315801"/>
            <a:ext cx="1991667" cy="11156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64" y="1288632"/>
            <a:ext cx="3541690" cy="2932007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24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5807555" y="3505875"/>
            <a:ext cx="1560490" cy="1381770"/>
            <a:chOff x="1359398" y="3682272"/>
            <a:chExt cx="395295" cy="371966"/>
          </a:xfrm>
        </p:grpSpPr>
        <p:sp>
          <p:nvSpPr>
            <p:cNvPr id="25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2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9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0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1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42" y="1288632"/>
            <a:ext cx="3513097" cy="273539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93" y="4368176"/>
            <a:ext cx="3713589" cy="29040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61" y="4457122"/>
            <a:ext cx="3625063" cy="281506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A3CCA8-21A2-F728-CD2F-FA8C2B1B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521" y="123806"/>
            <a:ext cx="5064484" cy="1499616"/>
          </a:xfrm>
        </p:spPr>
        <p:txBody>
          <a:bodyPr/>
          <a:lstStyle/>
          <a:p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     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54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3" cy="7358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727">
            <a:off x="272177" y="784139"/>
            <a:ext cx="3069408" cy="1004025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1" y="2202310"/>
            <a:ext cx="4637665" cy="418545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27" y="2182110"/>
            <a:ext cx="4443212" cy="4110680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22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5474355" y="3142366"/>
            <a:ext cx="1515211" cy="1661454"/>
            <a:chOff x="1908099" y="3682272"/>
            <a:chExt cx="395296" cy="371966"/>
          </a:xfrm>
        </p:grpSpPr>
        <p:sp>
          <p:nvSpPr>
            <p:cNvPr id="23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2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24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5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9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33A9A7-133A-E1A3-4ABA-07D9C7846E70}"/>
              </a:ext>
            </a:extLst>
          </p:cNvPr>
          <p:cNvSpPr txBox="1">
            <a:spLocks/>
          </p:cNvSpPr>
          <p:nvPr/>
        </p:nvSpPr>
        <p:spPr>
          <a:xfrm>
            <a:off x="3403315" y="439522"/>
            <a:ext cx="6114696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72019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   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54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36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endParaRPr lang="en-US" sz="36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1"/>
            <a:ext cx="12480088" cy="8049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503983"/>
            <a:ext cx="11449318" cy="43540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2399" y="1310493"/>
            <a:ext cx="934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Em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đã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tự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giác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học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tập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chưa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?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Hãy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chia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sẻ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với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các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bạn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.</a:t>
            </a:r>
            <a:endParaRPr lang="en-US" sz="2800" b="1" spc="80" dirty="0">
              <a:latin typeface="iCiel Cadena" panose="020005030000000200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-1017432" y="-1481071"/>
            <a:ext cx="12840237" cy="889474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</a:t>
            </a:r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pPr algn="ctr"/>
            <a:endParaRPr lang="en-US" sz="8000" b="1" spc="80" dirty="0">
              <a:solidFill>
                <a:srgbClr val="FF0000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pPr algn="ctr"/>
            <a:r>
              <a:rPr lang="en-US" sz="6600" b="1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Chúc</a:t>
            </a:r>
            <a:r>
              <a:rPr lang="en-US" sz="6600" b="1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600" b="1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các</a:t>
            </a:r>
            <a:r>
              <a:rPr lang="en-US" sz="6600" b="1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600" b="1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em</a:t>
            </a:r>
            <a:r>
              <a:rPr lang="en-US" sz="6600" b="1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600" b="1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6600" b="1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tin, </a:t>
            </a:r>
          </a:p>
          <a:p>
            <a:pPr algn="ctr"/>
            <a:r>
              <a:rPr lang="en-US" sz="6600" b="1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6600" b="1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600" b="1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ngoan</a:t>
            </a:r>
            <a:r>
              <a:rPr lang="en-US" sz="6600" b="1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, </a:t>
            </a:r>
            <a:r>
              <a:rPr lang="en-US" sz="6600" b="1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6600" b="1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600" b="1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giỏi</a:t>
            </a:r>
            <a:endParaRPr lang="en-US" sz="6600" b="1" spc="80" dirty="0">
              <a:solidFill>
                <a:srgbClr val="FF0000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" y="-457200"/>
            <a:ext cx="12197113" cy="8192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83" y="1716365"/>
            <a:ext cx="6650866" cy="421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70788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</a:t>
            </a:r>
            <a:r>
              <a:rPr lang="en-US" sz="54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 17:Tự giác học tập</a:t>
            </a: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r>
              <a:rPr lang="en-GB" sz="4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 </a:t>
            </a:r>
            <a:r>
              <a:rPr lang="en-GB" sz="4000" b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 hãy đưa ra lời khuyên cho bạn</a:t>
            </a:r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11" y="-139975"/>
            <a:ext cx="12961210" cy="7544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46" y="406545"/>
            <a:ext cx="2751745" cy="1017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1052E-ADA7-44AF-BE24-1B48336D2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9434"/>
          <a:stretch/>
        </p:blipFill>
        <p:spPr>
          <a:xfrm>
            <a:off x="349049" y="2391803"/>
            <a:ext cx="11264900" cy="48496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91999" y="822114"/>
            <a:ext cx="657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Em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hãy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đưa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ra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lời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khuyên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cho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bạn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.</a:t>
            </a:r>
            <a:endParaRPr lang="en-US" sz="2800" b="1" spc="80" dirty="0">
              <a:latin typeface="iCiel Cadena" panose="02000503000000020004"/>
              <a:cs typeface="iCiel Cucho" pitchFamily="50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1841499" y="1711764"/>
            <a:ext cx="2965049" cy="1430955"/>
          </a:xfrm>
          <a:prstGeom prst="wedgeEllipseCallout">
            <a:avLst>
              <a:gd name="adj1" fmla="val 42809"/>
              <a:gd name="adj2" fmla="val 6658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259" y="1943539"/>
            <a:ext cx="6579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>
                <a:latin typeface="iCiel Cadena" panose="02000503000000020004"/>
                <a:cs typeface="Lato" panose="020F0502020204030203" pitchFamily="34" charset="0"/>
              </a:rPr>
              <a:t>Mình</a:t>
            </a:r>
            <a:r>
              <a:rPr lang="en-GB" sz="2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iCiel Cadena" panose="02000503000000020004"/>
                <a:cs typeface="Lato" panose="020F0502020204030203" pitchFamily="34" charset="0"/>
              </a:rPr>
              <a:t>thích</a:t>
            </a:r>
            <a:r>
              <a:rPr lang="en-GB" sz="2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iCiel Cadena" panose="02000503000000020004"/>
                <a:cs typeface="Lato" panose="020F0502020204030203" pitchFamily="34" charset="0"/>
              </a:rPr>
              <a:t>đọc</a:t>
            </a:r>
            <a:r>
              <a:rPr lang="en-GB" sz="2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</a:p>
          <a:p>
            <a:r>
              <a:rPr lang="en-GB" sz="2000" b="1" dirty="0" err="1">
                <a:latin typeface="iCiel Cadena" panose="02000503000000020004"/>
                <a:cs typeface="Lato" panose="020F0502020204030203" pitchFamily="34" charset="0"/>
              </a:rPr>
              <a:t>truyện</a:t>
            </a:r>
            <a:r>
              <a:rPr lang="en-GB" sz="2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iCiel Cadena" panose="02000503000000020004"/>
                <a:cs typeface="Lato" panose="020F0502020204030203" pitchFamily="34" charset="0"/>
              </a:rPr>
              <a:t>hơn</a:t>
            </a:r>
            <a:r>
              <a:rPr lang="en-GB" sz="2000" b="1" dirty="0">
                <a:latin typeface="iCiel Cadena" panose="02000503000000020004"/>
                <a:cs typeface="Lato" panose="020F0502020204030203" pitchFamily="34" charset="0"/>
              </a:rPr>
              <a:t>!</a:t>
            </a:r>
            <a:endParaRPr lang="en-US" sz="2000" b="1" spc="80" dirty="0">
              <a:latin typeface="iCiel Cadena" panose="02000503000000020004"/>
              <a:cs typeface="iCiel Cucho" pitchFamily="50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8724900" y="1467477"/>
            <a:ext cx="3237481" cy="1430955"/>
          </a:xfrm>
          <a:prstGeom prst="wedgeEllipseCallout">
            <a:avLst>
              <a:gd name="adj1" fmla="val -58009"/>
              <a:gd name="adj2" fmla="val 204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iCiel Cadena" panose="02000503000000020004"/>
              </a:rPr>
              <a:t>Bạn</a:t>
            </a:r>
            <a:r>
              <a:rPr lang="en-US" sz="2000" b="1" dirty="0">
                <a:latin typeface="iCiel Cadena" panose="02000503000000020004"/>
              </a:rPr>
              <a:t> </a:t>
            </a:r>
            <a:r>
              <a:rPr lang="en-US" sz="2000" b="1" dirty="0" err="1">
                <a:latin typeface="iCiel Cadena" panose="02000503000000020004"/>
              </a:rPr>
              <a:t>không</a:t>
            </a:r>
            <a:r>
              <a:rPr lang="en-US" sz="2000" b="1" dirty="0">
                <a:latin typeface="iCiel Cadena" panose="02000503000000020004"/>
              </a:rPr>
              <a:t> </a:t>
            </a:r>
            <a:r>
              <a:rPr lang="en-US" sz="2000" b="1" dirty="0" err="1">
                <a:latin typeface="iCiel Cadena" panose="02000503000000020004"/>
              </a:rPr>
              <a:t>ra</a:t>
            </a:r>
            <a:r>
              <a:rPr lang="en-US" sz="2000" b="1" dirty="0">
                <a:latin typeface="iCiel Cadena" panose="02000503000000020004"/>
              </a:rPr>
              <a:t> </a:t>
            </a:r>
            <a:r>
              <a:rPr lang="en-US" sz="2000" b="1" dirty="0" err="1">
                <a:latin typeface="iCiel Cadena" panose="02000503000000020004"/>
              </a:rPr>
              <a:t>tập</a:t>
            </a:r>
            <a:r>
              <a:rPr lang="en-US" sz="2000" b="1" dirty="0">
                <a:latin typeface="iCiel Cadena" panose="02000503000000020004"/>
              </a:rPr>
              <a:t> </a:t>
            </a:r>
            <a:r>
              <a:rPr lang="en-US" sz="2000" b="1" dirty="0" err="1">
                <a:latin typeface="iCiel Cadena" panose="02000503000000020004"/>
              </a:rPr>
              <a:t>thể</a:t>
            </a:r>
            <a:r>
              <a:rPr lang="en-US" sz="2000" b="1" dirty="0">
                <a:latin typeface="iCiel Cadena" panose="02000503000000020004"/>
              </a:rPr>
              <a:t> </a:t>
            </a:r>
            <a:r>
              <a:rPr lang="en-US" sz="2000" b="1" dirty="0" err="1">
                <a:latin typeface="iCiel Cadena" panose="02000503000000020004"/>
              </a:rPr>
              <a:t>dục</a:t>
            </a:r>
            <a:r>
              <a:rPr lang="en-US" sz="2000" b="1" dirty="0">
                <a:latin typeface="iCiel Cadena" panose="02000503000000020004"/>
              </a:rPr>
              <a:t> à?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C487B-E631-3AB4-3112-473F8D7CF014}"/>
              </a:ext>
            </a:extLst>
          </p:cNvPr>
          <p:cNvSpPr/>
          <p:nvPr/>
        </p:nvSpPr>
        <p:spPr>
          <a:xfrm>
            <a:off x="2691999" y="696585"/>
            <a:ext cx="82793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Lan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ơi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cất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truyện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đi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ra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học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thể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dục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cùng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cả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lớp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iCiel Cadena" panose="02000503000000020004"/>
                <a:cs typeface="Lato" panose="020F0502020204030203" pitchFamily="34" charset="0"/>
              </a:rPr>
              <a:t>nào</a:t>
            </a:r>
            <a:r>
              <a:rPr lang="en-GB" sz="2800" b="1" dirty="0">
                <a:latin typeface="iCiel Cadena" panose="02000503000000020004"/>
                <a:cs typeface="Lato" panose="020F0502020204030203" pitchFamily="34" charset="0"/>
              </a:rPr>
              <a:t>!</a:t>
            </a:r>
          </a:p>
          <a:p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Lan </a:t>
            </a:r>
            <a:r>
              <a:rPr lang="en-GB" sz="2800" b="1" spc="80" dirty="0" err="1">
                <a:latin typeface="iCiel Cadena" panose="02000503000000020004"/>
                <a:cs typeface="Lato" panose="020F0502020204030203" pitchFamily="34" charset="0"/>
              </a:rPr>
              <a:t>ơi</a:t>
            </a:r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, </a:t>
            </a:r>
            <a:r>
              <a:rPr lang="en-GB" sz="2800" b="1" spc="80" dirty="0" err="1">
                <a:latin typeface="iCiel Cadena" panose="02000503000000020004"/>
                <a:cs typeface="Lato" panose="020F0502020204030203" pitchFamily="34" charset="0"/>
              </a:rPr>
              <a:t>không</a:t>
            </a:r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spc="80" dirty="0" err="1">
                <a:latin typeface="iCiel Cadena" panose="02000503000000020004"/>
                <a:cs typeface="Lato" panose="020F0502020204030203" pitchFamily="34" charset="0"/>
              </a:rPr>
              <a:t>nên</a:t>
            </a:r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spc="80" dirty="0" err="1">
                <a:latin typeface="iCiel Cadena" panose="02000503000000020004"/>
                <a:cs typeface="Lato" panose="020F0502020204030203" pitchFamily="34" charset="0"/>
              </a:rPr>
              <a:t>trốn</a:t>
            </a:r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spc="80" dirty="0" err="1">
                <a:latin typeface="iCiel Cadena" panose="02000503000000020004"/>
                <a:cs typeface="Lato" panose="020F0502020204030203" pitchFamily="34" charset="0"/>
              </a:rPr>
              <a:t>giờ</a:t>
            </a:r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spc="80" dirty="0" err="1">
                <a:latin typeface="iCiel Cadena" panose="02000503000000020004"/>
                <a:cs typeface="Lato" panose="020F0502020204030203" pitchFamily="34" charset="0"/>
              </a:rPr>
              <a:t>thể</a:t>
            </a:r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spc="80" dirty="0" err="1">
                <a:latin typeface="iCiel Cadena" panose="02000503000000020004"/>
                <a:cs typeface="Lato" panose="020F0502020204030203" pitchFamily="34" charset="0"/>
              </a:rPr>
              <a:t>dục</a:t>
            </a:r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spc="80" dirty="0" err="1">
                <a:latin typeface="iCiel Cadena" panose="02000503000000020004"/>
                <a:cs typeface="Lato" panose="020F0502020204030203" pitchFamily="34" charset="0"/>
              </a:rPr>
              <a:t>như</a:t>
            </a:r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spc="80" dirty="0" err="1">
                <a:latin typeface="iCiel Cadena" panose="02000503000000020004"/>
                <a:cs typeface="Lato" panose="020F0502020204030203" pitchFamily="34" charset="0"/>
              </a:rPr>
              <a:t>vậy</a:t>
            </a:r>
            <a:r>
              <a:rPr lang="en-GB" sz="2800" b="1" spc="80" dirty="0">
                <a:latin typeface="iCiel Cadena" panose="02000503000000020004"/>
                <a:cs typeface="Lato" panose="020F0502020204030203" pitchFamily="34" charset="0"/>
              </a:rPr>
              <a:t>?</a:t>
            </a:r>
            <a:endParaRPr lang="en-US" sz="2800" b="1" spc="80" dirty="0">
              <a:latin typeface="iCiel Cadena" panose="020005030000000200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2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1" y="0"/>
            <a:ext cx="12544022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54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5" y="165101"/>
            <a:ext cx="12197113" cy="81789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99031" y="752058"/>
            <a:ext cx="3168352" cy="62977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56096" y="2641627"/>
            <a:ext cx="830189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B0F0"/>
                </a:solidFill>
                <a:latin typeface="iCiel Cadena" panose="02000503000000020004" pitchFamily="2" charset="77"/>
                <a:cs typeface="iCiel Cucho Bold" pitchFamily="50" charset="0"/>
              </a:rPr>
              <a:t>               </a:t>
            </a:r>
          </a:p>
          <a:p>
            <a:r>
              <a:rPr lang="en-US" sz="2900" dirty="0">
                <a:solidFill>
                  <a:srgbClr val="00B0F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Em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rèn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thói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quen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tự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giác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học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tập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 ở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trường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, ở </a:t>
            </a:r>
            <a:r>
              <a:rPr lang="en-US" sz="2800" b="1" dirty="0" err="1">
                <a:latin typeface="iCiel Cadena" panose="02000503000000020004"/>
                <a:cs typeface="iCiel Cucho Bold" pitchFamily="50" charset="0"/>
              </a:rPr>
              <a:t>nhà</a:t>
            </a:r>
            <a:r>
              <a:rPr lang="en-US" sz="2800" b="1" dirty="0">
                <a:latin typeface="iCiel Cadena" panose="02000503000000020004"/>
                <a:cs typeface="iCiel Cucho Bold" pitchFamily="50" charset="0"/>
              </a:rPr>
              <a:t>.</a:t>
            </a:r>
          </a:p>
          <a:p>
            <a:pPr algn="ctr"/>
            <a:endParaRPr lang="vi-VN" sz="2800" b="1" dirty="0">
              <a:solidFill>
                <a:srgbClr val="00B0F0"/>
              </a:solidFill>
              <a:latin typeface="iCiel Cadena" panose="02000503000000020004"/>
              <a:cs typeface="iCiel Cucho Bold" pitchFamily="50" charset="0"/>
            </a:endParaRPr>
          </a:p>
          <a:p>
            <a:pPr algn="ctr"/>
            <a:endParaRPr lang="en-US" sz="2800" b="1" dirty="0">
              <a:solidFill>
                <a:srgbClr val="00B0F0"/>
              </a:solidFill>
              <a:latin typeface="iCiel Cadena" panose="02000503000000020004"/>
              <a:cs typeface="iCiel Cucho Bold" pitchFamily="50" charset="0"/>
            </a:endParaRPr>
          </a:p>
          <a:p>
            <a:pPr algn="ctr"/>
            <a:endParaRPr lang="vi-VN" sz="2900" dirty="0">
              <a:solidFill>
                <a:srgbClr val="00B0F0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1" y="0"/>
            <a:ext cx="12544022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54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5" y="-188513"/>
            <a:ext cx="12197113" cy="81789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99031" y="752058"/>
            <a:ext cx="3168352" cy="62977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6036D8-24A9-E32D-8A71-041C0598FB29}"/>
              </a:ext>
            </a:extLst>
          </p:cNvPr>
          <p:cNvSpPr/>
          <p:nvPr/>
        </p:nvSpPr>
        <p:spPr>
          <a:xfrm>
            <a:off x="3877956" y="2907029"/>
            <a:ext cx="6649279" cy="198782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0F0"/>
              </a:solidFill>
              <a:latin typeface="iCiel Cadena" panose="02000503000000020004"/>
              <a:cs typeface="iCiel Cucho Bold" pitchFamily="50" charset="0"/>
            </a:endParaRPr>
          </a:p>
          <a:p>
            <a:pPr algn="ctr"/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luôn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tự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giác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học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hành</a:t>
            </a:r>
            <a:endParaRPr lang="en-US" sz="2800" b="1" dirty="0">
              <a:solidFill>
                <a:srgbClr val="00B0F0"/>
              </a:solidFill>
              <a:latin typeface="iCiel Cadena" panose="02000503000000020004"/>
              <a:cs typeface="iCiel Cucho Bold" pitchFamily="50" charset="0"/>
            </a:endParaRPr>
          </a:p>
          <a:p>
            <a:pPr algn="ctr"/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Chuyên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cần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tích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cực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mới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thành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trò</a:t>
            </a:r>
            <a:r>
              <a:rPr lang="en-US" sz="2800" b="1" dirty="0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iCiel Cadena" panose="02000503000000020004"/>
                <a:cs typeface="iCiel Cucho Bold" pitchFamily="50" charset="0"/>
              </a:rPr>
              <a:t>ngoan</a:t>
            </a:r>
            <a:endParaRPr lang="en-US" sz="2800" b="1" dirty="0">
              <a:solidFill>
                <a:srgbClr val="00B0F0"/>
              </a:solidFill>
              <a:latin typeface="iCiel Cadena" panose="02000503000000020004"/>
              <a:cs typeface="iCiel Cucho Bold" pitchFamily="50" charset="0"/>
            </a:endParaRPr>
          </a:p>
          <a:p>
            <a:pPr algn="ctr"/>
            <a:endParaRPr lang="en-US" sz="2800" b="1" dirty="0">
              <a:solidFill>
                <a:srgbClr val="00B0F0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2000" cy="70788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54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54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54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1"/>
            <a:ext cx="12192000" cy="7180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9" y="1716365"/>
            <a:ext cx="7431110" cy="30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8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Bài</a:t>
            </a:r>
            <a:r>
              <a:rPr kumimoji="0" lang="en-US" sz="32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2000" cy="70788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         </a:t>
            </a:r>
            <a:r>
              <a:rPr kumimoji="0" lang="en-US" sz="5400" b="1" i="0" u="none" strike="noStrike" kern="1200" cap="none" spc="8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Bài</a:t>
            </a:r>
            <a:r>
              <a:rPr kumimoji="0" lang="en-US" sz="54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 17:Tự </a:t>
            </a:r>
            <a:r>
              <a:rPr kumimoji="0" lang="en-US" sz="5400" b="1" i="0" u="none" strike="noStrike" kern="1200" cap="none" spc="8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giác</a:t>
            </a:r>
            <a:r>
              <a:rPr kumimoji="0" lang="en-US" sz="54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 </a:t>
            </a:r>
            <a:r>
              <a:rPr kumimoji="0" lang="en-US" sz="5400" b="1" i="0" u="none" strike="noStrike" kern="1200" cap="none" spc="8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học</a:t>
            </a:r>
            <a:r>
              <a:rPr kumimoji="0" lang="en-US" sz="54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 </a:t>
            </a:r>
            <a:r>
              <a:rPr kumimoji="0" lang="en-US" sz="5400" b="1" i="0" u="none" strike="noStrike" kern="1200" cap="none" spc="8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tập</a:t>
            </a:r>
            <a:endParaRPr kumimoji="0" lang="en-US" sz="54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1"/>
            <a:ext cx="12192000" cy="7180461"/>
          </a:xfrm>
          <a:prstGeom prst="rect">
            <a:avLst/>
          </a:prstGeom>
        </p:spPr>
      </p:pic>
      <p:pic>
        <p:nvPicPr>
          <p:cNvPr id="3" name="Ca nhạc thiếu nhi Hai Chú Mèo Ngoan_ Bài hát cho bé con mèo_ Nhạc thiếu nhi hay">
            <a:hlinkClick r:id="" action="ppaction://media"/>
            <a:extLst>
              <a:ext uri="{FF2B5EF4-FFF2-40B4-BE49-F238E27FC236}">
                <a16:creationId xmlns:a16="http://schemas.microsoft.com/office/drawing/2014/main" id="{42EE4B4A-E8F1-54C6-E81F-19F9EAE0C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61" y="-101602"/>
            <a:ext cx="11984476" cy="695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</a:t>
            </a:r>
            <a:r>
              <a:rPr lang="en-US" sz="66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66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66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66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6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66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6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66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1164" cy="7180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24" y="796443"/>
            <a:ext cx="5472716" cy="412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</a:t>
            </a:r>
            <a:r>
              <a:rPr lang="en-US" sz="54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 17:Tự giác học tập</a:t>
            </a: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573795" y="1272798"/>
            <a:ext cx="11480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iCiel Cadena" panose="020B0604020202020204" charset="0"/>
              </a:rPr>
              <a:t>Bạn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nào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đã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tự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giác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học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tập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,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bạn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nào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chưa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tự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giác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học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iCiel Cadena" panose="020B0604020202020204" charset="0"/>
              </a:rPr>
              <a:t>tập</a:t>
            </a:r>
            <a:r>
              <a:rPr lang="en-GB" sz="3600" b="1" dirty="0">
                <a:solidFill>
                  <a:schemeClr val="bg1"/>
                </a:solidFill>
                <a:latin typeface="iCiel Cadena" panose="020B060402020202020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13"/>
            <a:ext cx="12621164" cy="7035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77FB16-416F-48E3-9197-A1667B092B97}"/>
              </a:ext>
            </a:extLst>
          </p:cNvPr>
          <p:cNvGrpSpPr/>
          <p:nvPr/>
        </p:nvGrpSpPr>
        <p:grpSpPr>
          <a:xfrm>
            <a:off x="895539" y="913371"/>
            <a:ext cx="11409949" cy="4213106"/>
            <a:chOff x="1763687" y="-40958"/>
            <a:chExt cx="7945068" cy="49766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8AA532-2E9C-4CDD-951A-5FF6EC4E7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7" y="788451"/>
              <a:ext cx="6884442" cy="4147247"/>
            </a:xfrm>
            <a:prstGeom prst="rect">
              <a:avLst/>
            </a:prstGeom>
          </p:spPr>
        </p:pic>
        <p:sp>
          <p:nvSpPr>
            <p:cNvPr id="14" name="Speech Bubble: Rectangle with Corners Rounded 6">
              <a:extLst>
                <a:ext uri="{FF2B5EF4-FFF2-40B4-BE49-F238E27FC236}">
                  <a16:creationId xmlns:a16="http://schemas.microsoft.com/office/drawing/2014/main" id="{A83C5930-93F5-42D6-9367-6EE7C05E2695}"/>
                </a:ext>
              </a:extLst>
            </p:cNvPr>
            <p:cNvSpPr/>
            <p:nvPr/>
          </p:nvSpPr>
          <p:spPr>
            <a:xfrm>
              <a:off x="6825138" y="-40958"/>
              <a:ext cx="2883617" cy="1206906"/>
            </a:xfrm>
            <a:prstGeom prst="wedgeRoundRectCallout">
              <a:avLst>
                <a:gd name="adj1" fmla="val -56902"/>
                <a:gd name="adj2" fmla="val 86085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Cô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nhắc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sao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vẫn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chưa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73794" y="318691"/>
            <a:ext cx="107546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Bạn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nào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đã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tự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giác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học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tập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,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bạn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nào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chưa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tự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giác</a:t>
            </a:r>
            <a:endParaRPr lang="en-GB" sz="4000" b="1" dirty="0">
              <a:latin typeface="iCiel Cadena" panose="02000503000000020004"/>
              <a:cs typeface="Lato" panose="020F0502020204030203" pitchFamily="34" charset="0"/>
            </a:endParaRPr>
          </a:p>
          <a:p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học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iCiel Cadena" panose="02000503000000020004"/>
                <a:cs typeface="Lato" panose="020F0502020204030203" pitchFamily="34" charset="0"/>
              </a:rPr>
              <a:t>tâp</a:t>
            </a:r>
            <a:r>
              <a:rPr lang="en-GB" sz="4000" b="1" dirty="0">
                <a:latin typeface="iCiel Cadena" panose="02000503000000020004"/>
                <a:cs typeface="Lato" panose="020F0502020204030203" pitchFamily="34" charset="0"/>
              </a:rPr>
              <a:t>?</a:t>
            </a:r>
            <a:endParaRPr lang="en-US" sz="4000" b="1" spc="80" dirty="0">
              <a:latin typeface="iCiel Cadena" panose="02000503000000020004"/>
              <a:cs typeface="iCiel Cucho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AAD0F6-B359-5F2D-DDCD-51D36E9168A5}"/>
              </a:ext>
            </a:extLst>
          </p:cNvPr>
          <p:cNvSpPr/>
          <p:nvPr/>
        </p:nvSpPr>
        <p:spPr>
          <a:xfrm>
            <a:off x="788376" y="251651"/>
            <a:ext cx="107546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Hai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bạn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đầu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bàn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đang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luyện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viết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,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được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cô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giáo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khen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đã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tự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giác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học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tập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399477-2C6C-82C5-220F-D22A46524B16}"/>
              </a:ext>
            </a:extLst>
          </p:cNvPr>
          <p:cNvSpPr/>
          <p:nvPr/>
        </p:nvSpPr>
        <p:spPr>
          <a:xfrm>
            <a:off x="1203423" y="5196896"/>
            <a:ext cx="107546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Hai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bạn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nữ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ngồi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ở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bàn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dưới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thì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đang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đùa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nghịch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trong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giờ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học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mặc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dù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được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cô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nhắc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 </a:t>
            </a:r>
            <a:r>
              <a:rPr lang="en-US" sz="4000" b="1" spc="80" dirty="0" err="1">
                <a:latin typeface="iCiel Cadena" panose="02000503000000020004"/>
                <a:cs typeface="iCiel Cucho" pitchFamily="50" charset="0"/>
              </a:rPr>
              <a:t>nhở</a:t>
            </a:r>
            <a:r>
              <a:rPr lang="en-US" sz="4000" b="1" spc="80" dirty="0">
                <a:latin typeface="iCiel Cadena" panose="02000503000000020004"/>
                <a:cs typeface="iCiel Cucho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14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6" grpId="1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8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Bài</a:t>
            </a:r>
            <a:r>
              <a:rPr kumimoji="0" lang="en-US" sz="32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           </a:t>
            </a:r>
            <a:r>
              <a:rPr kumimoji="0" lang="en-US" sz="6000" b="1" i="0" u="none" strike="noStrike" kern="120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Bài 17:Tự giác học tập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1164" cy="6858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E9383B-225E-42B4-149E-6A96892EBD2C}"/>
              </a:ext>
            </a:extLst>
          </p:cNvPr>
          <p:cNvSpPr/>
          <p:nvPr/>
        </p:nvSpPr>
        <p:spPr>
          <a:xfrm>
            <a:off x="2713381" y="288234"/>
            <a:ext cx="4204253" cy="3051313"/>
          </a:xfrm>
          <a:prstGeom prst="cloudCallout">
            <a:avLst>
              <a:gd name="adj1" fmla="val -54589"/>
              <a:gd name="adj2" fmla="val 514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giác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E56-927C-0E5D-D4CC-76BE7706E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3869"/>
            <a:ext cx="2609357" cy="41843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23945E-6F2D-BB46-7908-DA15D36E7E9A}"/>
              </a:ext>
            </a:extLst>
          </p:cNvPr>
          <p:cNvSpPr/>
          <p:nvPr/>
        </p:nvSpPr>
        <p:spPr>
          <a:xfrm>
            <a:off x="3955775" y="3627782"/>
            <a:ext cx="8050696" cy="2782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Tự mình thực hiện nhiệm vụ học tập một cách </a:t>
            </a:r>
            <a:r>
              <a:rPr lang="vi-VN" sz="32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chủ động mà không cần ai nhắc nhở, giám sát; tự mình xây dựng kế hoạch học tập </a:t>
            </a:r>
            <a:r>
              <a:rPr lang="vi-VN" sz="3200" i="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và xác định mục đích học tập đúng đắn dựa trên sự hướng dẫn của cha mẹ và thầy </a:t>
            </a:r>
            <a:r>
              <a:rPr lang="vi-VN" sz="3200" u="none" strike="noStrike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cô, giáo.</a:t>
            </a:r>
            <a:endParaRPr lang="en-US" sz="3200" u="none" strike="noStrike" spc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8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Bài</a:t>
            </a:r>
            <a:r>
              <a:rPr kumimoji="0" lang="en-US" sz="32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           </a:t>
            </a:r>
            <a:r>
              <a:rPr kumimoji="0" lang="en-US" sz="6000" b="1" i="0" u="none" strike="noStrike" kern="120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77"/>
                <a:ea typeface="+mn-ea"/>
                <a:cs typeface="iCiel Cucho" pitchFamily="50" charset="0"/>
              </a:rPr>
              <a:t>Bài 17:Tự giác học tập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2" charset="77"/>
              <a:ea typeface="+mn-ea"/>
              <a:cs typeface="iCiel Cucho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1164" cy="6858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E9383B-225E-42B4-149E-6A96892EBD2C}"/>
              </a:ext>
            </a:extLst>
          </p:cNvPr>
          <p:cNvSpPr/>
          <p:nvPr/>
        </p:nvSpPr>
        <p:spPr>
          <a:xfrm>
            <a:off x="3993872" y="374695"/>
            <a:ext cx="4204253" cy="3051313"/>
          </a:xfrm>
          <a:prstGeom prst="cloudCallout">
            <a:avLst>
              <a:gd name="adj1" fmla="val -72792"/>
              <a:gd name="adj2" fmla="val 556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E56-927C-0E5D-D4CC-76BE7706E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2782463"/>
            <a:ext cx="2609357" cy="4184374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164944E5-C543-75C9-51D1-EDE5F81F38BB}"/>
              </a:ext>
            </a:extLst>
          </p:cNvPr>
          <p:cNvSpPr/>
          <p:nvPr/>
        </p:nvSpPr>
        <p:spPr>
          <a:xfrm>
            <a:off x="5168347" y="141619"/>
            <a:ext cx="6059556" cy="3517464"/>
          </a:xfrm>
          <a:prstGeom prst="cloudCallout">
            <a:avLst>
              <a:gd name="adj1" fmla="val -78045"/>
              <a:gd name="adj2" fmla="val 5594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chemeClr val="tx1"/>
                </a:solidFill>
              </a:rPr>
              <a:t>Tự giác trong học tập giúp em rèn tính tự lập, tự chủ, ý chí kiên cường, bền bỉ và những phẩm chất tốt đẹp khác. Tự giác học tập giúp em đạt kết quả tốt trong học tập.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30649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</a:t>
            </a:r>
            <a:r>
              <a:rPr lang="en-US" sz="60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 17:Tự giác học tập</a:t>
            </a: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1164" cy="7263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32" y="1131590"/>
            <a:ext cx="6688428" cy="44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-309092" y="10160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 </a:t>
            </a:r>
            <a:r>
              <a:rPr lang="en-US" sz="54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 17:Tự giác học tập</a:t>
            </a: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738E7-8062-4F61-BA27-6670B98C5310}"/>
              </a:ext>
            </a:extLst>
          </p:cNvPr>
          <p:cNvSpPr txBox="1"/>
          <p:nvPr/>
        </p:nvSpPr>
        <p:spPr>
          <a:xfrm>
            <a:off x="90152" y="1508366"/>
            <a:ext cx="1179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6" y="0"/>
            <a:ext cx="12197113" cy="6961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44" y="282389"/>
            <a:ext cx="3069408" cy="100402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6" y="1423977"/>
            <a:ext cx="4856074" cy="452087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53" y="1331727"/>
            <a:ext cx="4779854" cy="450170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8F235A5-B5BA-801D-3273-733B5CF6B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282389"/>
            <a:ext cx="9869557" cy="924835"/>
          </a:xfrm>
        </p:spPr>
        <p:txBody>
          <a:bodyPr>
            <a:noAutofit/>
          </a:bodyPr>
          <a:lstStyle/>
          <a:p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,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? </a:t>
            </a:r>
          </a:p>
          <a:p>
            <a:r>
              <a:rPr lang="en-US" sz="3200" b="1" dirty="0" err="1"/>
              <a:t>Vì</a:t>
            </a:r>
            <a:r>
              <a:rPr lang="en-US" sz="3200" b="1" dirty="0"/>
              <a:t> </a:t>
            </a:r>
            <a:r>
              <a:rPr lang="en-US" sz="3200" b="1" dirty="0" err="1"/>
              <a:t>sao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69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214</TotalTime>
  <Words>625</Words>
  <Application>Microsoft Office PowerPoint</Application>
  <PresentationFormat>Widescreen</PresentationFormat>
  <Paragraphs>208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Cambria</vt:lpstr>
      <vt:lpstr>iCiel Cadena</vt:lpstr>
      <vt:lpstr>Lato</vt:lpstr>
      <vt:lpstr>Times New Roman</vt:lpstr>
      <vt:lpstr>Tw Cen MT</vt:lpstr>
      <vt:lpstr>Tw Cen MT Condensed</vt:lpstr>
      <vt:lpstr>UTM Avo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Tự giác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115</cp:revision>
  <dcterms:created xsi:type="dcterms:W3CDTF">2021-11-15T11:37:02Z</dcterms:created>
  <dcterms:modified xsi:type="dcterms:W3CDTF">2024-01-30T07:27:36Z</dcterms:modified>
</cp:coreProperties>
</file>