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97" r:id="rId5"/>
    <p:sldId id="298" r:id="rId6"/>
    <p:sldId id="295" r:id="rId8"/>
    <p:sldId id="258" r:id="rId9"/>
    <p:sldId id="259" r:id="rId10"/>
    <p:sldId id="284" r:id="rId11"/>
    <p:sldId id="299" r:id="rId12"/>
    <p:sldId id="278" r:id="rId13"/>
    <p:sldId id="279" r:id="rId14"/>
    <p:sldId id="280" r:id="rId15"/>
    <p:sldId id="281" r:id="rId16"/>
    <p:sldId id="282" r:id="rId17"/>
    <p:sldId id="261" r:id="rId18"/>
    <p:sldId id="283" r:id="rId19"/>
    <p:sldId id="268" r:id="rId20"/>
    <p:sldId id="274" r:id="rId21"/>
    <p:sldId id="300" r:id="rId22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72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35710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416005"/>
            <a:ext cx="8077200" cy="175196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5400" b="1" smtClean="0">
                <a:solidFill>
                  <a:srgbClr val="FF0000"/>
                </a:solidFill>
                <a:latin typeface="UTM Avo" panose="02040603050506020204" pitchFamily="18" charset="0"/>
              </a:rPr>
              <a:t>hào mừng các con đến tiết tiếng việt</a:t>
            </a:r>
            <a:endParaRPr lang="en-US" sz="54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512763" y="374650"/>
            <a:ext cx="11593512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dirty="0">
                <a:latin typeface="UTM Avo" panose="02040603050506020204" pitchFamily="18" charset="0"/>
                <a:cs typeface="UTM Avo" panose="02040603050506020204" pitchFamily="18" charset="0"/>
              </a:rPr>
              <a:t>Tìm ở cuối các dòng thơ những tiếng cùng vần với nhau</a:t>
            </a:r>
            <a:endParaRPr lang="en-GB" altLang="en-US" sz="40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già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ra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49875" y="3448050"/>
            <a:ext cx="164465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6-Point Star 16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mai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bài</a:t>
            </a:r>
            <a:endParaRPr kumimoji="0" lang="en-GB" sz="4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2570163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GB" altLang="x-none" sz="4400" dirty="0">
                <a:solidFill>
                  <a:srgbClr val="FFFFFF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bừng</a:t>
            </a:r>
            <a:endParaRPr lang="en-GB" altLang="x-none" sz="44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7092950" y="2139950"/>
            <a:ext cx="2578100" cy="2614613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GB" altLang="x-none" sz="4400" dirty="0">
                <a:solidFill>
                  <a:srgbClr val="FFFFFF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mừng</a:t>
            </a:r>
            <a:endParaRPr lang="en-GB" altLang="x-none" sz="4400" dirty="0">
              <a:solidFill>
                <a:srgbClr val="FFFFFF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7" grpId="0" animBg="1"/>
      <p:bldP spid="19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777240" y="109728"/>
            <a:ext cx="4096512" cy="4507992"/>
          </a:xfrm>
          <a:prstGeom prst="rect">
            <a:avLst/>
          </a:prstGeom>
          <a:noFill/>
        </p:spPr>
        <p:txBody>
          <a:bodyPr numCol="1">
            <a:prstTxWarp prst="textInflate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4213" y="2597150"/>
            <a:ext cx="2633662" cy="2633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5" y="109538"/>
            <a:ext cx="5829300" cy="6664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5857875" y="941388"/>
            <a:ext cx="5829300" cy="259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136525" y="238125"/>
            <a:ext cx="43624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32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Luyện đọc b</a:t>
            </a:r>
            <a:r>
              <a:rPr sz="3200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sz="32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 thơ</a:t>
            </a:r>
            <a:endParaRPr sz="3200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1267" name="TextBox 5"/>
          <p:cNvSpPr txBox="1"/>
          <p:nvPr/>
        </p:nvSpPr>
        <p:spPr>
          <a:xfrm>
            <a:off x="5111750" y="238125"/>
            <a:ext cx="60972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Cây b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ng v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 lớp học</a:t>
            </a:r>
            <a:endParaRPr lang="en-GB" altLang="en-US" sz="44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8963" y="1270000"/>
            <a:ext cx="5643562" cy="53543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Bên cửa lớp học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Có cây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gi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Tán lá xòe ra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Như ô xanh mướt.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ghé cửa lớp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Nghe cô giảng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Mỗi buổi sớm mai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Quên ng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y mưa nắng.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1850" y="1270000"/>
            <a:ext cx="6326188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Cuối tuần, lớp vắng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Không thấy tiếng cô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Không bạn vui đùa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Tán b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ng ngơ ngác.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Thứ hai trở lại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Lớp học tưng bừng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Tán lá vui mừng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Vẫy ch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o các bạn.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        </a:t>
            </a:r>
            <a:r>
              <a:rPr lang="en-GB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(Minh Tâm)</a:t>
            </a:r>
            <a:endParaRPr lang="en-GB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458788" y="454025"/>
            <a:ext cx="4906963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Trả lời câu hỏi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71438" y="1570038"/>
            <a:ext cx="6746875" cy="6270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a</a:t>
            </a:r>
            <a:r>
              <a:rPr lang="en-US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Trong khổ thơ đầu, cây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như thế n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o?</a:t>
            </a:r>
            <a:endParaRPr lang="en-US" altLang="en-US" sz="36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71438" y="3086100"/>
            <a:ext cx="5961062" cy="6270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Cây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ghé cửa lớp để l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m gì?</a:t>
            </a:r>
            <a:endParaRPr lang="en-US" altLang="en-US" sz="36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71438" y="4602163"/>
            <a:ext cx="7045325" cy="6270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buNone/>
            </a:pPr>
            <a:r>
              <a:rPr lang="vi-VN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Thứ hai, lớp học như thế n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o?</a:t>
            </a:r>
            <a:endParaRPr lang="en-US" altLang="en-US" sz="36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1850" y="839788"/>
            <a:ext cx="4075113" cy="5434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Rounded Rectangle 16"/>
          <p:cNvSpPr/>
          <p:nvPr/>
        </p:nvSpPr>
        <p:spPr>
          <a:xfrm>
            <a:off x="233363" y="371475"/>
            <a:ext cx="3665538" cy="5826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sz="36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39" name="TextBox 37"/>
          <p:cNvSpPr txBox="1"/>
          <p:nvPr/>
        </p:nvSpPr>
        <p:spPr>
          <a:xfrm>
            <a:off x="4181475" y="269875"/>
            <a:ext cx="4894263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b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v</a:t>
            </a:r>
            <a:r>
              <a:rPr lang="en-GB" alt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học </a:t>
            </a:r>
            <a:endParaRPr lang="en-GB" alt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60913" y="1319213"/>
            <a:ext cx="4521200" cy="53546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cửa lớp học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cây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gi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Tán lá xòe ra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ô xanh mướt.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ghé cửa lớp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cô giảng b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buổi sớm mai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Quên ng</a:t>
            </a:r>
            <a:r>
              <a:rPr lang="en-GB" alt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mưa nắng.</a:t>
            </a:r>
            <a:endParaRPr lang="en-GB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sp>
        <p:nvSpPr>
          <p:cNvPr id="53" name="Explosion 2 52"/>
          <p:cNvSpPr/>
          <p:nvPr/>
        </p:nvSpPr>
        <p:spPr>
          <a:xfrm rot="379303">
            <a:off x="6292850" y="4475163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xplosion 2 6"/>
          <p:cNvSpPr/>
          <p:nvPr/>
        </p:nvSpPr>
        <p:spPr>
          <a:xfrm rot="379303">
            <a:off x="5973763" y="1739900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 rot="379303">
            <a:off x="4225925" y="2274888"/>
            <a:ext cx="2332038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Cloud 41"/>
          <p:cNvSpPr/>
          <p:nvPr/>
        </p:nvSpPr>
        <p:spPr>
          <a:xfrm>
            <a:off x="5843588" y="4144963"/>
            <a:ext cx="2376488" cy="55562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Cloud 43"/>
          <p:cNvSpPr/>
          <p:nvPr/>
        </p:nvSpPr>
        <p:spPr>
          <a:xfrm>
            <a:off x="5826125" y="5803900"/>
            <a:ext cx="3024188" cy="5778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 rot="379303">
            <a:off x="5668963" y="2854325"/>
            <a:ext cx="3140075" cy="909638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Cloud 47"/>
          <p:cNvSpPr/>
          <p:nvPr/>
        </p:nvSpPr>
        <p:spPr>
          <a:xfrm rot="493795">
            <a:off x="4864100" y="4625975"/>
            <a:ext cx="1560513" cy="67945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Cloud 46"/>
          <p:cNvSpPr/>
          <p:nvPr/>
        </p:nvSpPr>
        <p:spPr>
          <a:xfrm rot="321297">
            <a:off x="4797425" y="1316038"/>
            <a:ext cx="1563688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Cloud 23"/>
          <p:cNvSpPr/>
          <p:nvPr/>
        </p:nvSpPr>
        <p:spPr>
          <a:xfrm rot="321297">
            <a:off x="4678363" y="1963738"/>
            <a:ext cx="1563688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Cloud 24"/>
          <p:cNvSpPr/>
          <p:nvPr/>
        </p:nvSpPr>
        <p:spPr>
          <a:xfrm rot="321297">
            <a:off x="6049963" y="2457450"/>
            <a:ext cx="1562100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Cloud 25"/>
          <p:cNvSpPr/>
          <p:nvPr/>
        </p:nvSpPr>
        <p:spPr>
          <a:xfrm rot="321297">
            <a:off x="4687888" y="3021013"/>
            <a:ext cx="1408113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 rot="321297">
            <a:off x="4819650" y="5156200"/>
            <a:ext cx="1781175" cy="66198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Explosion 2 27"/>
          <p:cNvSpPr/>
          <p:nvPr/>
        </p:nvSpPr>
        <p:spPr>
          <a:xfrm rot="379303">
            <a:off x="4322763" y="3960813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Explosion 2 28"/>
          <p:cNvSpPr/>
          <p:nvPr/>
        </p:nvSpPr>
        <p:spPr>
          <a:xfrm rot="379303">
            <a:off x="6064250" y="1150938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Explosion 2 29"/>
          <p:cNvSpPr/>
          <p:nvPr/>
        </p:nvSpPr>
        <p:spPr>
          <a:xfrm rot="379303">
            <a:off x="6302375" y="5053013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Explosion 2 30"/>
          <p:cNvSpPr/>
          <p:nvPr/>
        </p:nvSpPr>
        <p:spPr>
          <a:xfrm rot="379303">
            <a:off x="4462463" y="5608638"/>
            <a:ext cx="2332038" cy="90805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3" grpId="0" animBg="1"/>
      <p:bldP spid="7" grpId="0" animBg="1"/>
      <p:bldP spid="50" grpId="0" animBg="1"/>
      <p:bldP spid="51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ounded Rectangle 5"/>
          <p:cNvSpPr/>
          <p:nvPr/>
        </p:nvSpPr>
        <p:spPr>
          <a:xfrm>
            <a:off x="342900" y="455613"/>
            <a:ext cx="2528888" cy="5826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3632" y="128016"/>
            <a:ext cx="6784848" cy="1371600"/>
          </a:xfrm>
          <a:prstGeom prst="rect">
            <a:avLst/>
          </a:prstGeom>
          <a:noFill/>
        </p:spPr>
        <p:txBody>
          <a:bodyPr wrap="square" numCol="1" rtlCol="0">
            <a:prstTxWarp prst="textStop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GB" b="1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GB" b="1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GB" b="1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1" kern="1200" cap="none" spc="0" normalizeH="0" baseline="0" noProof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endParaRPr kumimoji="0" lang="en-GB" b="1" kern="120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1550" y="1341438"/>
            <a:ext cx="6456363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Đây l</a:t>
            </a:r>
            <a:r>
              <a:rPr lang="en-GB" altLang="x-none" sz="6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GB" altLang="x-none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  <a:endParaRPr lang="en-GB" altLang="x-none" sz="6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663" y="2679700"/>
            <a:ext cx="5243512" cy="3932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721475" y="3684588"/>
            <a:ext cx="4049713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bóng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3" y="2776538"/>
            <a:ext cx="6632575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62863" y="3694113"/>
            <a:ext cx="4595812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tin học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487613"/>
            <a:ext cx="5349875" cy="4370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675438" y="3694113"/>
            <a:ext cx="5715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nghệ thuật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8" y="2487613"/>
            <a:ext cx="5302250" cy="4084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808788" y="3789363"/>
            <a:ext cx="40513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học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8" y="2386013"/>
            <a:ext cx="6605587" cy="4225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27963" y="3976688"/>
            <a:ext cx="40513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bơi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63" y="2433638"/>
            <a:ext cx="6230937" cy="414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7488238" y="3675063"/>
            <a:ext cx="4049712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GB" altLang="x-none" sz="6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5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5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06" y="276228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86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21" y="55753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675" y="3940178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75" y="6208395"/>
            <a:ext cx="1199832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612167" y="1718608"/>
            <a:ext cx="5720080" cy="212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+mn-ea"/>
                <a:sym typeface="+mn-lt"/>
              </a:rPr>
              <a:t>Tạm biệt và </a:t>
            </a:r>
            <a:endParaRPr lang="en-US" altLang="zh-CN" sz="6600" b="1" smtClean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+mn-ea"/>
              <a:sym typeface="+mn-lt"/>
            </a:endParaRPr>
          </a:p>
          <a:p>
            <a:pPr algn="ctr"/>
            <a:r>
              <a:rPr lang="en-US" altLang="zh-CN" sz="6600" b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+mn-ea"/>
                <a:sym typeface="+mn-lt"/>
              </a:rPr>
              <a:t>hẹn gặp lại !</a:t>
            </a:r>
            <a:endParaRPr lang="en-US" altLang="zh-CN" sz="6600" b="1" smtClean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y2mate.com - Lớp Chúng Mình Rất Rất Vui 🌹Nhạc Thiếu Nhi Hay Cho Bé 🌻 Vietnamese Songs For Kids_v720P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6760" y="137795"/>
            <a:ext cx="10466705" cy="603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ounded Rectangle 2"/>
          <p:cNvSpPr/>
          <p:nvPr/>
        </p:nvSpPr>
        <p:spPr>
          <a:xfrm>
            <a:off x="53975" y="1157288"/>
            <a:ext cx="2957513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 Khởi động</a:t>
            </a:r>
            <a:endParaRPr sz="3600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39788" y="149225"/>
            <a:ext cx="10515600" cy="1225550"/>
          </a:xfrm>
          <a:ln/>
        </p:spPr>
        <p:txBody>
          <a:bodyPr vert="horz" wrap="square" lIns="91440" tIns="45720" rIns="91440" bIns="45720" anchor="b"/>
          <a:p>
            <a:pPr algn="ctr" eaLnBrk="1" hangingPunct="1"/>
            <a:r>
              <a:rPr lang="en-GB" altLang="en-US" sz="3600" kern="1200" dirty="0">
                <a:latin typeface="UTM Avo" panose="02040603050506020204" pitchFamily="18" charset="0"/>
                <a:ea typeface="+mj-ea"/>
                <a:cs typeface="UTM Avo" panose="02040603050506020204" pitchFamily="18" charset="0"/>
              </a:rPr>
              <a:t>Thứ    ng</a:t>
            </a:r>
            <a:r>
              <a:rPr lang="en-GB" altLang="en-US" sz="3600" kern="12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kern="1200" dirty="0">
                <a:latin typeface="UTM Avo" panose="02040603050506020204" pitchFamily="18" charset="0"/>
                <a:ea typeface="+mj-ea"/>
                <a:cs typeface="UTM Avo" panose="02040603050506020204" pitchFamily="18" charset="0"/>
              </a:rPr>
              <a:t>y     tháng    năm 20</a:t>
            </a:r>
            <a:r>
              <a:rPr lang="en-GB" altLang="en-US" sz="3600" kern="12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…</a:t>
            </a:r>
            <a:br>
              <a:rPr lang="en-GB" altLang="en-US" sz="3600" kern="1200" dirty="0">
                <a:latin typeface="UTM Avo" panose="02040603050506020204" pitchFamily="18" charset="0"/>
                <a:ea typeface="+mj-ea"/>
                <a:cs typeface="UTM Avo" panose="02040603050506020204" pitchFamily="18" charset="0"/>
              </a:rPr>
            </a:br>
            <a:r>
              <a:rPr lang="en-GB" altLang="en-US" sz="3600" kern="1200" dirty="0">
                <a:latin typeface="UTM Avo" panose="02040603050506020204" pitchFamily="18" charset="0"/>
                <a:ea typeface="+mj-ea"/>
                <a:cs typeface="UTM Avo" panose="02040603050506020204" pitchFamily="18" charset="0"/>
              </a:rPr>
              <a:t>Tiếng Việt</a:t>
            </a:r>
            <a:br>
              <a:rPr lang="en-GB" altLang="en-US" sz="3600" kern="1200" dirty="0">
                <a:latin typeface="UTM Avo" panose="02040603050506020204" pitchFamily="18" charset="0"/>
                <a:ea typeface="+mj-ea"/>
                <a:cs typeface="UTM Avo" panose="02040603050506020204" pitchFamily="18" charset="0"/>
              </a:rPr>
            </a:br>
            <a:endParaRPr lang="en-US" altLang="en-US" sz="3600" kern="12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7113" y="782638"/>
            <a:ext cx="799623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GB" altLang="en-US" sz="36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 2:    </a:t>
            </a:r>
            <a:endParaRPr lang="en-GB" altLang="en-US" sz="3600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CÂY BÀNG VÀ LỚP HỌC</a:t>
            </a:r>
            <a:endParaRPr lang="en-GB" altLang="en-US" sz="36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3888" y="2601913"/>
            <a:ext cx="831056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1.Cây trong hình l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 cây gì?</a:t>
            </a:r>
            <a:endParaRPr lang="en-GB" altLang="en-US" sz="36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3888" y="3629025"/>
            <a:ext cx="95059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2. Em thường thấy cây n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y 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ở đâu?</a:t>
            </a:r>
            <a:endParaRPr lang="en-GB" altLang="en-US" sz="36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2106613"/>
            <a:ext cx="3546475" cy="4729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311150" y="238125"/>
            <a:ext cx="3138805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Luyện đọc</a:t>
            </a:r>
            <a:endParaRPr sz="4000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9238" y="1196975"/>
            <a:ext cx="5645150" cy="53543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Bên cửa lớp học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Có cây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gi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Tán lá xòe ra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Như ô xanh mướt.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ghé cửa lớp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Nghe cô giảng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Mỗi buổi sớm mai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Quên ng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y mưa nắng.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455" y="238125"/>
            <a:ext cx="64598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Cây b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ng v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 lớp học</a:t>
            </a:r>
            <a:endParaRPr lang="en-GB" altLang="en-US" sz="44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3713" y="1196975"/>
            <a:ext cx="6324600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Cuối tuần, lớp vắng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Không thấy tiếng cô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Không bạn vui đùa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Tán b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ng ngơ ngác.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Thứ hai trở lại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Lớp học tưng bừng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Tán lá vui mừng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Vẫy ch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o các bạn.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        </a:t>
            </a:r>
            <a:r>
              <a:rPr lang="en-GB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(Minh Tâm)</a:t>
            </a:r>
            <a:endParaRPr lang="en-GB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662113" y="2906713"/>
            <a:ext cx="112395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870200" y="3455988"/>
            <a:ext cx="1985963" cy="238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480425" y="4540250"/>
            <a:ext cx="112395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311150" y="238125"/>
            <a:ext cx="3030220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Luyện đọc</a:t>
            </a:r>
            <a:endParaRPr sz="4000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9238" y="1196975"/>
            <a:ext cx="5645150" cy="535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Bên cửa lớp học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Có cây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gi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Tán lá xòe ra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Như ô xanh mướt.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ghé cửa lớp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Nghe cô giảng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Mỗi buổi sớm mai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Quên ng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y mưa nắng.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0455" y="307975"/>
            <a:ext cx="65697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Cây b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ng v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 lớp học</a:t>
            </a:r>
            <a:endParaRPr lang="en-GB" altLang="en-US" sz="44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3713" y="1196975"/>
            <a:ext cx="6324600" cy="591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Cuối tuần, lớp vắng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Không thấy tiếng cô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Không bạn vui đùa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Tán b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ng ngơ ngác.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Thứ hai trở lại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Lớp học tưng bừng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Tán lá vui mừng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Vẫy ch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o các bạn.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        </a:t>
            </a:r>
            <a:r>
              <a:rPr lang="en-GB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(Minh Tâm)</a:t>
            </a:r>
            <a:endParaRPr lang="en-GB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665788" y="293243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43233" y="293243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21158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98603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629708" y="2932430"/>
            <a:ext cx="123825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507470" y="2932430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418570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1296015" y="5669915"/>
            <a:ext cx="122238" cy="487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32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charRg st="32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charRg st="46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64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charRg st="64" end="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81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charRg st="81" end="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99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charRg st="99" end="1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16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charRg st="116" end="1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2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charRg st="2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charRg st="40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charRg st="58" end="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78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charRg st="78" end="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94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charRg st="94" end="1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12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charRg st="112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28" end="1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charRg st="128" end="1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46" end="1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>
                                            <p:txEl>
                                              <p:charRg st="146" end="1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4" grpId="0"/>
      <p:bldP spid="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6" y="2829227"/>
            <a:ext cx="1327751" cy="180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  <a:endParaRPr lang="zh-CN" altLang="en-US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3200400"/>
            <a:ext cx="3276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062" y="4316425"/>
            <a:ext cx="777875" cy="77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Rounded Rectangle 7"/>
          <p:cNvSpPr/>
          <p:nvPr/>
        </p:nvSpPr>
        <p:spPr>
          <a:xfrm>
            <a:off x="136525" y="238125"/>
            <a:ext cx="43624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32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Luyện đọc khổ thơ</a:t>
            </a:r>
            <a:endParaRPr sz="3200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313" y="1208088"/>
            <a:ext cx="5643562" cy="31381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(1)    Bên cửa lớp học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Có cây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gi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Tán lá xòe ra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Như ô xanh mướt.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7172" name="TextBox 5"/>
          <p:cNvSpPr txBox="1"/>
          <p:nvPr/>
        </p:nvSpPr>
        <p:spPr>
          <a:xfrm>
            <a:off x="5111750" y="238125"/>
            <a:ext cx="62058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Cây b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ng v</a:t>
            </a:r>
            <a:r>
              <a:rPr lang="en-GB" altLang="en-US" sz="44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4400" dirty="0">
                <a:latin typeface="UTM Avo" panose="02040603050506020204" pitchFamily="18" charset="0"/>
                <a:cs typeface="UTM Avo" panose="02040603050506020204" pitchFamily="18" charset="0"/>
              </a:rPr>
              <a:t> lớp học </a:t>
            </a:r>
            <a:endParaRPr lang="en-GB" altLang="en-US" sz="44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0088" y="1208088"/>
            <a:ext cx="6326187" cy="64623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(3)     Cuối tuần, lớp vắng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Không thấy tiếng cô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Không bạn vui đùa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Tán b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ng ngơ ngác.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(4)     Thứ hai trở lại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Lớp học tưng bừng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Tán lá vui mừng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Vẫy ch</a:t>
            </a:r>
            <a:r>
              <a:rPr lang="en-GB" altLang="x-none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o các bạn.</a:t>
            </a:r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r>
              <a:rPr lang="en-GB" altLang="x-none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                  </a:t>
            </a:r>
            <a:r>
              <a:rPr lang="en-GB" altLang="x-none" sz="3200" dirty="0">
                <a:latin typeface="UTM Avo" panose="02040603050506020204" pitchFamily="18" charset="0"/>
                <a:cs typeface="UTM Avo" panose="02040603050506020204" pitchFamily="18" charset="0"/>
              </a:rPr>
              <a:t>(Minh Tâm)</a:t>
            </a:r>
            <a:endParaRPr lang="en-GB" altLang="x-none" sz="32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endParaRPr lang="en-GB" altLang="x-none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630" y="3859530"/>
            <a:ext cx="638175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(2)  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ng ghé cửa lớp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Nghe cô giảng b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Mỗi buổi sớm mai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        Quên ng</a:t>
            </a:r>
            <a:r>
              <a:rPr lang="en-GB" altLang="en-US" sz="36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GB" altLang="en-US" sz="3600" dirty="0">
                <a:latin typeface="UTM Avo" panose="02040603050506020204" pitchFamily="18" charset="0"/>
                <a:cs typeface="UTM Avo" panose="02040603050506020204" pitchFamily="18" charset="0"/>
              </a:rPr>
              <a:t>y mưa nắng.</a:t>
            </a:r>
            <a:endParaRPr lang="en-GB" altLang="en-US" sz="3600" dirty="0">
              <a:latin typeface="UTM Avo" panose="02040603050506020204" pitchFamily="18" charset="0"/>
              <a:cs typeface="UTM Avo" panose="020406030505060202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charRg st="116" end="1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charRg st="140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charRg st="168" end="19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charRg st="194" end="2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>
                                            <p:txEl>
                                              <p:charRg st="222" end="25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Box 4"/>
          <p:cNvSpPr txBox="1"/>
          <p:nvPr/>
        </p:nvSpPr>
        <p:spPr>
          <a:xfrm>
            <a:off x="777240" y="109728"/>
            <a:ext cx="4096512" cy="4507992"/>
          </a:xfrm>
          <a:prstGeom prst="rect">
            <a:avLst/>
          </a:prstGeom>
          <a:noFill/>
        </p:spPr>
        <p:txBody>
          <a:bodyPr numCol="1">
            <a:prstTxWarp prst="textInflate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en-GB" sz="6000" b="1" kern="1200" cap="none" spc="0" normalizeH="0" baseline="0" noProof="0" dirty="0" err="1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GB" sz="6000" b="1" kern="1200" cap="none" spc="0" normalizeH="0" baseline="0" noProof="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4213" y="2597150"/>
            <a:ext cx="2633662" cy="2633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0" y="46038"/>
            <a:ext cx="5875338" cy="6718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5975350" y="3484563"/>
            <a:ext cx="5875338" cy="2486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2148</Words>
  <Application>WPS Presentation</Application>
  <PresentationFormat/>
  <Paragraphs>198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Calibri Light</vt:lpstr>
      <vt:lpstr>Times New Roman</vt:lpstr>
      <vt:lpstr>.VnAvant</vt:lpstr>
      <vt:lpstr>Microsoft YaHei</vt:lpstr>
      <vt:lpstr>Arial Unicode MS</vt:lpstr>
      <vt:lpstr>UTM Avo</vt:lpstr>
      <vt:lpstr>方正粗圆简体</vt:lpstr>
      <vt:lpstr>HP001 4 hàng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2</cp:revision>
  <dcterms:created xsi:type="dcterms:W3CDTF">2020-08-08T08:08:51Z</dcterms:created>
  <dcterms:modified xsi:type="dcterms:W3CDTF">2020-10-25T06:39:18Z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