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</p:sldMasterIdLst>
  <p:notesMasterIdLst>
    <p:notesMasterId r:id="rId12"/>
  </p:notesMasterIdLst>
  <p:sldIdLst>
    <p:sldId id="257" r:id="rId9"/>
    <p:sldId id="275" r:id="rId10"/>
    <p:sldId id="276" r:id="rId11"/>
    <p:sldId id="277" r:id="rId13"/>
    <p:sldId id="279" r:id="rId14"/>
    <p:sldId id="270" r:id="rId15"/>
    <p:sldId id="258" r:id="rId16"/>
    <p:sldId id="260" r:id="rId17"/>
    <p:sldId id="261" r:id="rId18"/>
    <p:sldId id="262" r:id="rId19"/>
    <p:sldId id="263" r:id="rId20"/>
    <p:sldId id="266" r:id="rId21"/>
    <p:sldId id="265" r:id="rId22"/>
    <p:sldId id="267" r:id="rId23"/>
    <p:sldId id="2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AE9B7-FFA3-4487-BEC0-239D5556CE5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7E55A-B8A7-431C-B38F-6B9E554A35A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audio2.wav"/><Relationship Id="rId1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51.xml"/><Relationship Id="rId7" Type="http://schemas.openxmlformats.org/officeDocument/2006/relationships/audio" Target="../media/audio5.wav"/><Relationship Id="rId6" Type="http://schemas.openxmlformats.org/officeDocument/2006/relationships/audio" Target="../media/audio4.wav"/><Relationship Id="rId5" Type="http://schemas.openxmlformats.org/officeDocument/2006/relationships/image" Target="../media/image14.GIF"/><Relationship Id="rId4" Type="http://schemas.openxmlformats.org/officeDocument/2006/relationships/slide" Target="slide14.xml"/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7.xml"/><Relationship Id="rId4" Type="http://schemas.openxmlformats.org/officeDocument/2006/relationships/audio" Target="../media/audio1.wav"/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68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6.GIF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68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6.GIF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68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6.GIF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audio2.wav"/><Relationship Id="rId1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1" tooltip="click vao qua 3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1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  <a:endParaRPr lang="en-US" sz="2800" b="1" kern="10" dirty="0">
              <a:ln w="9525">
                <a:noFill/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124200" y="2560638"/>
            <a:ext cx="55626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828800" y="5562601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  <a:endParaRPr lang="en-US" sz="2800" b="1" dirty="0">
              <a:solidFill>
                <a:srgbClr val="FF3300"/>
              </a:solidFill>
            </a:endParaRPr>
          </a:p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Trường</a:t>
            </a:r>
            <a:r>
              <a:rPr lang="en-US" sz="2800" b="1" dirty="0">
                <a:solidFill>
                  <a:srgbClr val="FF3300"/>
                </a:solidFill>
              </a:rPr>
              <a:t>:</a:t>
            </a:r>
            <a:endParaRPr lang="en-US" sz="2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2" t="67580" r="1"/>
          <a:stretch>
            <a:fillRect/>
          </a:stretch>
        </p:blipFill>
        <p:spPr>
          <a:xfrm>
            <a:off x="0" y="579566"/>
            <a:ext cx="12192000" cy="551058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21433733">
            <a:off x="446559" y="2981438"/>
            <a:ext cx="1732625" cy="12547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3">
                    <a:lumMod val="75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t</a:t>
            </a:r>
            <a:r>
              <a:rPr lang="vi-VN" sz="2800" dirty="0" smtClean="0">
                <a:solidFill>
                  <a:schemeClr val="accent3">
                    <a:lumMod val="75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hân </a:t>
            </a:r>
            <a:r>
              <a:rPr lang="vi-VN" sz="2800" dirty="0" err="1" smtClean="0">
                <a:solidFill>
                  <a:schemeClr val="accent3">
                    <a:lumMod val="75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thiết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08503" y="1929009"/>
            <a:ext cx="1728592" cy="131523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3">
                  <a:lumMod val="75000"/>
                </a:schemeClr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937095" y="2940288"/>
            <a:ext cx="1762247" cy="129018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err="1">
                <a:solidFill>
                  <a:schemeClr val="accent3">
                    <a:lumMod val="75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g</a:t>
            </a:r>
            <a:r>
              <a:rPr lang="vi-VN" sz="3200" dirty="0" err="1" smtClean="0">
                <a:solidFill>
                  <a:schemeClr val="accent3">
                    <a:lumMod val="75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ần</a:t>
            </a:r>
            <a:r>
              <a:rPr lang="vi-VN" sz="3200" dirty="0" smtClean="0">
                <a:solidFill>
                  <a:schemeClr val="accent3">
                    <a:lumMod val="75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sz="3200" dirty="0" err="1" smtClean="0">
                <a:solidFill>
                  <a:schemeClr val="accent3">
                    <a:lumMod val="75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gũi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86817" y="2054269"/>
            <a:ext cx="1741118" cy="12555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3">
                  <a:lumMod val="75000"/>
                </a:schemeClr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093893" y="1906894"/>
            <a:ext cx="1691013" cy="12371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3">
                  <a:lumMod val="75000"/>
                </a:schemeClr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49064" y="3027195"/>
            <a:ext cx="1665958" cy="12150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chemeClr val="accent3">
                    <a:lumMod val="75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q</a:t>
            </a:r>
            <a:r>
              <a:rPr lang="vi-VN" sz="2800" dirty="0" err="1" smtClean="0">
                <a:solidFill>
                  <a:schemeClr val="accent3">
                    <a:lumMod val="75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uý</a:t>
            </a:r>
            <a:r>
              <a:rPr lang="vi-VN" sz="2800" dirty="0" smtClean="0">
                <a:solidFill>
                  <a:schemeClr val="accent3">
                    <a:lumMod val="75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sz="2800" dirty="0" err="1" smtClean="0">
                <a:solidFill>
                  <a:schemeClr val="accent3">
                    <a:lumMod val="75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mến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033348" y="3256767"/>
            <a:ext cx="1728592" cy="11899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3">
                  <a:lumMod val="75000"/>
                </a:schemeClr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" b="60000"/>
          <a:stretch>
            <a:fillRect/>
          </a:stretch>
        </p:blipFill>
        <p:spPr>
          <a:xfrm>
            <a:off x="-101643" y="0"/>
            <a:ext cx="12290992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 noGrp="1"/>
          </p:cNvSpPr>
          <p:nvPr>
            <p:ph type="ctrTitle"/>
          </p:nvPr>
        </p:nvSpPr>
        <p:spPr>
          <a:xfrm>
            <a:off x="2438400" y="89118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sz="3600" dirty="0">
                <a:latin typeface="+mn-lt"/>
                <a:ea typeface="+mn-ea"/>
                <a:cs typeface="+mn-cs"/>
              </a:rPr>
              <a:t> </a:t>
            </a:r>
            <a:r>
              <a:rPr lang="en-US" sz="4000" b="1" dirty="0" err="1">
                <a:latin typeface="+mn-lt"/>
                <a:ea typeface="+mn-ea"/>
                <a:cs typeface="+mn-cs"/>
              </a:rPr>
              <a:t>Giải</a:t>
            </a:r>
            <a:r>
              <a:rPr lang="en-US" sz="4000" b="1" dirty="0">
                <a:latin typeface="+mn-lt"/>
                <a:ea typeface="+mn-ea"/>
                <a:cs typeface="+mn-cs"/>
              </a:rPr>
              <a:t> ô </a:t>
            </a:r>
            <a:r>
              <a:rPr lang="en-US" sz="4000" b="1" dirty="0" err="1">
                <a:latin typeface="+mn-lt"/>
                <a:ea typeface="+mn-ea"/>
                <a:cs typeface="+mn-cs"/>
              </a:rPr>
              <a:t>chữ</a:t>
            </a:r>
            <a:endParaRPr lang="en-US" sz="4000" b="1" dirty="0">
              <a:latin typeface="+mn-lt"/>
              <a:ea typeface="+mn-ea"/>
              <a:cs typeface="+mn-cs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1752600" y="92988"/>
            <a:ext cx="609600" cy="5334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prstClr val="black"/>
                </a:solidFill>
              </a:rPr>
              <a:t>5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9" name="Content Placeholder 2"/>
          <p:cNvSpPr txBox="1"/>
          <p:nvPr/>
        </p:nvSpPr>
        <p:spPr>
          <a:xfrm>
            <a:off x="1752600" y="685800"/>
            <a:ext cx="8686800" cy="529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a. </a:t>
            </a:r>
            <a:r>
              <a:rPr lang="en-US" sz="2400" dirty="0" err="1">
                <a:solidFill>
                  <a:prstClr val="black"/>
                </a:solidFill>
              </a:rPr>
              <a:t>Dựa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vào</a:t>
            </a:r>
            <a:r>
              <a:rPr lang="vi-VN" sz="2400" dirty="0" smtClean="0">
                <a:solidFill>
                  <a:prstClr val="black"/>
                </a:solidFill>
              </a:rPr>
              <a:t> </a:t>
            </a:r>
            <a:r>
              <a:rPr lang="vi-VN" sz="2400" dirty="0" err="1" smtClean="0">
                <a:solidFill>
                  <a:prstClr val="black"/>
                </a:solidFill>
              </a:rPr>
              <a:t>gợi</a:t>
            </a:r>
            <a:r>
              <a:rPr lang="vi-VN" sz="2400" dirty="0" smtClean="0">
                <a:solidFill>
                  <a:prstClr val="black"/>
                </a:solidFill>
              </a:rPr>
              <a:t> ý ở </a:t>
            </a:r>
            <a:r>
              <a:rPr lang="vi-VN" sz="2400" dirty="0" err="1" smtClean="0">
                <a:solidFill>
                  <a:prstClr val="black"/>
                </a:solidFill>
              </a:rPr>
              <a:t>dưới</a:t>
            </a:r>
            <a:r>
              <a:rPr lang="vi-VN" sz="2400" dirty="0" smtClean="0">
                <a:solidFill>
                  <a:prstClr val="black"/>
                </a:solidFill>
              </a:rPr>
              <a:t>, </a:t>
            </a:r>
            <a:r>
              <a:rPr lang="vi-VN" sz="2400" dirty="0" err="1" smtClean="0">
                <a:solidFill>
                  <a:prstClr val="black"/>
                </a:solidFill>
              </a:rPr>
              <a:t>tìm</a:t>
            </a:r>
            <a:r>
              <a:rPr lang="vi-VN" sz="2400" dirty="0" smtClean="0">
                <a:solidFill>
                  <a:prstClr val="black"/>
                </a:solidFill>
              </a:rPr>
              <a:t> ô </a:t>
            </a:r>
            <a:r>
              <a:rPr lang="vi-VN" sz="2400" dirty="0" err="1" smtClean="0">
                <a:solidFill>
                  <a:prstClr val="black"/>
                </a:solidFill>
              </a:rPr>
              <a:t>chữ</a:t>
            </a:r>
            <a:r>
              <a:rPr lang="vi-VN" sz="2400" dirty="0" smtClean="0">
                <a:solidFill>
                  <a:prstClr val="black"/>
                </a:solidFill>
              </a:rPr>
              <a:t> </a:t>
            </a:r>
            <a:r>
              <a:rPr lang="vi-VN" sz="2400" dirty="0" err="1" smtClean="0">
                <a:solidFill>
                  <a:prstClr val="black"/>
                </a:solidFill>
              </a:rPr>
              <a:t>hàng</a:t>
            </a:r>
            <a:r>
              <a:rPr lang="vi-VN" sz="2400" dirty="0" smtClean="0">
                <a:solidFill>
                  <a:prstClr val="black"/>
                </a:solidFill>
              </a:rPr>
              <a:t> ngang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1" name="Content Placeholder 2"/>
          <p:cNvSpPr txBox="1"/>
          <p:nvPr/>
        </p:nvSpPr>
        <p:spPr>
          <a:xfrm>
            <a:off x="1752600" y="1215025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dirty="0">
                <a:solidFill>
                  <a:prstClr val="black"/>
                </a:solidFill>
              </a:rPr>
              <a:t> b. </a:t>
            </a:r>
            <a:r>
              <a:rPr lang="en-US" sz="3600" dirty="0" err="1">
                <a:solidFill>
                  <a:prstClr val="black"/>
                </a:solidFill>
              </a:rPr>
              <a:t>Đọc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vi-VN" sz="3600" dirty="0" smtClean="0">
                <a:solidFill>
                  <a:prstClr val="black"/>
                </a:solidFill>
              </a:rPr>
              <a:t>tên </a:t>
            </a:r>
            <a:r>
              <a:rPr lang="vi-VN" sz="3600" dirty="0" err="1" smtClean="0">
                <a:solidFill>
                  <a:prstClr val="black"/>
                </a:solidFill>
              </a:rPr>
              <a:t>người</a:t>
            </a:r>
            <a:r>
              <a:rPr lang="vi-VN" sz="3600" dirty="0" smtClean="0">
                <a:solidFill>
                  <a:prstClr val="black"/>
                </a:solidFill>
              </a:rPr>
              <a:t> </a:t>
            </a:r>
            <a:r>
              <a:rPr lang="vi-VN" sz="3600" dirty="0" err="1" smtClean="0">
                <a:solidFill>
                  <a:prstClr val="black"/>
                </a:solidFill>
              </a:rPr>
              <a:t>bạn</a:t>
            </a:r>
            <a:r>
              <a:rPr lang="vi-VN" sz="3600" dirty="0" smtClean="0">
                <a:solidFill>
                  <a:prstClr val="black"/>
                </a:solidFill>
              </a:rPr>
              <a:t> </a:t>
            </a:r>
            <a:r>
              <a:rPr lang="vi-VN" sz="3600" dirty="0" err="1" smtClean="0">
                <a:solidFill>
                  <a:prstClr val="black"/>
                </a:solidFill>
              </a:rPr>
              <a:t>của</a:t>
            </a:r>
            <a:r>
              <a:rPr lang="vi-VN" sz="3600" dirty="0" smtClean="0">
                <a:solidFill>
                  <a:prstClr val="black"/>
                </a:solidFill>
              </a:rPr>
              <a:t> </a:t>
            </a:r>
            <a:r>
              <a:rPr lang="vi-VN" sz="3600" dirty="0" err="1" smtClean="0">
                <a:solidFill>
                  <a:prstClr val="black"/>
                </a:solidFill>
              </a:rPr>
              <a:t>Hà</a:t>
            </a:r>
            <a:r>
              <a:rPr lang="vi-VN" sz="3600" dirty="0" smtClean="0">
                <a:solidFill>
                  <a:prstClr val="black"/>
                </a:solidFill>
              </a:rPr>
              <a:t> ở </a:t>
            </a:r>
            <a:r>
              <a:rPr lang="vi-VN" sz="3600" dirty="0" err="1" smtClean="0">
                <a:solidFill>
                  <a:prstClr val="black"/>
                </a:solidFill>
              </a:rPr>
              <a:t>hàng</a:t>
            </a:r>
            <a:r>
              <a:rPr lang="vi-VN" sz="3600" dirty="0" smtClean="0">
                <a:solidFill>
                  <a:prstClr val="black"/>
                </a:solidFill>
              </a:rPr>
              <a:t> </a:t>
            </a:r>
            <a:r>
              <a:rPr lang="vi-VN" sz="3600" dirty="0" err="1" smtClean="0">
                <a:solidFill>
                  <a:prstClr val="black"/>
                </a:solidFill>
              </a:rPr>
              <a:t>dọc</a:t>
            </a:r>
            <a:r>
              <a:rPr lang="vi-VN" sz="3600" dirty="0" smtClean="0">
                <a:solidFill>
                  <a:prstClr val="black"/>
                </a:solidFill>
              </a:rPr>
              <a:t> </a:t>
            </a:r>
            <a:r>
              <a:rPr lang="vi-VN" sz="3600" dirty="0" err="1" smtClean="0">
                <a:solidFill>
                  <a:prstClr val="black"/>
                </a:solidFill>
              </a:rPr>
              <a:t>màu</a:t>
            </a:r>
            <a:r>
              <a:rPr lang="vi-VN" sz="3600" dirty="0" smtClean="0">
                <a:solidFill>
                  <a:prstClr val="black"/>
                </a:solidFill>
              </a:rPr>
              <a:t> </a:t>
            </a:r>
            <a:r>
              <a:rPr lang="vi-VN" sz="3600" dirty="0" err="1" smtClean="0">
                <a:solidFill>
                  <a:prstClr val="black"/>
                </a:solidFill>
              </a:rPr>
              <a:t>vàng</a:t>
            </a:r>
            <a:endParaRPr lang="en-US" sz="3600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17110" y="1881758"/>
          <a:ext cx="5123140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89970" y="2313141"/>
          <a:ext cx="4287384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67004" y="2723830"/>
          <a:ext cx="3331923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5989"/>
                <a:gridCol w="475989"/>
                <a:gridCol w="475989"/>
                <a:gridCol w="475989"/>
                <a:gridCol w="475989"/>
                <a:gridCol w="475989"/>
                <a:gridCol w="475989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(3)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44033" y="3131507"/>
          <a:ext cx="1878904" cy="365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9726"/>
                <a:gridCol w="469726"/>
                <a:gridCol w="469726"/>
                <a:gridCol w="469726"/>
              </a:tblGrid>
              <a:tr h="326418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(4)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074091" y="3525496"/>
          <a:ext cx="37821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2771"/>
                <a:gridCol w="472771"/>
                <a:gridCol w="472771"/>
                <a:gridCol w="472771"/>
                <a:gridCol w="472771"/>
                <a:gridCol w="472771"/>
                <a:gridCol w="472771"/>
                <a:gridCol w="472771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(5)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279740" y="1881758"/>
          <a:ext cx="5123140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752600" y="2313141"/>
          <a:ext cx="4287384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229634" y="2723830"/>
          <a:ext cx="3331923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5989"/>
                <a:gridCol w="475989"/>
                <a:gridCol w="475989"/>
                <a:gridCol w="475989"/>
                <a:gridCol w="475989"/>
                <a:gridCol w="475989"/>
                <a:gridCol w="475989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(3)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206663" y="3131507"/>
          <a:ext cx="1878904" cy="365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9726"/>
                <a:gridCol w="469726"/>
                <a:gridCol w="469726"/>
                <a:gridCol w="469726"/>
              </a:tblGrid>
              <a:tr h="326418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(4)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4136721" y="3525496"/>
          <a:ext cx="37821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2771"/>
                <a:gridCol w="472771"/>
                <a:gridCol w="472771"/>
                <a:gridCol w="472771"/>
                <a:gridCol w="472771"/>
                <a:gridCol w="472771"/>
                <a:gridCol w="472771"/>
                <a:gridCol w="472771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(5)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" t="69771" r="1208" b="8128"/>
          <a:stretch>
            <a:fillRect/>
          </a:stretch>
        </p:blipFill>
        <p:spPr>
          <a:xfrm>
            <a:off x="1886666" y="4133589"/>
            <a:ext cx="7948499" cy="255531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17110" y="1881758"/>
          <a:ext cx="5123140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89970" y="2313141"/>
          <a:ext cx="4287384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67004" y="2723830"/>
          <a:ext cx="3331923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5989"/>
                <a:gridCol w="475989"/>
                <a:gridCol w="475989"/>
                <a:gridCol w="475989"/>
                <a:gridCol w="475989"/>
                <a:gridCol w="475989"/>
                <a:gridCol w="475989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(3)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44033" y="3131507"/>
          <a:ext cx="1878904" cy="365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9726"/>
                <a:gridCol w="469726"/>
                <a:gridCol w="469726"/>
                <a:gridCol w="469726"/>
              </a:tblGrid>
              <a:tr h="326418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(4)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074091" y="3525496"/>
          <a:ext cx="37821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2771"/>
                <a:gridCol w="472771"/>
                <a:gridCol w="472771"/>
                <a:gridCol w="472771"/>
                <a:gridCol w="472771"/>
                <a:gridCol w="472771"/>
                <a:gridCol w="472771"/>
                <a:gridCol w="472771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(5)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79740" y="1881758"/>
          <a:ext cx="5123140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52600" y="2313141"/>
          <a:ext cx="4287384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h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29634" y="2723830"/>
          <a:ext cx="3331923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5989"/>
                <a:gridCol w="475989"/>
                <a:gridCol w="475989"/>
                <a:gridCol w="475989"/>
                <a:gridCol w="475989"/>
                <a:gridCol w="475989"/>
                <a:gridCol w="475989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(3)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206663" y="3131507"/>
          <a:ext cx="1878904" cy="365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9726"/>
                <a:gridCol w="469726"/>
                <a:gridCol w="469726"/>
                <a:gridCol w="469726"/>
              </a:tblGrid>
              <a:tr h="326418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(4)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n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136721" y="3525496"/>
          <a:ext cx="37821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2771"/>
                <a:gridCol w="472771"/>
                <a:gridCol w="472771"/>
                <a:gridCol w="472771"/>
                <a:gridCol w="472771"/>
                <a:gridCol w="472771"/>
                <a:gridCol w="472771"/>
                <a:gridCol w="472771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(5)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h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550026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2235048">
            <a:off x="2513014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206117">
            <a:off x="1604169" y="1291432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282824">
            <a:off x="4037014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502466">
            <a:off x="5181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658504">
            <a:off x="5791200" y="2590801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223895">
            <a:off x="5490369" y="3729832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158513">
            <a:off x="4440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2916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523964">
            <a:off x="1375569" y="2663032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1757363" y="3729038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3124200" y="1497965"/>
            <a:ext cx="27813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  <a:endParaRPr lang="en-US" sz="3600" b="1" i="1" kern="1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8728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1" y="609601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24800" y="6019801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48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48600" y="6021389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24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24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305800" y="5943601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772400" y="5638801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58001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46735">
            <a:off x="8880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9296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315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04801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130461" flipV="1">
            <a:off x="5867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599614" flipV="1">
            <a:off x="7543800" y="2895601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76227" flipV="1">
            <a:off x="7679532" y="1921669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76227" flipV="1">
            <a:off x="9560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659196" flipV="1">
            <a:off x="9598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216429" flipV="1">
            <a:off x="6096001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76227" flipV="1">
            <a:off x="7298532" y="778669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639186" flipV="1">
            <a:off x="5431632" y="740569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242910" flipV="1">
            <a:off x="8686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086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02527">
            <a:off x="9513889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124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  <a:endParaRPr lang="en-US" sz="66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/>
              <a:t>The little bee</a:t>
            </a:r>
            <a:endParaRPr lang="en-US" sz="6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UTM Avo" panose="02040603050506020204" charset="0"/>
                <a:cs typeface="UTM Avo" panose="02040603050506020204" charset="0"/>
              </a:rPr>
              <a:t>Điền vào chỗ trống: h.... vòi</a:t>
            </a:r>
            <a:endParaRPr lang="en-US" sz="3200" b="1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A. uơ</a:t>
            </a:r>
            <a:endParaRPr lang="en-US" sz="3200">
              <a:solidFill>
                <a:srgbClr val="00206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B. uê</a:t>
            </a:r>
            <a:endParaRPr lang="en-US" sz="3200">
              <a:solidFill>
                <a:srgbClr val="00206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C. oe</a:t>
            </a:r>
            <a:endParaRPr lang="en-US" sz="2800">
              <a:solidFill>
                <a:srgbClr val="00206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D. oa</a:t>
            </a:r>
            <a:endParaRPr lang="en-US" sz="2800">
              <a:solidFill>
                <a:srgbClr val="00206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>
                <a:latin typeface="UTM Avo" panose="02040603050506020204" charset="0"/>
                <a:cs typeface="UTM Avo" panose="02040603050506020204" charset="0"/>
                <a:sym typeface="+mn-ea"/>
              </a:rPr>
              <a:t>Điền vào chỗ trống: ngúc ng....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  <a:sym typeface="+mn-ea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A. oac</a:t>
            </a:r>
            <a:endParaRPr lang="en-US" sz="3200">
              <a:solidFill>
                <a:srgbClr val="00206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B. oắc</a:t>
            </a:r>
            <a:endParaRPr lang="en-US" sz="3200">
              <a:solidFill>
                <a:srgbClr val="00206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85" y="278987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C. oa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D. oe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>
                <a:latin typeface="UTM Avo" panose="02040603050506020204" charset="0"/>
                <a:cs typeface="UTM Avo" panose="02040603050506020204" charset="0"/>
                <a:sym typeface="+mn-ea"/>
              </a:rPr>
              <a:t>Điền vào chỗ trống: tiết m...?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  <a:sym typeface="+mn-ea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A. it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B. uê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C. oa</a:t>
            </a:r>
            <a:endParaRPr lang="en-US" sz="2800">
              <a:solidFill>
                <a:srgbClr val="00206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91342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D. ục</a:t>
            </a:r>
            <a:endParaRPr lang="en-US" sz="2800">
              <a:solidFill>
                <a:srgbClr val="00206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3118104" y="2194560"/>
            <a:ext cx="7516368" cy="1591056"/>
          </a:xfrm>
          <a:prstGeom prst="rect">
            <a:avLst/>
          </a:prstGeom>
          <a:noFill/>
        </p:spPr>
        <p:txBody>
          <a:bodyPr numCol="1">
            <a:prstTxWarp prst="textDoubleWave1">
              <a:avLst/>
            </a:prstTxWarp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en-GB" sz="6600" b="1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</a:t>
            </a:r>
            <a:endParaRPr kumimoji="0" lang="en-US" altLang="en-GB" sz="6600" b="1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t="14676" r="-115" b="59205"/>
          <a:stretch>
            <a:fillRect/>
          </a:stretch>
        </p:blipFill>
        <p:spPr>
          <a:xfrm>
            <a:off x="145414" y="-96"/>
            <a:ext cx="12192001" cy="445896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75105" y="4630420"/>
            <a:ext cx="9532620" cy="1797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UTM Avo" panose="02040603050506020204" charset="0"/>
                <a:cs typeface="UTM Avo" panose="02040603050506020204" charset="0"/>
              </a:rPr>
              <a:t>nghệch ngoạc, lạ hoắc, xồm xoàm, oái oăm, huơ vòi, kế hoạch, loăng quăng</a:t>
            </a:r>
            <a:endParaRPr lang="en-US" sz="3200"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550026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2235048">
            <a:off x="2513014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206117">
            <a:off x="1604169" y="1291432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282824">
            <a:off x="4037014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502466">
            <a:off x="5181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658504">
            <a:off x="5791200" y="2590801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223895">
            <a:off x="5490369" y="3729832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158513">
            <a:off x="4440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2916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523964">
            <a:off x="1375569" y="2663032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1757363" y="3729038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3124200" y="1497965"/>
            <a:ext cx="27813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  <a:endParaRPr lang="en-US" sz="3600" b="1" i="1" kern="1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0" t="39087" r="-1356" b="30593"/>
          <a:stretch>
            <a:fillRect/>
          </a:stretch>
        </p:blipFill>
        <p:spPr>
          <a:xfrm>
            <a:off x="375920" y="756572"/>
            <a:ext cx="12163983" cy="503546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623</Words>
  <Application>WPS Presentation</Application>
  <PresentationFormat>Widescreen</PresentationFormat>
  <Paragraphs>185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Arial</vt:lpstr>
      <vt:lpstr>SimSun</vt:lpstr>
      <vt:lpstr>Wingdings</vt:lpstr>
      <vt:lpstr>Times New Roman</vt:lpstr>
      <vt:lpstr>Times New Roman</vt:lpstr>
      <vt:lpstr>.VnHelvetInsH</vt:lpstr>
      <vt:lpstr>Calibri</vt:lpstr>
      <vt:lpstr>Microsoft YaHei</vt:lpstr>
      <vt:lpstr>Arial Unicode MS</vt:lpstr>
      <vt:lpstr>Calibri Light</vt:lpstr>
      <vt:lpstr>UTM Avo</vt:lpstr>
      <vt:lpstr>1_Office Theme</vt:lpstr>
      <vt:lpstr>Office Theme</vt:lpstr>
      <vt:lpstr>2_Office Theme</vt:lpstr>
      <vt:lpstr>3_Office Theme</vt:lpstr>
      <vt:lpstr>4_Office Theme</vt:lpstr>
      <vt:lpstr>5_Office Theme</vt:lpstr>
      <vt:lpstr>6_Office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Giải ô chữ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10</cp:revision>
  <dcterms:created xsi:type="dcterms:W3CDTF">2020-08-24T02:42:00Z</dcterms:created>
  <dcterms:modified xsi:type="dcterms:W3CDTF">2020-10-25T06:21:12Z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