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17" r:id="rId4"/>
    <p:sldMasterId id="2147483729" r:id="rId5"/>
    <p:sldMasterId id="2147483741" r:id="rId6"/>
  </p:sldMasterIdLst>
  <p:notesMasterIdLst>
    <p:notesMasterId r:id="rId36"/>
  </p:notesMasterIdLst>
  <p:sldIdLst>
    <p:sldId id="291" r:id="rId7"/>
    <p:sldId id="275" r:id="rId8"/>
    <p:sldId id="277" r:id="rId9"/>
    <p:sldId id="294" r:id="rId10"/>
    <p:sldId id="324" r:id="rId11"/>
    <p:sldId id="334" r:id="rId12"/>
    <p:sldId id="335" r:id="rId13"/>
    <p:sldId id="337" r:id="rId14"/>
    <p:sldId id="336" r:id="rId15"/>
    <p:sldId id="338" r:id="rId16"/>
    <p:sldId id="339" r:id="rId17"/>
    <p:sldId id="340" r:id="rId18"/>
    <p:sldId id="341" r:id="rId19"/>
    <p:sldId id="342" r:id="rId20"/>
    <p:sldId id="343" r:id="rId21"/>
    <p:sldId id="344" r:id="rId22"/>
    <p:sldId id="345" r:id="rId23"/>
    <p:sldId id="346" r:id="rId24"/>
    <p:sldId id="347" r:id="rId25"/>
    <p:sldId id="348" r:id="rId26"/>
    <p:sldId id="273" r:id="rId27"/>
    <p:sldId id="349" r:id="rId28"/>
    <p:sldId id="286" r:id="rId29"/>
    <p:sldId id="276" r:id="rId30"/>
    <p:sldId id="350" r:id="rId31"/>
    <p:sldId id="351" r:id="rId32"/>
    <p:sldId id="290" r:id="rId33"/>
    <p:sldId id="323"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16/1/2024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2140212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0424159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936078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6347755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16/1/2024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4685916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16/1/2024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72863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16/1/2024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6884229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21852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0774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7266405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6126223"/>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64449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14877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88209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06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717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54490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519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21337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39208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6036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16/1/2024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1900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94468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5328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119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13484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25664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79641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2533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3170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84311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3855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16/1/2024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129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2024/1/16</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16/1/2024</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5765476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wipe/>
  </p:transition>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16/1/2024</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34504017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16/1/2024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276440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jp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77.xml"/><Relationship Id="rId5" Type="http://schemas.microsoft.com/office/2007/relationships/hdphoto" Target="../media/hdphoto7.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71.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5" name="Picture 14">
            <a:extLst>
              <a:ext uri="{FF2B5EF4-FFF2-40B4-BE49-F238E27FC236}">
                <a16:creationId xmlns:a16="http://schemas.microsoft.com/office/drawing/2014/main" id="{CB9C2E0F-A57C-E3F9-875E-2D06374A3360}"/>
              </a:ext>
            </a:extLst>
          </p:cNvPr>
          <p:cNvPicPr>
            <a:picLocks noChangeAspect="1"/>
          </p:cNvPicPr>
          <p:nvPr/>
        </p:nvPicPr>
        <p:blipFill>
          <a:blip r:embed="rId8"/>
          <a:stretch>
            <a:fillRect/>
          </a:stretch>
        </p:blipFill>
        <p:spPr>
          <a:xfrm>
            <a:off x="4246837" y="818350"/>
            <a:ext cx="3907875" cy="877900"/>
          </a:xfrm>
          <a:prstGeom prst="rect">
            <a:avLst/>
          </a:prstGeom>
        </p:spPr>
      </p:pic>
      <p:pic>
        <p:nvPicPr>
          <p:cNvPr id="20" name="Picture 19">
            <a:extLst>
              <a:ext uri="{FF2B5EF4-FFF2-40B4-BE49-F238E27FC236}">
                <a16:creationId xmlns:a16="http://schemas.microsoft.com/office/drawing/2014/main" id="{A45B3B8A-ED49-A2A1-28B4-70B63C088896}"/>
              </a:ext>
            </a:extLst>
          </p:cNvPr>
          <p:cNvPicPr>
            <a:picLocks noChangeAspect="1"/>
          </p:cNvPicPr>
          <p:nvPr/>
        </p:nvPicPr>
        <p:blipFill>
          <a:blip r:embed="rId9"/>
          <a:stretch>
            <a:fillRect/>
          </a:stretch>
        </p:blipFill>
        <p:spPr>
          <a:xfrm>
            <a:off x="2259776" y="1612261"/>
            <a:ext cx="7291448" cy="3023878"/>
          </a:xfrm>
          <a:prstGeom prst="rect">
            <a:avLst/>
          </a:prstGeom>
        </p:spPr>
      </p:pic>
      <p:pic>
        <p:nvPicPr>
          <p:cNvPr id="22" name="Picture 21">
            <a:extLst>
              <a:ext uri="{FF2B5EF4-FFF2-40B4-BE49-F238E27FC236}">
                <a16:creationId xmlns:a16="http://schemas.microsoft.com/office/drawing/2014/main" id="{D641B421-0C1D-EEF2-64DA-215F38DFF9AA}"/>
              </a:ext>
            </a:extLst>
          </p:cNvPr>
          <p:cNvPicPr>
            <a:picLocks noChangeAspect="1"/>
          </p:cNvPicPr>
          <p:nvPr/>
        </p:nvPicPr>
        <p:blipFill>
          <a:blip r:embed="rId10"/>
          <a:stretch>
            <a:fillRect/>
          </a:stretch>
        </p:blipFill>
        <p:spPr>
          <a:xfrm>
            <a:off x="5187224" y="4192101"/>
            <a:ext cx="210330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58000" y="1457325"/>
            <a:ext cx="4752975" cy="5162550"/>
            <a:chOff x="442192" y="1257300"/>
            <a:chExt cx="4495801" cy="5429643"/>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42192" y="3886390"/>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1771650" y="1240793"/>
            <a:ext cx="582767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2847975"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1614487" y="3957637"/>
            <a:ext cx="3076575"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600575" y="4029075"/>
            <a:ext cx="5772150"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308324"/>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Arial"/>
                <a:sym typeface="Arial"/>
              </a:rPr>
              <a:t>Vì</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sao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chúng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ta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nên</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bảo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vệ</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của</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công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2"/>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90806" y="1201950"/>
            <a:ext cx="7641814" cy="2862322"/>
          </a:xfrm>
          <a:prstGeom prst="rect">
            <a:avLst/>
          </a:prstGeom>
          <a:noFill/>
        </p:spPr>
        <p:txBody>
          <a:bodyPr wrap="square" rtlCol="0">
            <a:spAutoFit/>
          </a:bodyPr>
          <a:lstStyle/>
          <a:p>
            <a:pPr lvl="0" algn="just"/>
            <a:r>
              <a:rPr lang="nl-NL" sz="3600" dirty="0">
                <a:solidFill>
                  <a:srgbClr val="FFFF00"/>
                </a:solidFill>
              </a:rPr>
              <a:t>Cần bảo vệ của công vì điều đó thể hiện ý thức trách nhiệm và nếp sống văn minh của mỗi người. Bảo vệ của công giúp cho các tài sản chung luôn bền, đẹp và được sử dụng một cách dài lâu.</a:t>
            </a:r>
            <a:endParaRPr kumimoji="0" lang="en-US" sz="8000" b="1"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1</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2</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4</a:t>
              </a:r>
              <a:endParaRPr kumimoji="0" lang="en-US" sz="6000" b="0" i="0" u="none" strike="noStrike" kern="1200" cap="none" spc="0" normalizeH="0" baseline="0" noProof="0" dirty="0">
                <a:ln>
                  <a:noFill/>
                </a:ln>
                <a:solidFill>
                  <a:prstClr val="black"/>
                </a:solidFill>
                <a:effectLst/>
                <a:uLnTx/>
                <a:uFillTx/>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1716415"/>
            <a:ext cx="6400800" cy="419405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992842"/>
            <a:ext cx="6400800" cy="338878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2170698"/>
            <a:ext cx="6007317" cy="2954655"/>
          </a:xfrm>
          <a:prstGeom prst="rect">
            <a:avLst/>
          </a:prstGeom>
          <a:noFill/>
        </p:spPr>
        <p:txBody>
          <a:bodyPr wrap="square" lIns="0" tIns="0" rIns="0" bIns="0" rtlCol="0">
            <a:spAutoFit/>
          </a:bodyPr>
          <a:lstStyle/>
          <a:p>
            <a:pPr lvl="0" algn="just"/>
            <a:r>
              <a:rPr lang="en-US" sz="4800" dirty="0" err="1">
                <a:solidFill>
                  <a:prstClr val="black"/>
                </a:solidFill>
                <a:latin typeface="Calibri" panose="020F0502020204030204" pitchFamily="34" charset="0"/>
                <a:cs typeface="Calibri" panose="020F0502020204030204" pitchFamily="34" charset="0"/>
              </a:rPr>
              <a:t>Với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huống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cần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có</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phù</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hợp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thể</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hiện</a:t>
            </a:r>
            <a:r>
              <a:rPr lang="en-US" sz="4800" dirty="0">
                <a:solidFill>
                  <a:prstClr val="black"/>
                </a:solidFill>
                <a:latin typeface="Calibri" panose="020F0502020204030204" pitchFamily="34" charset="0"/>
                <a:cs typeface="Calibri" panose="020F0502020204030204" pitchFamily="34" charset="0"/>
              </a:rPr>
              <a:t> ý </a:t>
            </a:r>
            <a:r>
              <a:rPr lang="en-US" sz="4800" dirty="0" err="1">
                <a:solidFill>
                  <a:prstClr val="black"/>
                </a:solidFill>
                <a:latin typeface="Calibri" panose="020F0502020204030204" pitchFamily="34" charset="0"/>
                <a:cs typeface="Calibri" panose="020F0502020204030204" pitchFamily="34" charset="0"/>
              </a:rPr>
              <a:t>thức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bảo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vệ</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rcRect l="18709" t="31161" r="23060" b="14018"/>
          <a:stretch/>
        </p:blipFill>
        <p:spPr>
          <a:xfrm>
            <a:off x="921507" y="1782357"/>
            <a:ext cx="4738096" cy="4086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619494" y="2653908"/>
            <a:ext cx="4161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Luật</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chơi</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a:t>
            </a:r>
          </a:p>
        </p:txBody>
      </p:sp>
      <p:grpSp>
        <p:nvGrpSpPr>
          <p:cNvPr id="14" name="组合 22">
            <a:extLst>
              <a:ext uri="{FF2B5EF4-FFF2-40B4-BE49-F238E27FC236}">
                <a16:creationId xmlns:a16="http://schemas.microsoft.com/office/drawing/2014/main" id="{20DE5BE3-3240-4C7E-B3A7-C874F8219B5F}"/>
              </a:ext>
            </a:extLst>
          </p:cNvPr>
          <p:cNvGrpSpPr/>
          <p:nvPr/>
        </p:nvGrpSpPr>
        <p:grpSpPr>
          <a:xfrm>
            <a:off x="6356027" y="1358537"/>
            <a:ext cx="4692833" cy="4617987"/>
            <a:chOff x="3601057" y="1808095"/>
            <a:chExt cx="4692833" cy="5192914"/>
          </a:xfrm>
        </p:grpSpPr>
        <p:sp>
          <p:nvSpPr>
            <p:cNvPr id="15" name="矩形: 圆角 20">
              <a:extLst>
                <a:ext uri="{FF2B5EF4-FFF2-40B4-BE49-F238E27FC236}">
                  <a16:creationId xmlns:a16="http://schemas.microsoft.com/office/drawing/2014/main" id="{2ECB7B56-79EC-4FD3-AF5A-C84F9E4288D1}"/>
                </a:ext>
              </a:extLst>
            </p:cNvPr>
            <p:cNvSpPr/>
            <p:nvPr/>
          </p:nvSpPr>
          <p:spPr>
            <a:xfrm>
              <a:off x="3601057" y="2853050"/>
              <a:ext cx="4692833" cy="4147959"/>
            </a:xfrm>
            <a:prstGeom prst="roundRect">
              <a:avLst/>
            </a:prstGeom>
            <a:no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16" name="图片 14">
              <a:extLst>
                <a:ext uri="{FF2B5EF4-FFF2-40B4-BE49-F238E27FC236}">
                  <a16:creationId xmlns:a16="http://schemas.microsoft.com/office/drawing/2014/main" id="{943FAD99-A42B-464B-B8F6-7060FC0594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27" t="2082" r="36890" b="71541"/>
            <a:stretch/>
          </p:blipFill>
          <p:spPr>
            <a:xfrm>
              <a:off x="4993906" y="1808095"/>
              <a:ext cx="1675379" cy="1607945"/>
            </a:xfrm>
            <a:prstGeom prst="rect">
              <a:avLst/>
            </a:prstGeom>
          </p:spPr>
        </p:pic>
      </p:grpSp>
      <p:sp>
        <p:nvSpPr>
          <p:cNvPr id="5" name="Rectangle 4"/>
          <p:cNvSpPr/>
          <p:nvPr/>
        </p:nvSpPr>
        <p:spPr>
          <a:xfrm>
            <a:off x="6532105" y="3256367"/>
            <a:ext cx="4546572" cy="3147080"/>
          </a:xfrm>
          <a:prstGeom prst="rect">
            <a:avLst/>
          </a:prstGeom>
        </p:spPr>
        <p:txBody>
          <a:bodyPr wrap="square">
            <a:spAutoFit/>
          </a:bodyPr>
          <a:lstStyle/>
          <a:p>
            <a:pPr algn="just">
              <a:lnSpc>
                <a:spcPct val="120000"/>
              </a:lnSpc>
              <a:tabLst>
                <a:tab pos="443230" algn="l"/>
              </a:tabLst>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rPr>
              <a:t>1 công trình công cộng mà mình biết (hoặc đã được tham quan...)</a:t>
            </a:r>
            <a:endParaRPr lang="en-US" sz="28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99133" y="366099"/>
            <a:ext cx="8193734" cy="1457070"/>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7012" y="1457325"/>
            <a:ext cx="6886575"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963779"/>
            <a:ext cx="7768007" cy="2836821"/>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16214" y="2990724"/>
              <a:ext cx="7018924" cy="213318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lang="en-US" sz="4400" dirty="0" err="1">
                  <a:solidFill>
                    <a:srgbClr val="002060"/>
                  </a:solidFill>
                  <a:latin typeface="Cambria" panose="02040503050406030204" pitchFamily="18" charset="0"/>
                </a:rPr>
                <a:t>bạn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làm phóng viên nhí, đưa ra các ý kiến </a:t>
              </a:r>
              <a:r>
                <a:rPr lang="en-US" sz="4400" dirty="0" err="1">
                  <a:solidFill>
                    <a:srgbClr val="002060"/>
                  </a:solidFill>
                  <a:latin typeface="Cambria" panose="02040503050406030204" pitchFamily="18" charset="0"/>
                </a:rPr>
                <a:t>để</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phỏng</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vấn</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và</a:t>
              </a:r>
              <a:r>
                <a:rPr lang="en-US" sz="4400" dirty="0">
                  <a:solidFill>
                    <a:srgbClr val="002060"/>
                  </a:solidFill>
                  <a:latin typeface="Cambria" panose="02040503050406030204" pitchFamily="18" charset="0"/>
                </a:rPr>
                <a:t>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mời các bạn khác trao đổi.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957262" y="2162174"/>
            <a:ext cx="4138845" cy="3171825"/>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7000875" y="1457325"/>
            <a:ext cx="4752975" cy="4833347"/>
            <a:chOff x="442192" y="1257300"/>
            <a:chExt cx="4495801" cy="5429643"/>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442192" y="3886390"/>
              <a:ext cx="4495800" cy="2800553"/>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858</Words>
  <Application>Microsoft Office PowerPoint</Application>
  <PresentationFormat>Widescreen</PresentationFormat>
  <Paragraphs>58</Paragraphs>
  <Slides>29</Slides>
  <Notes>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29</vt:i4>
      </vt:variant>
    </vt:vector>
  </HeadingPairs>
  <TitlesOfParts>
    <vt:vector size="48" baseType="lpstr">
      <vt:lpstr>等线</vt:lpstr>
      <vt:lpstr>#9Slide05 Aphrodite Pro</vt:lpstr>
      <vt:lpstr>#9Slide07 Altus</vt:lpstr>
      <vt:lpstr>#9Slide07 Cadena</vt:lpstr>
      <vt:lpstr>#9Slide07 HoneyCream</vt:lpstr>
      <vt:lpstr>Arial</vt:lpstr>
      <vt:lpstr>Calibri</vt:lpstr>
      <vt:lpstr>Calibri Light</vt:lpstr>
      <vt:lpstr>Cambria</vt:lpstr>
      <vt:lpstr>Segoe UI Black</vt:lpstr>
      <vt:lpstr>SVN-Newton</vt:lpstr>
      <vt:lpstr>Times New Roman</vt:lpstr>
      <vt:lpstr>字魂105号-简雅黑</vt:lpstr>
      <vt:lpstr>1_Office 主题</vt:lpstr>
      <vt:lpstr>Office 主题​​</vt:lpstr>
      <vt:lpstr>1_Office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2023-10-18T11:21:33Z</dcterms:created>
  <dcterms:modified xsi:type="dcterms:W3CDTF">2024-01-16T07:52:49Z</dcterms:modified>
</cp:coreProperties>
</file>