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1" r:id="rId2"/>
    <p:sldId id="279" r:id="rId3"/>
    <p:sldId id="288" r:id="rId4"/>
    <p:sldId id="285" r:id="rId5"/>
    <p:sldId id="272" r:id="rId6"/>
    <p:sldId id="274" r:id="rId7"/>
    <p:sldId id="273" r:id="rId8"/>
    <p:sldId id="278" r:id="rId9"/>
    <p:sldId id="299" r:id="rId10"/>
    <p:sldId id="300" r:id="rId11"/>
    <p:sldId id="301" r:id="rId12"/>
    <p:sldId id="302" r:id="rId13"/>
    <p:sldId id="303" r:id="rId14"/>
    <p:sldId id="304" r:id="rId15"/>
    <p:sldId id="305" r:id="rId16"/>
    <p:sldId id="306" r:id="rId17"/>
    <p:sldId id="307" r:id="rId18"/>
    <p:sldId id="308"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7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0AE04-A8DE-4777-B946-CBA719FA6AE4}" type="datetimeFigureOut">
              <a:rPr lang="en-US" smtClean="0"/>
              <a:t>14/11/2023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59C78-9B51-4E0C-9D0E-AF58CDBBDBB7}" type="slidenum">
              <a:rPr lang="en-US" smtClean="0"/>
              <a:t>‹#›</a:t>
            </a:fld>
            <a:endParaRPr lang="en-US"/>
          </a:p>
        </p:txBody>
      </p:sp>
    </p:spTree>
    <p:extLst>
      <p:ext uri="{BB962C8B-B14F-4D97-AF65-F5344CB8AC3E}">
        <p14:creationId xmlns:p14="http://schemas.microsoft.com/office/powerpoint/2010/main" val="47582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a:t>
            </a:fld>
            <a:endParaRPr lang="en-US"/>
          </a:p>
        </p:txBody>
      </p:sp>
    </p:spTree>
    <p:extLst>
      <p:ext uri="{BB962C8B-B14F-4D97-AF65-F5344CB8AC3E}">
        <p14:creationId xmlns:p14="http://schemas.microsoft.com/office/powerpoint/2010/main" val="154650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5</a:t>
            </a:fld>
            <a:endParaRPr lang="en-US"/>
          </a:p>
        </p:txBody>
      </p:sp>
    </p:spTree>
    <p:extLst>
      <p:ext uri="{BB962C8B-B14F-4D97-AF65-F5344CB8AC3E}">
        <p14:creationId xmlns:p14="http://schemas.microsoft.com/office/powerpoint/2010/main" val="189281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9</a:t>
            </a:fld>
            <a:endParaRPr lang="en-US"/>
          </a:p>
        </p:txBody>
      </p:sp>
    </p:spTree>
    <p:extLst>
      <p:ext uri="{BB962C8B-B14F-4D97-AF65-F5344CB8AC3E}">
        <p14:creationId xmlns:p14="http://schemas.microsoft.com/office/powerpoint/2010/main" val="302437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en-US"/>
          </a:p>
        </p:txBody>
      </p:sp>
      <p:sp>
        <p:nvSpPr>
          <p:cNvPr id="4" name="Slide Number Placeholder 3"/>
          <p:cNvSpPr>
            <a:spLocks noGrp="1"/>
          </p:cNvSpPr>
          <p:nvPr>
            <p:ph type="sldNum" sz="quarter" idx="5"/>
          </p:nvPr>
        </p:nvSpPr>
        <p:spPr/>
        <p:txBody>
          <a:bodyPr/>
          <a:lstStyle/>
          <a:p>
            <a:fld id="{F8C59C78-9B51-4E0C-9D0E-AF58CDBBDBB7}" type="slidenum">
              <a:rPr lang="en-US" smtClean="0"/>
              <a:t>11</a:t>
            </a:fld>
            <a:endParaRPr lang="en-US"/>
          </a:p>
        </p:txBody>
      </p:sp>
    </p:spTree>
    <p:extLst>
      <p:ext uri="{BB962C8B-B14F-4D97-AF65-F5344CB8AC3E}">
        <p14:creationId xmlns:p14="http://schemas.microsoft.com/office/powerpoint/2010/main" val="71430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16</a:t>
            </a:fld>
            <a:endParaRPr lang="en-US"/>
          </a:p>
        </p:txBody>
      </p:sp>
    </p:spTree>
    <p:extLst>
      <p:ext uri="{BB962C8B-B14F-4D97-AF65-F5344CB8AC3E}">
        <p14:creationId xmlns:p14="http://schemas.microsoft.com/office/powerpoint/2010/main" val="2989815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19</a:t>
            </a:fld>
            <a:endParaRPr lang="en-US"/>
          </a:p>
        </p:txBody>
      </p:sp>
    </p:spTree>
    <p:extLst>
      <p:ext uri="{BB962C8B-B14F-4D97-AF65-F5344CB8AC3E}">
        <p14:creationId xmlns:p14="http://schemas.microsoft.com/office/powerpoint/2010/main" val="115772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BEDE65-E2DB-4640-A11C-54917D8B1DF2}"/>
              </a:ext>
            </a:extLst>
          </p:cNvPr>
          <p:cNvSpPr>
            <a:spLocks noGrp="1"/>
          </p:cNvSpPr>
          <p:nvPr>
            <p:ph type="dt" sz="half" idx="10"/>
          </p:nvPr>
        </p:nvSpPr>
        <p:spPr/>
        <p:txBody>
          <a:bodyPr/>
          <a:lstStyle/>
          <a:p>
            <a:fld id="{8D6DFAAE-A888-445D-8B84-CA7ABB1D50BF}" type="datetimeFigureOut">
              <a:rPr lang="vi-VN" smtClean="0"/>
              <a:t>14/11/2023</a:t>
            </a:fld>
            <a:endParaRPr lang="vi-VN"/>
          </a:p>
        </p:txBody>
      </p:sp>
      <p:sp>
        <p:nvSpPr>
          <p:cNvPr id="5" name="Footer Placeholder 4">
            <a:extLst>
              <a:ext uri="{FF2B5EF4-FFF2-40B4-BE49-F238E27FC236}">
                <a16:creationId xmlns:a16="http://schemas.microsoft.com/office/drawing/2014/main"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0560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7DF7D2-C2FE-4D2E-BFC5-1277AAF5049E}"/>
              </a:ext>
            </a:extLst>
          </p:cNvPr>
          <p:cNvSpPr>
            <a:spLocks noGrp="1"/>
          </p:cNvSpPr>
          <p:nvPr>
            <p:ph type="dt" sz="half" idx="10"/>
          </p:nvPr>
        </p:nvSpPr>
        <p:spPr/>
        <p:txBody>
          <a:bodyPr/>
          <a:lstStyle/>
          <a:p>
            <a:fld id="{8D6DFAAE-A888-445D-8B84-CA7ABB1D50BF}" type="datetimeFigureOut">
              <a:rPr lang="vi-VN" smtClean="0"/>
              <a:t>14/11/2023</a:t>
            </a:fld>
            <a:endParaRPr lang="vi-VN"/>
          </a:p>
        </p:txBody>
      </p:sp>
      <p:sp>
        <p:nvSpPr>
          <p:cNvPr id="5" name="Footer Placeholder 4">
            <a:extLst>
              <a:ext uri="{FF2B5EF4-FFF2-40B4-BE49-F238E27FC236}">
                <a16:creationId xmlns:a16="http://schemas.microsoft.com/office/drawing/2014/main"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37964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1E9474-04EB-488A-96C0-5F239BB25E96}"/>
              </a:ext>
            </a:extLst>
          </p:cNvPr>
          <p:cNvSpPr>
            <a:spLocks noGrp="1"/>
          </p:cNvSpPr>
          <p:nvPr>
            <p:ph type="dt" sz="half" idx="10"/>
          </p:nvPr>
        </p:nvSpPr>
        <p:spPr/>
        <p:txBody>
          <a:bodyPr/>
          <a:lstStyle/>
          <a:p>
            <a:fld id="{8D6DFAAE-A888-445D-8B84-CA7ABB1D50BF}" type="datetimeFigureOut">
              <a:rPr lang="vi-VN" smtClean="0"/>
              <a:t>14/11/2023</a:t>
            </a:fld>
            <a:endParaRPr lang="vi-VN"/>
          </a:p>
        </p:txBody>
      </p:sp>
      <p:sp>
        <p:nvSpPr>
          <p:cNvPr id="5" name="Footer Placeholder 4">
            <a:extLst>
              <a:ext uri="{FF2B5EF4-FFF2-40B4-BE49-F238E27FC236}">
                <a16:creationId xmlns:a16="http://schemas.microsoft.com/office/drawing/2014/main"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60972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5E12E0-C495-4909-8E7C-88E369A94537}"/>
              </a:ext>
            </a:extLst>
          </p:cNvPr>
          <p:cNvSpPr>
            <a:spLocks noGrp="1"/>
          </p:cNvSpPr>
          <p:nvPr>
            <p:ph type="dt" sz="half" idx="10"/>
          </p:nvPr>
        </p:nvSpPr>
        <p:spPr/>
        <p:txBody>
          <a:bodyPr/>
          <a:lstStyle/>
          <a:p>
            <a:fld id="{8D6DFAAE-A888-445D-8B84-CA7ABB1D50BF}" type="datetimeFigureOut">
              <a:rPr lang="vi-VN" smtClean="0"/>
              <a:t>14/11/2023</a:t>
            </a:fld>
            <a:endParaRPr lang="vi-VN"/>
          </a:p>
        </p:txBody>
      </p:sp>
      <p:sp>
        <p:nvSpPr>
          <p:cNvPr id="5" name="Footer Placeholder 4">
            <a:extLst>
              <a:ext uri="{FF2B5EF4-FFF2-40B4-BE49-F238E27FC236}">
                <a16:creationId xmlns:a16="http://schemas.microsoft.com/office/drawing/2014/main"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4121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6AC8A-6FF0-42A9-BB16-50FE3733FAEE}"/>
              </a:ext>
            </a:extLst>
          </p:cNvPr>
          <p:cNvSpPr>
            <a:spLocks noGrp="1"/>
          </p:cNvSpPr>
          <p:nvPr>
            <p:ph type="dt" sz="half" idx="10"/>
          </p:nvPr>
        </p:nvSpPr>
        <p:spPr/>
        <p:txBody>
          <a:bodyPr/>
          <a:lstStyle/>
          <a:p>
            <a:fld id="{8D6DFAAE-A888-445D-8B84-CA7ABB1D50BF}" type="datetimeFigureOut">
              <a:rPr lang="vi-VN" smtClean="0"/>
              <a:t>14/11/2023</a:t>
            </a:fld>
            <a:endParaRPr lang="vi-VN"/>
          </a:p>
        </p:txBody>
      </p:sp>
      <p:sp>
        <p:nvSpPr>
          <p:cNvPr id="5" name="Footer Placeholder 4">
            <a:extLst>
              <a:ext uri="{FF2B5EF4-FFF2-40B4-BE49-F238E27FC236}">
                <a16:creationId xmlns:a16="http://schemas.microsoft.com/office/drawing/2014/main"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12842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547942-6266-49BF-9145-8E07794A6DEF}"/>
              </a:ext>
            </a:extLst>
          </p:cNvPr>
          <p:cNvSpPr>
            <a:spLocks noGrp="1"/>
          </p:cNvSpPr>
          <p:nvPr>
            <p:ph type="dt" sz="half" idx="10"/>
          </p:nvPr>
        </p:nvSpPr>
        <p:spPr/>
        <p:txBody>
          <a:bodyPr/>
          <a:lstStyle/>
          <a:p>
            <a:fld id="{8D6DFAAE-A888-445D-8B84-CA7ABB1D50BF}" type="datetimeFigureOut">
              <a:rPr lang="vi-VN" smtClean="0"/>
              <a:t>14/11/2023</a:t>
            </a:fld>
            <a:endParaRPr lang="vi-VN"/>
          </a:p>
        </p:txBody>
      </p:sp>
      <p:sp>
        <p:nvSpPr>
          <p:cNvPr id="6" name="Footer Placeholder 5">
            <a:extLst>
              <a:ext uri="{FF2B5EF4-FFF2-40B4-BE49-F238E27FC236}">
                <a16:creationId xmlns:a16="http://schemas.microsoft.com/office/drawing/2014/main"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21942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CFFE652-21B3-4C1F-829C-27AF505B268C}"/>
              </a:ext>
            </a:extLst>
          </p:cNvPr>
          <p:cNvSpPr>
            <a:spLocks noGrp="1"/>
          </p:cNvSpPr>
          <p:nvPr>
            <p:ph type="dt" sz="half" idx="10"/>
          </p:nvPr>
        </p:nvSpPr>
        <p:spPr/>
        <p:txBody>
          <a:bodyPr/>
          <a:lstStyle/>
          <a:p>
            <a:fld id="{8D6DFAAE-A888-445D-8B84-CA7ABB1D50BF}" type="datetimeFigureOut">
              <a:rPr lang="vi-VN" smtClean="0"/>
              <a:t>14/11/2023</a:t>
            </a:fld>
            <a:endParaRPr lang="vi-VN"/>
          </a:p>
        </p:txBody>
      </p:sp>
      <p:sp>
        <p:nvSpPr>
          <p:cNvPr id="8" name="Footer Placeholder 7">
            <a:extLst>
              <a:ext uri="{FF2B5EF4-FFF2-40B4-BE49-F238E27FC236}">
                <a16:creationId xmlns:a16="http://schemas.microsoft.com/office/drawing/2014/main"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23517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BAD389A-7553-436B-904A-993CD5650E81}"/>
              </a:ext>
            </a:extLst>
          </p:cNvPr>
          <p:cNvSpPr>
            <a:spLocks noGrp="1"/>
          </p:cNvSpPr>
          <p:nvPr>
            <p:ph type="dt" sz="half" idx="10"/>
          </p:nvPr>
        </p:nvSpPr>
        <p:spPr/>
        <p:txBody>
          <a:bodyPr/>
          <a:lstStyle/>
          <a:p>
            <a:fld id="{8D6DFAAE-A888-445D-8B84-CA7ABB1D50BF}" type="datetimeFigureOut">
              <a:rPr lang="vi-VN" smtClean="0"/>
              <a:t>14/11/2023</a:t>
            </a:fld>
            <a:endParaRPr lang="vi-VN"/>
          </a:p>
        </p:txBody>
      </p:sp>
      <p:sp>
        <p:nvSpPr>
          <p:cNvPr id="4" name="Footer Placeholder 3">
            <a:extLst>
              <a:ext uri="{FF2B5EF4-FFF2-40B4-BE49-F238E27FC236}">
                <a16:creationId xmlns:a16="http://schemas.microsoft.com/office/drawing/2014/main"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28768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E2F1-992D-4A0D-9228-7184D886E205}"/>
              </a:ext>
            </a:extLst>
          </p:cNvPr>
          <p:cNvSpPr>
            <a:spLocks noGrp="1"/>
          </p:cNvSpPr>
          <p:nvPr>
            <p:ph type="dt" sz="half" idx="10"/>
          </p:nvPr>
        </p:nvSpPr>
        <p:spPr/>
        <p:txBody>
          <a:bodyPr/>
          <a:lstStyle/>
          <a:p>
            <a:fld id="{8D6DFAAE-A888-445D-8B84-CA7ABB1D50BF}" type="datetimeFigureOut">
              <a:rPr lang="vi-VN" smtClean="0"/>
              <a:t>14/11/2023</a:t>
            </a:fld>
            <a:endParaRPr lang="vi-VN"/>
          </a:p>
        </p:txBody>
      </p:sp>
      <p:sp>
        <p:nvSpPr>
          <p:cNvPr id="3" name="Footer Placeholder 2">
            <a:extLst>
              <a:ext uri="{FF2B5EF4-FFF2-40B4-BE49-F238E27FC236}">
                <a16:creationId xmlns:a16="http://schemas.microsoft.com/office/drawing/2014/main"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12528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E72DD-86D2-4B94-ADAA-FC03A774198A}"/>
              </a:ext>
            </a:extLst>
          </p:cNvPr>
          <p:cNvSpPr>
            <a:spLocks noGrp="1"/>
          </p:cNvSpPr>
          <p:nvPr>
            <p:ph type="dt" sz="half" idx="10"/>
          </p:nvPr>
        </p:nvSpPr>
        <p:spPr/>
        <p:txBody>
          <a:bodyPr/>
          <a:lstStyle/>
          <a:p>
            <a:fld id="{8D6DFAAE-A888-445D-8B84-CA7ABB1D50BF}" type="datetimeFigureOut">
              <a:rPr lang="vi-VN" smtClean="0"/>
              <a:t>14/11/2023</a:t>
            </a:fld>
            <a:endParaRPr lang="vi-VN"/>
          </a:p>
        </p:txBody>
      </p:sp>
      <p:sp>
        <p:nvSpPr>
          <p:cNvPr id="6" name="Footer Placeholder 5">
            <a:extLst>
              <a:ext uri="{FF2B5EF4-FFF2-40B4-BE49-F238E27FC236}">
                <a16:creationId xmlns:a16="http://schemas.microsoft.com/office/drawing/2014/main"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7267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13F31-409D-4C11-82AE-9707AAF802AA}"/>
              </a:ext>
            </a:extLst>
          </p:cNvPr>
          <p:cNvSpPr>
            <a:spLocks noGrp="1"/>
          </p:cNvSpPr>
          <p:nvPr>
            <p:ph type="dt" sz="half" idx="10"/>
          </p:nvPr>
        </p:nvSpPr>
        <p:spPr/>
        <p:txBody>
          <a:bodyPr/>
          <a:lstStyle/>
          <a:p>
            <a:fld id="{8D6DFAAE-A888-445D-8B84-CA7ABB1D50BF}" type="datetimeFigureOut">
              <a:rPr lang="vi-VN" smtClean="0"/>
              <a:t>14/11/2023</a:t>
            </a:fld>
            <a:endParaRPr lang="vi-VN"/>
          </a:p>
        </p:txBody>
      </p:sp>
      <p:sp>
        <p:nvSpPr>
          <p:cNvPr id="6" name="Footer Placeholder 5">
            <a:extLst>
              <a:ext uri="{FF2B5EF4-FFF2-40B4-BE49-F238E27FC236}">
                <a16:creationId xmlns:a16="http://schemas.microsoft.com/office/drawing/2014/main"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90150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14/11/2023</a:t>
            </a:fld>
            <a:endParaRPr lang="vi-VN"/>
          </a:p>
        </p:txBody>
      </p:sp>
      <p:sp>
        <p:nvSpPr>
          <p:cNvPr id="5" name="Footer Placeholder 4">
            <a:extLst>
              <a:ext uri="{FF2B5EF4-FFF2-40B4-BE49-F238E27FC236}">
                <a16:creationId xmlns:a16="http://schemas.microsoft.com/office/drawing/2014/main"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2589379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jpe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8.png"/><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29.png"/><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0.png"/><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4.emf"/><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75602D-F153-8477-4403-8C322537E6D1}"/>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CBA03557-8FBA-0114-3807-98C33584E0D3}"/>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7FD9303D-3062-4FA5-B16A-6BA1A4E12148}"/>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5"/>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6"/>
          <a:stretch>
            <a:fillRect/>
          </a:stretch>
        </p:blipFill>
        <p:spPr>
          <a:xfrm>
            <a:off x="327227" y="4337302"/>
            <a:ext cx="4717231" cy="2380254"/>
          </a:xfrm>
          <a:prstGeom prst="rect">
            <a:avLst/>
          </a:prstGeom>
        </p:spPr>
      </p:pic>
      <p:pic>
        <p:nvPicPr>
          <p:cNvPr id="4" name="Picture 3">
            <a:extLst>
              <a:ext uri="{FF2B5EF4-FFF2-40B4-BE49-F238E27FC236}">
                <a16:creationId xmlns:a16="http://schemas.microsoft.com/office/drawing/2014/main" id="{0659E9FB-09AA-3C67-85E6-2ECC69BC1C34}"/>
              </a:ext>
            </a:extLst>
          </p:cNvPr>
          <p:cNvPicPr>
            <a:picLocks noChangeAspect="1"/>
          </p:cNvPicPr>
          <p:nvPr/>
        </p:nvPicPr>
        <p:blipFill>
          <a:blip r:embed="rId7"/>
          <a:stretch>
            <a:fillRect/>
          </a:stretch>
        </p:blipFill>
        <p:spPr>
          <a:xfrm>
            <a:off x="4369914" y="880256"/>
            <a:ext cx="2987299" cy="1237595"/>
          </a:xfrm>
          <a:prstGeom prst="rect">
            <a:avLst/>
          </a:prstGeom>
        </p:spPr>
      </p:pic>
      <p:pic>
        <p:nvPicPr>
          <p:cNvPr id="5" name="Picture 4">
            <a:extLst>
              <a:ext uri="{FF2B5EF4-FFF2-40B4-BE49-F238E27FC236}">
                <a16:creationId xmlns:a16="http://schemas.microsoft.com/office/drawing/2014/main" id="{C6D40399-C266-9D7A-07B8-4A15FF5E650B}"/>
              </a:ext>
            </a:extLst>
          </p:cNvPr>
          <p:cNvPicPr>
            <a:picLocks noChangeAspect="1"/>
          </p:cNvPicPr>
          <p:nvPr/>
        </p:nvPicPr>
        <p:blipFill>
          <a:blip r:embed="rId8"/>
          <a:stretch>
            <a:fillRect/>
          </a:stretch>
        </p:blipFill>
        <p:spPr>
          <a:xfrm>
            <a:off x="871274" y="1696803"/>
            <a:ext cx="10449450" cy="1572904"/>
          </a:xfrm>
          <a:prstGeom prst="rect">
            <a:avLst/>
          </a:prstGeom>
        </p:spPr>
      </p:pic>
      <p:pic>
        <p:nvPicPr>
          <p:cNvPr id="7" name="Picture 6" descr="A pink background with white leaves and black text&#10;&#10;Description automatically generated">
            <a:extLst>
              <a:ext uri="{FF2B5EF4-FFF2-40B4-BE49-F238E27FC236}">
                <a16:creationId xmlns:a16="http://schemas.microsoft.com/office/drawing/2014/main" id="{052A571A-4D9A-7FD6-BC62-B6FF3F201A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66559" y="308225"/>
            <a:ext cx="1388578" cy="1388578"/>
          </a:xfrm>
          <a:prstGeom prst="rect">
            <a:avLst/>
          </a:prstGeom>
        </p:spPr>
      </p:pic>
      <p:sp>
        <p:nvSpPr>
          <p:cNvPr id="8" name="TextBox 7"/>
          <p:cNvSpPr txBox="1"/>
          <p:nvPr/>
        </p:nvSpPr>
        <p:spPr>
          <a:xfrm>
            <a:off x="5265530" y="308225"/>
            <a:ext cx="5717393" cy="523220"/>
          </a:xfrm>
          <a:prstGeom prst="rect">
            <a:avLst/>
          </a:prstGeom>
          <a:noFill/>
        </p:spPr>
        <p:txBody>
          <a:bodyPr wrap="square" rtlCol="0">
            <a:spAutoFit/>
          </a:bodyPr>
          <a:lstStyle/>
          <a:p>
            <a:r>
              <a:rPr lang="en-US" sz="2800" dirty="0" err="1"/>
              <a:t>Thứ</a:t>
            </a:r>
            <a:r>
              <a:rPr lang="en-US" sz="2800" dirty="0"/>
              <a:t> </a:t>
            </a:r>
            <a:r>
              <a:rPr lang="en-US" sz="2800" dirty="0" err="1"/>
              <a:t>ba</a:t>
            </a:r>
            <a:r>
              <a:rPr lang="en-US" sz="2800" dirty="0"/>
              <a:t> </a:t>
            </a:r>
            <a:r>
              <a:rPr lang="en-US" sz="2800" dirty="0" err="1"/>
              <a:t>ngày</a:t>
            </a:r>
            <a:r>
              <a:rPr lang="en-US" sz="2800" dirty="0"/>
              <a:t> 14 </a:t>
            </a:r>
            <a:r>
              <a:rPr lang="en-US" sz="2800" dirty="0" err="1"/>
              <a:t>tháng</a:t>
            </a:r>
            <a:r>
              <a:rPr lang="en-US" sz="2800" dirty="0"/>
              <a:t> 11 </a:t>
            </a:r>
            <a:r>
              <a:rPr lang="en-US" sz="2800" dirty="0" err="1"/>
              <a:t>năm</a:t>
            </a:r>
            <a:r>
              <a:rPr lang="en-US" sz="2800" dirty="0"/>
              <a:t> 2023</a:t>
            </a:r>
          </a:p>
        </p:txBody>
      </p:sp>
    </p:spTree>
    <p:extLst>
      <p:ext uri="{BB962C8B-B14F-4D97-AF65-F5344CB8AC3E}">
        <p14:creationId xmlns:p14="http://schemas.microsoft.com/office/powerpoint/2010/main" val="904105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851AD592-2082-07F9-F42E-57DBABD20199}"/>
              </a:ext>
            </a:extLst>
          </p:cNvPr>
          <p:cNvPicPr>
            <a:picLocks noChangeAspect="1"/>
          </p:cNvPicPr>
          <p:nvPr/>
        </p:nvPicPr>
        <p:blipFill>
          <a:blip r:embed="rId5"/>
          <a:stretch>
            <a:fillRect/>
          </a:stretch>
        </p:blipFill>
        <p:spPr>
          <a:xfrm>
            <a:off x="3138537" y="2511008"/>
            <a:ext cx="6011177" cy="1450974"/>
          </a:xfrm>
          <a:prstGeom prst="rect">
            <a:avLst/>
          </a:prstGeom>
        </p:spPr>
      </p:pic>
    </p:spTree>
    <p:extLst>
      <p:ext uri="{BB962C8B-B14F-4D97-AF65-F5344CB8AC3E}">
        <p14:creationId xmlns:p14="http://schemas.microsoft.com/office/powerpoint/2010/main" val="597923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8619F385-59E9-4897-AB95-1A98FD61D4C9}"/>
              </a:ext>
            </a:extLst>
          </p:cNvPr>
          <p:cNvGrpSpPr/>
          <p:nvPr/>
        </p:nvGrpSpPr>
        <p:grpSpPr>
          <a:xfrm>
            <a:off x="740731" y="114574"/>
            <a:ext cx="11175044" cy="1248780"/>
            <a:chOff x="1375484" y="182824"/>
            <a:chExt cx="8941881" cy="1345606"/>
          </a:xfrm>
        </p:grpSpPr>
        <p:sp>
          <p:nvSpPr>
            <p:cNvPr id="19" name="Rectangle: Rounded Corners 18">
              <a:extLst>
                <a:ext uri="{FF2B5EF4-FFF2-40B4-BE49-F238E27FC236}">
                  <a16:creationId xmlns:a16="http://schemas.microsoft.com/office/drawing/2014/main"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96D48AD3-0DA1-424A-8456-293A8ACC078A}"/>
                </a:ext>
              </a:extLst>
            </p:cNvPr>
            <p:cNvSpPr txBox="1"/>
            <p:nvPr/>
          </p:nvSpPr>
          <p:spPr>
            <a:xfrm>
              <a:off x="1512166" y="235031"/>
              <a:ext cx="8652767" cy="12933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FF3399"/>
                  </a:solidFill>
                  <a:effectLst/>
                  <a:ea typeface="Calibri" panose="020F0502020204030204" pitchFamily="34" charset="0"/>
                  <a:cs typeface="Times New Roman" panose="02020603050405020304" pitchFamily="18" charset="0"/>
                </a:rPr>
                <a:t>2.</a:t>
              </a:r>
              <a:r>
                <a:rPr lang="en-US" sz="3600"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Em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hoặc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không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việc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làm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của</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bạn</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nào</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dưới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đây</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vì</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sao</a:t>
              </a:r>
              <a:r>
                <a:rPr lang="en-US" sz="3600" b="1" dirty="0">
                  <a:solidFill>
                    <a:srgbClr val="FF3399"/>
                  </a:solidFill>
                  <a:effectLst/>
                  <a:ea typeface="Calibri" panose="020F0502020204030204" pitchFamily="34" charset="0"/>
                  <a:cs typeface="Times New Roman" panose="02020603050405020304" pitchFamily="18" charset="0"/>
                </a:rPr>
                <a:t>? </a:t>
              </a:r>
              <a:endParaRPr kumimoji="0" lang="en-US" sz="6000" b="1" i="0" u="none" strike="noStrike" kern="1200" cap="none" spc="0" normalizeH="0" baseline="0" noProof="0" dirty="0">
                <a:ln>
                  <a:noFill/>
                </a:ln>
                <a:solidFill>
                  <a:srgbClr val="FF3399"/>
                </a:solidFill>
                <a:effectLst/>
                <a:uLnTx/>
                <a:uFillTx/>
                <a:cs typeface="Times New Roman" panose="02020603050405020304" pitchFamily="18" charset="0"/>
              </a:endParaRPr>
            </a:p>
          </p:txBody>
        </p:sp>
      </p:grpSp>
      <p:pic>
        <p:nvPicPr>
          <p:cNvPr id="10" name="Picture 9">
            <a:extLst>
              <a:ext uri="{FF2B5EF4-FFF2-40B4-BE49-F238E27FC236}">
                <a16:creationId xmlns:a16="http://schemas.microsoft.com/office/drawing/2014/main" id="{E3B2667C-0805-7E29-5276-D9E04A4AABE0}"/>
              </a:ext>
            </a:extLst>
          </p:cNvPr>
          <p:cNvPicPr>
            <a:picLocks noChangeAspect="1"/>
          </p:cNvPicPr>
          <p:nvPr/>
        </p:nvPicPr>
        <p:blipFill>
          <a:blip r:embed="rId4"/>
          <a:stretch>
            <a:fillRect/>
          </a:stretch>
        </p:blipFill>
        <p:spPr>
          <a:xfrm>
            <a:off x="1645920" y="1588470"/>
            <a:ext cx="3830854" cy="1609602"/>
          </a:xfrm>
          <a:prstGeom prst="rect">
            <a:avLst/>
          </a:prstGeom>
        </p:spPr>
      </p:pic>
      <p:pic>
        <p:nvPicPr>
          <p:cNvPr id="12" name="Picture 11">
            <a:extLst>
              <a:ext uri="{FF2B5EF4-FFF2-40B4-BE49-F238E27FC236}">
                <a16:creationId xmlns:a16="http://schemas.microsoft.com/office/drawing/2014/main" id="{431318EB-566D-A656-D6DF-BA905167E13C}"/>
              </a:ext>
            </a:extLst>
          </p:cNvPr>
          <p:cNvPicPr>
            <a:picLocks noChangeAspect="1"/>
          </p:cNvPicPr>
          <p:nvPr/>
        </p:nvPicPr>
        <p:blipFill>
          <a:blip r:embed="rId5"/>
          <a:stretch>
            <a:fillRect/>
          </a:stretch>
        </p:blipFill>
        <p:spPr>
          <a:xfrm>
            <a:off x="6660682" y="1593433"/>
            <a:ext cx="4017366" cy="1665737"/>
          </a:xfrm>
          <a:prstGeom prst="rect">
            <a:avLst/>
          </a:prstGeom>
        </p:spPr>
      </p:pic>
      <p:pic>
        <p:nvPicPr>
          <p:cNvPr id="16" name="Picture 15">
            <a:extLst>
              <a:ext uri="{FF2B5EF4-FFF2-40B4-BE49-F238E27FC236}">
                <a16:creationId xmlns:a16="http://schemas.microsoft.com/office/drawing/2014/main" id="{EC7A8596-3926-BEE1-7935-8BDDA2F8F1A8}"/>
              </a:ext>
            </a:extLst>
          </p:cNvPr>
          <p:cNvPicPr>
            <a:picLocks noChangeAspect="1"/>
          </p:cNvPicPr>
          <p:nvPr/>
        </p:nvPicPr>
        <p:blipFill>
          <a:blip r:embed="rId6"/>
          <a:stretch>
            <a:fillRect/>
          </a:stretch>
        </p:blipFill>
        <p:spPr>
          <a:xfrm>
            <a:off x="1694046" y="3393456"/>
            <a:ext cx="3782729" cy="1588951"/>
          </a:xfrm>
          <a:prstGeom prst="rect">
            <a:avLst/>
          </a:prstGeom>
        </p:spPr>
      </p:pic>
      <p:pic>
        <p:nvPicPr>
          <p:cNvPr id="18" name="Picture 17">
            <a:extLst>
              <a:ext uri="{FF2B5EF4-FFF2-40B4-BE49-F238E27FC236}">
                <a16:creationId xmlns:a16="http://schemas.microsoft.com/office/drawing/2014/main" id="{771D9DCF-7A0D-A623-84C5-BB8B718E5BD2}"/>
              </a:ext>
            </a:extLst>
          </p:cNvPr>
          <p:cNvPicPr>
            <a:picLocks noChangeAspect="1"/>
          </p:cNvPicPr>
          <p:nvPr/>
        </p:nvPicPr>
        <p:blipFill>
          <a:blip r:embed="rId7"/>
          <a:stretch>
            <a:fillRect/>
          </a:stretch>
        </p:blipFill>
        <p:spPr>
          <a:xfrm>
            <a:off x="6651056" y="3417169"/>
            <a:ext cx="3801977" cy="1529056"/>
          </a:xfrm>
          <a:prstGeom prst="rect">
            <a:avLst/>
          </a:prstGeom>
        </p:spPr>
      </p:pic>
      <p:pic>
        <p:nvPicPr>
          <p:cNvPr id="21" name="Picture 20">
            <a:extLst>
              <a:ext uri="{FF2B5EF4-FFF2-40B4-BE49-F238E27FC236}">
                <a16:creationId xmlns:a16="http://schemas.microsoft.com/office/drawing/2014/main" id="{B37DEF5B-98DE-DB21-030F-5391B233F6C8}"/>
              </a:ext>
            </a:extLst>
          </p:cNvPr>
          <p:cNvPicPr>
            <a:picLocks noChangeAspect="1"/>
          </p:cNvPicPr>
          <p:nvPr/>
        </p:nvPicPr>
        <p:blipFill>
          <a:blip r:embed="rId8"/>
          <a:stretch>
            <a:fillRect/>
          </a:stretch>
        </p:blipFill>
        <p:spPr>
          <a:xfrm>
            <a:off x="1686425" y="5093669"/>
            <a:ext cx="3790349" cy="1552575"/>
          </a:xfrm>
          <a:prstGeom prst="rect">
            <a:avLst/>
          </a:prstGeom>
        </p:spPr>
      </p:pic>
      <p:pic>
        <p:nvPicPr>
          <p:cNvPr id="23" name="Picture 22">
            <a:extLst>
              <a:ext uri="{FF2B5EF4-FFF2-40B4-BE49-F238E27FC236}">
                <a16:creationId xmlns:a16="http://schemas.microsoft.com/office/drawing/2014/main" id="{1AD37014-28F5-18A6-EBCA-DD6731D76D77}"/>
              </a:ext>
            </a:extLst>
          </p:cNvPr>
          <p:cNvPicPr>
            <a:picLocks noChangeAspect="1"/>
          </p:cNvPicPr>
          <p:nvPr/>
        </p:nvPicPr>
        <p:blipFill>
          <a:blip r:embed="rId9"/>
          <a:stretch>
            <a:fillRect/>
          </a:stretch>
        </p:blipFill>
        <p:spPr>
          <a:xfrm>
            <a:off x="6759139" y="5111516"/>
            <a:ext cx="3857525" cy="1632030"/>
          </a:xfrm>
          <a:prstGeom prst="rect">
            <a:avLst/>
          </a:prstGeom>
        </p:spPr>
      </p:pic>
    </p:spTree>
    <p:extLst>
      <p:ext uri="{BB962C8B-B14F-4D97-AF65-F5344CB8AC3E}">
        <p14:creationId xmlns:p14="http://schemas.microsoft.com/office/powerpoint/2010/main" val="1637202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8" name="Picture 7">
            <a:extLst>
              <a:ext uri="{FF2B5EF4-FFF2-40B4-BE49-F238E27FC236}">
                <a16:creationId xmlns:a16="http://schemas.microsoft.com/office/drawing/2014/main" id="{5E7A2325-C1E8-6BD2-9996-C1D2E1BFB0BE}"/>
              </a:ext>
            </a:extLst>
          </p:cNvPr>
          <p:cNvPicPr>
            <a:picLocks noChangeAspect="1"/>
          </p:cNvPicPr>
          <p:nvPr/>
        </p:nvPicPr>
        <p:blipFill>
          <a:blip r:embed="rId5"/>
          <a:stretch>
            <a:fillRect/>
          </a:stretch>
        </p:blipFill>
        <p:spPr>
          <a:xfrm>
            <a:off x="510138" y="2723949"/>
            <a:ext cx="5068611" cy="2129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green tick mark on a black background&#10;&#10;Description automatically generated">
            <a:extLst>
              <a:ext uri="{FF2B5EF4-FFF2-40B4-BE49-F238E27FC236}">
                <a16:creationId xmlns:a16="http://schemas.microsoft.com/office/drawing/2014/main" id="{ED3A4653-CA21-714C-C880-174F1D51C5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1625" y="1838424"/>
            <a:ext cx="1694956" cy="1435085"/>
          </a:xfrm>
          <a:prstGeom prst="rect">
            <a:avLst/>
          </a:prstGeom>
        </p:spPr>
      </p:pic>
      <p:sp>
        <p:nvSpPr>
          <p:cNvPr id="13" name="Rectangle: Rounded Corners 12">
            <a:extLst>
              <a:ext uri="{FF2B5EF4-FFF2-40B4-BE49-F238E27FC236}">
                <a16:creationId xmlns:a16="http://schemas.microsoft.com/office/drawing/2014/main"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C4948E78-CB03-DB8A-80BA-A31A2F2CFE4A}"/>
              </a:ext>
            </a:extLst>
          </p:cNvPr>
          <p:cNvSpPr txBox="1"/>
          <p:nvPr/>
        </p:nvSpPr>
        <p:spPr>
          <a:xfrm>
            <a:off x="6266046" y="2799750"/>
            <a:ext cx="5366021" cy="1446550"/>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Long biết giúp đỡ mẹ.</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201619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sp>
        <p:nvSpPr>
          <p:cNvPr id="13" name="Rectangle: Rounded Corners 12">
            <a:extLst>
              <a:ext uri="{FF2B5EF4-FFF2-40B4-BE49-F238E27FC236}">
                <a16:creationId xmlns:a16="http://schemas.microsoft.com/office/drawing/2014/main"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C4948E78-CB03-DB8A-80BA-A31A2F2CFE4A}"/>
              </a:ext>
            </a:extLst>
          </p:cNvPr>
          <p:cNvSpPr txBox="1"/>
          <p:nvPr/>
        </p:nvSpPr>
        <p:spPr>
          <a:xfrm>
            <a:off x="6266046" y="2799750"/>
            <a:ext cx="5366021" cy="1323439"/>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Kiên làm việc còn cẩu thả.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9755597B-AE93-519C-F74A-EDA1F0BF3A79}"/>
              </a:ext>
            </a:extLst>
          </p:cNvPr>
          <p:cNvPicPr>
            <a:picLocks noChangeAspect="1"/>
          </p:cNvPicPr>
          <p:nvPr/>
        </p:nvPicPr>
        <p:blipFill>
          <a:blip r:embed="rId5"/>
          <a:stretch>
            <a:fillRect/>
          </a:stretch>
        </p:blipFill>
        <p:spPr>
          <a:xfrm>
            <a:off x="413886" y="2714325"/>
            <a:ext cx="5121115" cy="21233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id="{E19234A3-CE41-E5B0-6863-BF3CDA5DCB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5630" y="1955530"/>
            <a:ext cx="1249681" cy="1272823"/>
          </a:xfrm>
          <a:prstGeom prst="rect">
            <a:avLst/>
          </a:prstGeom>
        </p:spPr>
      </p:pic>
    </p:spTree>
    <p:extLst>
      <p:ext uri="{BB962C8B-B14F-4D97-AF65-F5344CB8AC3E}">
        <p14:creationId xmlns:p14="http://schemas.microsoft.com/office/powerpoint/2010/main" val="1458090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2" name="Picture 1">
            <a:extLst>
              <a:ext uri="{FF2B5EF4-FFF2-40B4-BE49-F238E27FC236}">
                <a16:creationId xmlns:a16="http://schemas.microsoft.com/office/drawing/2014/main" id="{6C2BD034-B5C2-FAAC-A00A-245D124FFF88}"/>
              </a:ext>
            </a:extLst>
          </p:cNvPr>
          <p:cNvPicPr>
            <a:picLocks noChangeAspect="1"/>
          </p:cNvPicPr>
          <p:nvPr/>
        </p:nvPicPr>
        <p:blipFill>
          <a:blip r:embed="rId5"/>
          <a:stretch>
            <a:fillRect/>
          </a:stretch>
        </p:blipFill>
        <p:spPr>
          <a:xfrm>
            <a:off x="288758" y="2935706"/>
            <a:ext cx="5216185" cy="21910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descr="A green tick mark on a black background&#10;&#10;Description automatically generated">
            <a:extLst>
              <a:ext uri="{FF2B5EF4-FFF2-40B4-BE49-F238E27FC236}">
                <a16:creationId xmlns:a16="http://schemas.microsoft.com/office/drawing/2014/main" id="{428AB854-ADB6-4A53-DC63-FD42E8C896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4623" y="1876925"/>
            <a:ext cx="1694956" cy="1435085"/>
          </a:xfrm>
          <a:prstGeom prst="rect">
            <a:avLst/>
          </a:prstGeom>
        </p:spPr>
      </p:pic>
      <p:sp>
        <p:nvSpPr>
          <p:cNvPr id="4" name="Rectangle: Rounded Corners 3">
            <a:extLst>
              <a:ext uri="{FF2B5EF4-FFF2-40B4-BE49-F238E27FC236}">
                <a16:creationId xmlns:a16="http://schemas.microsoft.com/office/drawing/2014/main" id="{BC425605-A520-390C-9014-7BF8B880D543}"/>
              </a:ext>
            </a:extLst>
          </p:cNvPr>
          <p:cNvSpPr/>
          <p:nvPr/>
        </p:nvSpPr>
        <p:spPr>
          <a:xfrm>
            <a:off x="6025415" y="2416178"/>
            <a:ext cx="5698670" cy="3185725"/>
          </a:xfrm>
          <a:custGeom>
            <a:avLst/>
            <a:gdLst>
              <a:gd name="connsiteX0" fmla="*/ 0 w 5698670"/>
              <a:gd name="connsiteY0" fmla="*/ 530965 h 3185725"/>
              <a:gd name="connsiteX1" fmla="*/ 530965 w 5698670"/>
              <a:gd name="connsiteY1" fmla="*/ 0 h 3185725"/>
              <a:gd name="connsiteX2" fmla="*/ 5167705 w 5698670"/>
              <a:gd name="connsiteY2" fmla="*/ 0 h 3185725"/>
              <a:gd name="connsiteX3" fmla="*/ 5698670 w 5698670"/>
              <a:gd name="connsiteY3" fmla="*/ 530965 h 3185725"/>
              <a:gd name="connsiteX4" fmla="*/ 5698670 w 5698670"/>
              <a:gd name="connsiteY4" fmla="*/ 2654760 h 3185725"/>
              <a:gd name="connsiteX5" fmla="*/ 5167705 w 5698670"/>
              <a:gd name="connsiteY5" fmla="*/ 3185725 h 3185725"/>
              <a:gd name="connsiteX6" fmla="*/ 530965 w 5698670"/>
              <a:gd name="connsiteY6" fmla="*/ 3185725 h 3185725"/>
              <a:gd name="connsiteX7" fmla="*/ 0 w 5698670"/>
              <a:gd name="connsiteY7" fmla="*/ 2654760 h 3185725"/>
              <a:gd name="connsiteX8" fmla="*/ 0 w 5698670"/>
              <a:gd name="connsiteY8" fmla="*/ 530965 h 31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3185725" fill="none" extrusionOk="0">
                <a:moveTo>
                  <a:pt x="0" y="530965"/>
                </a:moveTo>
                <a:cubicBezTo>
                  <a:pt x="277" y="245230"/>
                  <a:pt x="248144" y="17492"/>
                  <a:pt x="530965" y="0"/>
                </a:cubicBezTo>
                <a:cubicBezTo>
                  <a:pt x="1096269" y="72427"/>
                  <a:pt x="4356683" y="61419"/>
                  <a:pt x="5167705" y="0"/>
                </a:cubicBezTo>
                <a:cubicBezTo>
                  <a:pt x="5459253" y="-11674"/>
                  <a:pt x="5673606" y="230140"/>
                  <a:pt x="5698670" y="530965"/>
                </a:cubicBezTo>
                <a:cubicBezTo>
                  <a:pt x="5799546" y="764576"/>
                  <a:pt x="5591357" y="2268366"/>
                  <a:pt x="5698670" y="2654760"/>
                </a:cubicBezTo>
                <a:cubicBezTo>
                  <a:pt x="5707665" y="2902351"/>
                  <a:pt x="5444646" y="3167449"/>
                  <a:pt x="5167705" y="3185725"/>
                </a:cubicBezTo>
                <a:cubicBezTo>
                  <a:pt x="4070727" y="3215552"/>
                  <a:pt x="1654277" y="3106419"/>
                  <a:pt x="530965" y="3185725"/>
                </a:cubicBezTo>
                <a:cubicBezTo>
                  <a:pt x="256508" y="3183601"/>
                  <a:pt x="-51409" y="2958170"/>
                  <a:pt x="0" y="2654760"/>
                </a:cubicBezTo>
                <a:cubicBezTo>
                  <a:pt x="50037" y="1804762"/>
                  <a:pt x="770" y="1247938"/>
                  <a:pt x="0" y="530965"/>
                </a:cubicBezTo>
                <a:close/>
              </a:path>
              <a:path w="5698670" h="3185725" stroke="0" extrusionOk="0">
                <a:moveTo>
                  <a:pt x="0" y="530965"/>
                </a:moveTo>
                <a:cubicBezTo>
                  <a:pt x="8064" y="239919"/>
                  <a:pt x="243733" y="12525"/>
                  <a:pt x="530965" y="0"/>
                </a:cubicBezTo>
                <a:cubicBezTo>
                  <a:pt x="1487111" y="123000"/>
                  <a:pt x="3403407" y="-96860"/>
                  <a:pt x="5167705" y="0"/>
                </a:cubicBezTo>
                <a:cubicBezTo>
                  <a:pt x="5439123" y="-16635"/>
                  <a:pt x="5709020" y="216855"/>
                  <a:pt x="5698670" y="530965"/>
                </a:cubicBezTo>
                <a:cubicBezTo>
                  <a:pt x="5701843" y="935445"/>
                  <a:pt x="5792937" y="1866296"/>
                  <a:pt x="5698670" y="2654760"/>
                </a:cubicBezTo>
                <a:cubicBezTo>
                  <a:pt x="5647988" y="2966365"/>
                  <a:pt x="5405978" y="3176729"/>
                  <a:pt x="5167705" y="3185725"/>
                </a:cubicBezTo>
                <a:cubicBezTo>
                  <a:pt x="3044469" y="3025018"/>
                  <a:pt x="2156605" y="3225392"/>
                  <a:pt x="530965" y="3185725"/>
                </a:cubicBezTo>
                <a:cubicBezTo>
                  <a:pt x="188661" y="3175816"/>
                  <a:pt x="-42037" y="2928960"/>
                  <a:pt x="0" y="2654760"/>
                </a:cubicBezTo>
                <a:cubicBezTo>
                  <a:pt x="32216" y="1919461"/>
                  <a:pt x="57206" y="1087886"/>
                  <a:pt x="0" y="530965"/>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5B9BE0DA-5834-1F58-01C9-5F0AA047280E}"/>
              </a:ext>
            </a:extLst>
          </p:cNvPr>
          <p:cNvSpPr txBox="1"/>
          <p:nvPr/>
        </p:nvSpPr>
        <p:spPr>
          <a:xfrm>
            <a:off x="6285296" y="2703497"/>
            <a:ext cx="5366021" cy="2800767"/>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lao động vệ sinh trường lớp giúp trường lớp sạch đẹp hơn. </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25463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4"/>
          <a:stretch>
            <a:fillRect/>
          </a:stretch>
        </p:blipFill>
        <p:spPr>
          <a:xfrm>
            <a:off x="2307771" y="360092"/>
            <a:ext cx="7010400" cy="943704"/>
          </a:xfrm>
          <a:prstGeom prst="rect">
            <a:avLst/>
          </a:prstGeom>
        </p:spPr>
      </p:pic>
      <p:pic>
        <p:nvPicPr>
          <p:cNvPr id="3" name="Picture 2">
            <a:extLst>
              <a:ext uri="{FF2B5EF4-FFF2-40B4-BE49-F238E27FC236}">
                <a16:creationId xmlns:a16="http://schemas.microsoft.com/office/drawing/2014/main" id="{6966E1A1-88F1-3BDA-BC32-D6896E6C9FBA}"/>
              </a:ext>
            </a:extLst>
          </p:cNvPr>
          <p:cNvPicPr>
            <a:picLocks noChangeAspect="1"/>
          </p:cNvPicPr>
          <p:nvPr/>
        </p:nvPicPr>
        <p:blipFill>
          <a:blip r:embed="rId5"/>
          <a:stretch>
            <a:fillRect/>
          </a:stretch>
        </p:blipFill>
        <p:spPr>
          <a:xfrm>
            <a:off x="269507" y="2406934"/>
            <a:ext cx="5380523" cy="21639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A red x on a black background&#10;&#10;Description automatically generated">
            <a:extLst>
              <a:ext uri="{FF2B5EF4-FFF2-40B4-BE49-F238E27FC236}">
                <a16:creationId xmlns:a16="http://schemas.microsoft.com/office/drawing/2014/main" id="{BE59D2BE-6777-AB11-43A5-117C3D0244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8253" y="1657146"/>
            <a:ext cx="1249681" cy="1272823"/>
          </a:xfrm>
          <a:prstGeom prst="rect">
            <a:avLst/>
          </a:prstGeom>
        </p:spPr>
      </p:pic>
      <p:sp>
        <p:nvSpPr>
          <p:cNvPr id="8" name="Rectangle: Rounded Corners 7">
            <a:extLst>
              <a:ext uri="{FF2B5EF4-FFF2-40B4-BE49-F238E27FC236}">
                <a16:creationId xmlns:a16="http://schemas.microsoft.com/office/drawing/2014/main" id="{F0A222DB-3E27-B831-3B04-A066BD451A2F}"/>
              </a:ext>
            </a:extLst>
          </p:cNvPr>
          <p:cNvSpPr/>
          <p:nvPr/>
        </p:nvSpPr>
        <p:spPr>
          <a:xfrm>
            <a:off x="6025415" y="2416178"/>
            <a:ext cx="5698670" cy="2059569"/>
          </a:xfrm>
          <a:custGeom>
            <a:avLst/>
            <a:gdLst>
              <a:gd name="connsiteX0" fmla="*/ 0 w 5698670"/>
              <a:gd name="connsiteY0" fmla="*/ 343268 h 2059569"/>
              <a:gd name="connsiteX1" fmla="*/ 343268 w 5698670"/>
              <a:gd name="connsiteY1" fmla="*/ 0 h 2059569"/>
              <a:gd name="connsiteX2" fmla="*/ 5355402 w 5698670"/>
              <a:gd name="connsiteY2" fmla="*/ 0 h 2059569"/>
              <a:gd name="connsiteX3" fmla="*/ 5698670 w 5698670"/>
              <a:gd name="connsiteY3" fmla="*/ 343268 h 2059569"/>
              <a:gd name="connsiteX4" fmla="*/ 5698670 w 5698670"/>
              <a:gd name="connsiteY4" fmla="*/ 1716301 h 2059569"/>
              <a:gd name="connsiteX5" fmla="*/ 5355402 w 5698670"/>
              <a:gd name="connsiteY5" fmla="*/ 2059569 h 2059569"/>
              <a:gd name="connsiteX6" fmla="*/ 343268 w 5698670"/>
              <a:gd name="connsiteY6" fmla="*/ 2059569 h 2059569"/>
              <a:gd name="connsiteX7" fmla="*/ 0 w 5698670"/>
              <a:gd name="connsiteY7" fmla="*/ 1716301 h 2059569"/>
              <a:gd name="connsiteX8" fmla="*/ 0 w 5698670"/>
              <a:gd name="connsiteY8" fmla="*/ 343268 h 20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059569" fill="none" extrusionOk="0">
                <a:moveTo>
                  <a:pt x="0" y="343268"/>
                </a:moveTo>
                <a:cubicBezTo>
                  <a:pt x="1260" y="187793"/>
                  <a:pt x="166341" y="21239"/>
                  <a:pt x="343268" y="0"/>
                </a:cubicBezTo>
                <a:cubicBezTo>
                  <a:pt x="2797561" y="72427"/>
                  <a:pt x="3028563" y="61419"/>
                  <a:pt x="5355402" y="0"/>
                </a:cubicBezTo>
                <a:cubicBezTo>
                  <a:pt x="5543333" y="-11367"/>
                  <a:pt x="5674391" y="146342"/>
                  <a:pt x="5698670" y="343268"/>
                </a:cubicBezTo>
                <a:cubicBezTo>
                  <a:pt x="5728525" y="626611"/>
                  <a:pt x="5773867" y="1251365"/>
                  <a:pt x="5698670" y="1716301"/>
                </a:cubicBezTo>
                <a:cubicBezTo>
                  <a:pt x="5705989" y="1868737"/>
                  <a:pt x="5528299" y="2040865"/>
                  <a:pt x="5355402" y="2059569"/>
                </a:cubicBezTo>
                <a:cubicBezTo>
                  <a:pt x="4241848" y="2089396"/>
                  <a:pt x="1360456" y="1980263"/>
                  <a:pt x="343268" y="2059569"/>
                </a:cubicBezTo>
                <a:cubicBezTo>
                  <a:pt x="163068" y="2058508"/>
                  <a:pt x="-22195" y="1910272"/>
                  <a:pt x="0" y="1716301"/>
                </a:cubicBezTo>
                <a:cubicBezTo>
                  <a:pt x="52350" y="1102543"/>
                  <a:pt x="90431" y="933249"/>
                  <a:pt x="0" y="343268"/>
                </a:cubicBezTo>
                <a:close/>
              </a:path>
              <a:path w="5698670" h="2059569" stroke="0" extrusionOk="0">
                <a:moveTo>
                  <a:pt x="0" y="343268"/>
                </a:moveTo>
                <a:cubicBezTo>
                  <a:pt x="26786" y="160987"/>
                  <a:pt x="161277" y="15815"/>
                  <a:pt x="343268" y="0"/>
                </a:cubicBezTo>
                <a:cubicBezTo>
                  <a:pt x="2493668" y="123000"/>
                  <a:pt x="4383988" y="-96860"/>
                  <a:pt x="5355402" y="0"/>
                </a:cubicBezTo>
                <a:cubicBezTo>
                  <a:pt x="5529021" y="-12166"/>
                  <a:pt x="5701664" y="147649"/>
                  <a:pt x="5698670" y="343268"/>
                </a:cubicBezTo>
                <a:cubicBezTo>
                  <a:pt x="5783713" y="573959"/>
                  <a:pt x="5809779" y="1059955"/>
                  <a:pt x="5698670" y="1716301"/>
                </a:cubicBezTo>
                <a:cubicBezTo>
                  <a:pt x="5668901" y="1916668"/>
                  <a:pt x="5539725" y="2058708"/>
                  <a:pt x="5355402" y="2059569"/>
                </a:cubicBezTo>
                <a:cubicBezTo>
                  <a:pt x="4266978" y="1898862"/>
                  <a:pt x="1697872" y="2099236"/>
                  <a:pt x="343268" y="2059569"/>
                </a:cubicBezTo>
                <a:cubicBezTo>
                  <a:pt x="133912" y="2055575"/>
                  <a:pt x="-13982" y="1899549"/>
                  <a:pt x="0" y="1716301"/>
                </a:cubicBezTo>
                <a:cubicBezTo>
                  <a:pt x="-54711" y="1316044"/>
                  <a:pt x="22463" y="625274"/>
                  <a:pt x="0" y="34326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A780DF2A-952D-4CDA-A158-D045F79CB8E9}"/>
              </a:ext>
            </a:extLst>
          </p:cNvPr>
          <p:cNvSpPr txBox="1"/>
          <p:nvPr/>
        </p:nvSpPr>
        <p:spPr>
          <a:xfrm>
            <a:off x="6189044" y="2510992"/>
            <a:ext cx="5366021" cy="1938992"/>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Tuấn chưa trung thực trong lao động.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728330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bomb.wav"/>
                                        </p:tgtEl>
                                      </p:cMediaNode>
                                    </p:audio>
                                  </p:sub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5"/>
          <a:stretch>
            <a:fillRect/>
          </a:stretch>
        </p:blipFill>
        <p:spPr>
          <a:xfrm>
            <a:off x="2307771" y="360092"/>
            <a:ext cx="7010400" cy="943704"/>
          </a:xfrm>
          <a:prstGeom prst="rect">
            <a:avLst/>
          </a:prstGeom>
        </p:spPr>
      </p:pic>
      <p:sp>
        <p:nvSpPr>
          <p:cNvPr id="8" name="Rectangle: Rounded Corners 7">
            <a:extLst>
              <a:ext uri="{FF2B5EF4-FFF2-40B4-BE49-F238E27FC236}">
                <a16:creationId xmlns:a16="http://schemas.microsoft.com/office/drawing/2014/main" id="{F0A222DB-3E27-B831-3B04-A066BD451A2F}"/>
              </a:ext>
            </a:extLst>
          </p:cNvPr>
          <p:cNvSpPr/>
          <p:nvPr/>
        </p:nvSpPr>
        <p:spPr>
          <a:xfrm>
            <a:off x="6025415" y="2416178"/>
            <a:ext cx="6025414" cy="2983595"/>
          </a:xfrm>
          <a:custGeom>
            <a:avLst/>
            <a:gdLst>
              <a:gd name="connsiteX0" fmla="*/ 0 w 6025414"/>
              <a:gd name="connsiteY0" fmla="*/ 497276 h 2983595"/>
              <a:gd name="connsiteX1" fmla="*/ 497276 w 6025414"/>
              <a:gd name="connsiteY1" fmla="*/ 0 h 2983595"/>
              <a:gd name="connsiteX2" fmla="*/ 5528138 w 6025414"/>
              <a:gd name="connsiteY2" fmla="*/ 0 h 2983595"/>
              <a:gd name="connsiteX3" fmla="*/ 6025414 w 6025414"/>
              <a:gd name="connsiteY3" fmla="*/ 497276 h 2983595"/>
              <a:gd name="connsiteX4" fmla="*/ 6025414 w 6025414"/>
              <a:gd name="connsiteY4" fmla="*/ 2486319 h 2983595"/>
              <a:gd name="connsiteX5" fmla="*/ 5528138 w 6025414"/>
              <a:gd name="connsiteY5" fmla="*/ 2983595 h 2983595"/>
              <a:gd name="connsiteX6" fmla="*/ 497276 w 6025414"/>
              <a:gd name="connsiteY6" fmla="*/ 2983595 h 2983595"/>
              <a:gd name="connsiteX7" fmla="*/ 0 w 6025414"/>
              <a:gd name="connsiteY7" fmla="*/ 2486319 h 2983595"/>
              <a:gd name="connsiteX8" fmla="*/ 0 w 6025414"/>
              <a:gd name="connsiteY8" fmla="*/ 497276 h 298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414" h="2983595" fill="none" extrusionOk="0">
                <a:moveTo>
                  <a:pt x="0" y="497276"/>
                </a:moveTo>
                <a:cubicBezTo>
                  <a:pt x="459" y="235075"/>
                  <a:pt x="242671" y="33622"/>
                  <a:pt x="497276" y="0"/>
                </a:cubicBezTo>
                <a:cubicBezTo>
                  <a:pt x="1380290" y="72427"/>
                  <a:pt x="3333398" y="61419"/>
                  <a:pt x="5528138" y="0"/>
                </a:cubicBezTo>
                <a:cubicBezTo>
                  <a:pt x="5798629" y="-28550"/>
                  <a:pt x="5997617" y="214230"/>
                  <a:pt x="6025414" y="497276"/>
                </a:cubicBezTo>
                <a:cubicBezTo>
                  <a:pt x="6126290" y="819266"/>
                  <a:pt x="5918101" y="1666120"/>
                  <a:pt x="6025414" y="2486319"/>
                </a:cubicBezTo>
                <a:cubicBezTo>
                  <a:pt x="6029788" y="2738756"/>
                  <a:pt x="5767738" y="2944316"/>
                  <a:pt x="5528138" y="2983595"/>
                </a:cubicBezTo>
                <a:cubicBezTo>
                  <a:pt x="4761833" y="3013422"/>
                  <a:pt x="2642804" y="2904289"/>
                  <a:pt x="497276" y="2983595"/>
                </a:cubicBezTo>
                <a:cubicBezTo>
                  <a:pt x="240289" y="2981600"/>
                  <a:pt x="-3587" y="2761666"/>
                  <a:pt x="0" y="2486319"/>
                </a:cubicBezTo>
                <a:cubicBezTo>
                  <a:pt x="50037" y="1605227"/>
                  <a:pt x="770" y="803833"/>
                  <a:pt x="0" y="497276"/>
                </a:cubicBezTo>
                <a:close/>
              </a:path>
              <a:path w="6025414" h="2983595" stroke="0" extrusionOk="0">
                <a:moveTo>
                  <a:pt x="0" y="497276"/>
                </a:moveTo>
                <a:cubicBezTo>
                  <a:pt x="4479" y="223859"/>
                  <a:pt x="240470" y="37153"/>
                  <a:pt x="497276" y="0"/>
                </a:cubicBezTo>
                <a:cubicBezTo>
                  <a:pt x="2522199" y="123000"/>
                  <a:pt x="3901377" y="-96860"/>
                  <a:pt x="5528138" y="0"/>
                </a:cubicBezTo>
                <a:cubicBezTo>
                  <a:pt x="5796507" y="-4778"/>
                  <a:pt x="6029854" y="213687"/>
                  <a:pt x="6025414" y="497276"/>
                </a:cubicBezTo>
                <a:cubicBezTo>
                  <a:pt x="6028587" y="1366381"/>
                  <a:pt x="6119681" y="1759726"/>
                  <a:pt x="6025414" y="2486319"/>
                </a:cubicBezTo>
                <a:cubicBezTo>
                  <a:pt x="6013198" y="2765383"/>
                  <a:pt x="5756411" y="2976007"/>
                  <a:pt x="5528138" y="2983595"/>
                </a:cubicBezTo>
                <a:cubicBezTo>
                  <a:pt x="4468675" y="2822888"/>
                  <a:pt x="2115945" y="3023262"/>
                  <a:pt x="497276" y="2983595"/>
                </a:cubicBezTo>
                <a:cubicBezTo>
                  <a:pt x="199496" y="2978921"/>
                  <a:pt x="-3444" y="2759397"/>
                  <a:pt x="0" y="2486319"/>
                </a:cubicBezTo>
                <a:cubicBezTo>
                  <a:pt x="32216" y="2036324"/>
                  <a:pt x="57206" y="1315318"/>
                  <a:pt x="0" y="497276"/>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A780DF2A-952D-4CDA-A158-D045F79CB8E9}"/>
              </a:ext>
            </a:extLst>
          </p:cNvPr>
          <p:cNvSpPr txBox="1"/>
          <p:nvPr/>
        </p:nvSpPr>
        <p:spPr>
          <a:xfrm>
            <a:off x="6189044" y="2510992"/>
            <a:ext cx="5688531" cy="2554545"/>
          </a:xfrm>
          <a:prstGeom prst="rect">
            <a:avLst/>
          </a:prstGeom>
          <a:noFill/>
        </p:spPr>
        <p:txBody>
          <a:bodyPr wrap="square">
            <a:spAutoFit/>
          </a:bodyPr>
          <a:lstStyle/>
          <a:p>
            <a:pPr lvl="0" algn="just" defTabSz="1219170">
              <a:buClr>
                <a:srgbClr val="000000"/>
              </a:buClr>
            </a:pPr>
            <a:r>
              <a:rPr kumimoji="0" lang="vi-VN"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Không đồng tình, vì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Hương</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như</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vậy là lười biếng lao động, không có ý thức giúp đỡ bố mẹ.</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B72F79C2-BB9F-7DA2-0913-22D9D4DFCF6A}"/>
              </a:ext>
            </a:extLst>
          </p:cNvPr>
          <p:cNvPicPr>
            <a:picLocks noChangeAspect="1"/>
          </p:cNvPicPr>
          <p:nvPr/>
        </p:nvPicPr>
        <p:blipFill>
          <a:blip r:embed="rId6"/>
          <a:stretch>
            <a:fillRect/>
          </a:stretch>
        </p:blipFill>
        <p:spPr>
          <a:xfrm>
            <a:off x="69580" y="2589196"/>
            <a:ext cx="5633256" cy="23833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id="{C8E2CD68-4797-9844-5161-D905FD46A5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6123" y="1888152"/>
            <a:ext cx="1249681" cy="1272823"/>
          </a:xfrm>
          <a:prstGeom prst="rect">
            <a:avLst/>
          </a:prstGeom>
        </p:spPr>
      </p:pic>
    </p:spTree>
    <p:extLst>
      <p:ext uri="{BB962C8B-B14F-4D97-AF65-F5344CB8AC3E}">
        <p14:creationId xmlns:p14="http://schemas.microsoft.com/office/powerpoint/2010/main" val="3302663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21DBC081-1C53-7292-4DE9-ED2ECB4B2619}"/>
              </a:ext>
            </a:extLst>
          </p:cNvPr>
          <p:cNvPicPr>
            <a:picLocks noChangeAspect="1"/>
          </p:cNvPicPr>
          <p:nvPr/>
        </p:nvPicPr>
        <p:blipFill>
          <a:blip r:embed="rId5"/>
          <a:stretch>
            <a:fillRect/>
          </a:stretch>
        </p:blipFill>
        <p:spPr>
          <a:xfrm>
            <a:off x="3614398" y="1735756"/>
            <a:ext cx="4828450" cy="3694496"/>
          </a:xfrm>
          <a:prstGeom prst="rect">
            <a:avLst/>
          </a:prstGeom>
        </p:spPr>
      </p:pic>
    </p:spTree>
    <p:extLst>
      <p:ext uri="{BB962C8B-B14F-4D97-AF65-F5344CB8AC3E}">
        <p14:creationId xmlns:p14="http://schemas.microsoft.com/office/powerpoint/2010/main" val="3530223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482EB1-8A73-4A19-AAD7-D16B788E80D5}"/>
              </a:ext>
            </a:extLst>
          </p:cNvPr>
          <p:cNvPicPr>
            <a:picLocks noChangeAspect="1"/>
          </p:cNvPicPr>
          <p:nvPr/>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139DBA7E-6A91-4E0D-84D8-0B9F37C7EC7E}"/>
              </a:ext>
            </a:extLst>
          </p:cNvPr>
          <p:cNvPicPr>
            <a:picLocks noChangeAspect="1"/>
          </p:cNvPicPr>
          <p:nvPr/>
        </p:nvPicPr>
        <p:blipFill>
          <a:blip r:embed="rId3"/>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id="{7B943DE9-16FC-410E-962F-6EE3327E8237}"/>
              </a:ext>
            </a:extLst>
          </p:cNvPr>
          <p:cNvPicPr>
            <a:picLocks noChangeAspect="1"/>
          </p:cNvPicPr>
          <p:nvPr/>
        </p:nvPicPr>
        <p:blipFill>
          <a:blip r:embed="rId4"/>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id="{E1C7FEF8-7AC7-4E7B-95A0-57F780B00DA4}"/>
              </a:ext>
            </a:extLst>
          </p:cNvPr>
          <p:cNvPicPr>
            <a:picLocks noChangeAspect="1"/>
          </p:cNvPicPr>
          <p:nvPr/>
        </p:nvPicPr>
        <p:blipFill>
          <a:blip r:embed="rId5"/>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id="{7F17C420-F3DB-4647-9AE5-BD01FC0DBA5F}"/>
              </a:ext>
            </a:extLst>
          </p:cNvPr>
          <p:cNvSpPr txBox="1"/>
          <p:nvPr/>
        </p:nvSpPr>
        <p:spPr>
          <a:xfrm>
            <a:off x="1133475" y="1819726"/>
            <a:ext cx="6227870" cy="2554545"/>
          </a:xfrm>
          <a:prstGeom prst="rect">
            <a:avLst/>
          </a:prstGeom>
          <a:noFill/>
        </p:spPr>
        <p:txBody>
          <a:bodyPr wrap="square" rtlCol="0">
            <a:spAutoFit/>
          </a:bodyPr>
          <a:lstStyle/>
          <a:p>
            <a:pPr lvl="0" algn="ctr"/>
            <a:r>
              <a:rPr lang="en-US" sz="4000" dirty="0">
                <a:solidFill>
                  <a:prstClr val="white"/>
                </a:solidFill>
                <a:latin typeface="Calibri" panose="020F0502020204030204"/>
              </a:rPr>
              <a:t>C</a:t>
            </a:r>
            <a:r>
              <a:rPr lang="vi-VN" sz="4000" dirty="0">
                <a:solidFill>
                  <a:prstClr val="white"/>
                </a:solidFill>
                <a:latin typeface="Calibri" panose="020F0502020204030204"/>
              </a:rPr>
              <a:t>hia sẻ cảm xúc của em sau khi đã làm xong một công việc</a:t>
            </a:r>
            <a:r>
              <a:rPr lang="en-US" sz="4000" dirty="0">
                <a:solidFill>
                  <a:prstClr val="white"/>
                </a:solidFill>
                <a:latin typeface="Calibri" panose="020F0502020204030204"/>
              </a:rPr>
              <a:t> (</a:t>
            </a:r>
            <a:r>
              <a:rPr lang="vi-VN" sz="4000" dirty="0">
                <a:solidFill>
                  <a:prstClr val="white"/>
                </a:solidFill>
                <a:latin typeface="Calibri" panose="020F0502020204030204"/>
              </a:rPr>
              <a:t>ở trường, ở nhà, ở nơi công cộng).</a:t>
            </a: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7286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sp>
        <p:nvSpPr>
          <p:cNvPr id="22" name="Rectangle: Rounded Corners 21">
            <a:extLst>
              <a:ext uri="{FF2B5EF4-FFF2-40B4-BE49-F238E27FC236}">
                <a16:creationId xmlns:a16="http://schemas.microsoft.com/office/drawing/2014/main" id="{7FD9303D-3062-4FA5-B16A-6BA1A4E12148}"/>
              </a:ext>
            </a:extLst>
          </p:cNvPr>
          <p:cNvSpPr/>
          <p:nvPr/>
        </p:nvSpPr>
        <p:spPr>
          <a:xfrm>
            <a:off x="871487" y="229113"/>
            <a:ext cx="10597554" cy="4383528"/>
          </a:xfrm>
          <a:prstGeom prst="roundRect">
            <a:avLst/>
          </a:prstGeom>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5"/>
          <a:stretch>
            <a:fillRect/>
          </a:stretch>
        </p:blipFill>
        <p:spPr>
          <a:xfrm>
            <a:off x="6515147" y="4046374"/>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6"/>
          <a:stretch>
            <a:fillRect/>
          </a:stretch>
        </p:blipFill>
        <p:spPr>
          <a:xfrm>
            <a:off x="389371" y="4405440"/>
            <a:ext cx="4717231" cy="2380254"/>
          </a:xfrm>
          <a:prstGeom prst="rect">
            <a:avLst/>
          </a:prstGeom>
        </p:spPr>
      </p:pic>
      <p:pic>
        <p:nvPicPr>
          <p:cNvPr id="2" name="Picture 1">
            <a:extLst>
              <a:ext uri="{FF2B5EF4-FFF2-40B4-BE49-F238E27FC236}">
                <a16:creationId xmlns:a16="http://schemas.microsoft.com/office/drawing/2014/main" id="{F91D2108-5A3E-8E58-E729-93EDB10344B9}"/>
              </a:ext>
            </a:extLst>
          </p:cNvPr>
          <p:cNvPicPr>
            <a:picLocks noChangeAspect="1"/>
          </p:cNvPicPr>
          <p:nvPr/>
        </p:nvPicPr>
        <p:blipFill>
          <a:blip r:embed="rId7"/>
          <a:stretch>
            <a:fillRect/>
          </a:stretch>
        </p:blipFill>
        <p:spPr>
          <a:xfrm>
            <a:off x="1864663" y="782855"/>
            <a:ext cx="9059441" cy="3694496"/>
          </a:xfrm>
          <a:prstGeom prst="rect">
            <a:avLst/>
          </a:prstGeom>
        </p:spPr>
      </p:pic>
    </p:spTree>
    <p:extLst>
      <p:ext uri="{BB962C8B-B14F-4D97-AF65-F5344CB8AC3E}">
        <p14:creationId xmlns:p14="http://schemas.microsoft.com/office/powerpoint/2010/main" val="35448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69760"/>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4003523" y="365125"/>
            <a:ext cx="7910747" cy="497438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5"/>
          <a:stretch>
            <a:fillRect/>
          </a:stretch>
        </p:blipFill>
        <p:spPr>
          <a:xfrm>
            <a:off x="-1" y="1451184"/>
            <a:ext cx="4316753" cy="5518576"/>
          </a:xfrm>
          <a:prstGeom prst="rect">
            <a:avLst/>
          </a:prstGeom>
        </p:spPr>
      </p:pic>
      <p:pic>
        <p:nvPicPr>
          <p:cNvPr id="4" name="Picture 3">
            <a:extLst>
              <a:ext uri="{FF2B5EF4-FFF2-40B4-BE49-F238E27FC236}">
                <a16:creationId xmlns:a16="http://schemas.microsoft.com/office/drawing/2014/main" id="{FB2EBB1F-45CB-BEC4-59A1-5190F4943C8A}"/>
              </a:ext>
            </a:extLst>
          </p:cNvPr>
          <p:cNvPicPr>
            <a:picLocks noChangeAspect="1"/>
          </p:cNvPicPr>
          <p:nvPr/>
        </p:nvPicPr>
        <p:blipFill>
          <a:blip r:embed="rId6"/>
          <a:stretch>
            <a:fillRect/>
          </a:stretch>
        </p:blipFill>
        <p:spPr>
          <a:xfrm>
            <a:off x="5236218" y="2451294"/>
            <a:ext cx="5681964" cy="1383912"/>
          </a:xfrm>
          <a:prstGeom prst="rect">
            <a:avLst/>
          </a:prstGeom>
        </p:spPr>
      </p:pic>
    </p:spTree>
    <p:extLst>
      <p:ext uri="{BB962C8B-B14F-4D97-AF65-F5344CB8AC3E}">
        <p14:creationId xmlns:p14="http://schemas.microsoft.com/office/powerpoint/2010/main" val="107513376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482EB1-8A73-4A19-AAD7-D16B788E80D5}"/>
              </a:ext>
            </a:extLst>
          </p:cNvPr>
          <p:cNvPicPr>
            <a:picLocks noChangeAspect="1"/>
          </p:cNvPicPr>
          <p:nvPr/>
        </p:nvPicPr>
        <p:blipFill>
          <a:blip r:embed="rId2"/>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139DBA7E-6A91-4E0D-84D8-0B9F37C7EC7E}"/>
              </a:ext>
            </a:extLst>
          </p:cNvPr>
          <p:cNvPicPr>
            <a:picLocks noChangeAspect="1"/>
          </p:cNvPicPr>
          <p:nvPr/>
        </p:nvPicPr>
        <p:blipFill>
          <a:blip r:embed="rId3"/>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id="{7B943DE9-16FC-410E-962F-6EE3327E8237}"/>
              </a:ext>
            </a:extLst>
          </p:cNvPr>
          <p:cNvPicPr>
            <a:picLocks noChangeAspect="1"/>
          </p:cNvPicPr>
          <p:nvPr/>
        </p:nvPicPr>
        <p:blipFill>
          <a:blip r:embed="rId4"/>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id="{E1C7FEF8-7AC7-4E7B-95A0-57F780B00DA4}"/>
              </a:ext>
            </a:extLst>
          </p:cNvPr>
          <p:cNvPicPr>
            <a:picLocks noChangeAspect="1"/>
          </p:cNvPicPr>
          <p:nvPr/>
        </p:nvPicPr>
        <p:blipFill>
          <a:blip r:embed="rId5"/>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id="{7F17C420-F3DB-4647-9AE5-BD01FC0DBA5F}"/>
              </a:ext>
            </a:extLst>
          </p:cNvPr>
          <p:cNvSpPr txBox="1"/>
          <p:nvPr/>
        </p:nvSpPr>
        <p:spPr>
          <a:xfrm>
            <a:off x="1133475" y="1819726"/>
            <a:ext cx="6227870" cy="1323439"/>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err="1">
                <a:ln>
                  <a:noFill/>
                </a:ln>
                <a:solidFill>
                  <a:prstClr val="white"/>
                </a:solidFill>
                <a:effectLst/>
                <a:uLnTx/>
                <a:uFillTx/>
                <a:latin typeface="Calibri" panose="020F0502020204030204"/>
              </a:rPr>
              <a:t>Kể</a:t>
            </a:r>
            <a:r>
              <a:rPr kumimoji="0" lang="en-US" sz="4000" b="0" i="0" u="none" strike="noStrike" kern="1200" cap="none" spc="0" normalizeH="0" noProof="0" dirty="0">
                <a:ln>
                  <a:noFill/>
                </a:ln>
                <a:solidFill>
                  <a:prstClr val="white"/>
                </a:solidFill>
                <a:effectLst/>
                <a:uLnTx/>
                <a:uFillTx/>
                <a:latin typeface="Calibri" panose="020F0502020204030204"/>
              </a:rPr>
              <a:t> </a:t>
            </a:r>
            <a:r>
              <a:rPr kumimoji="0" lang="en-US" sz="4000" b="0" i="0" u="none" strike="noStrike" kern="1200" cap="none" spc="0" normalizeH="0" noProof="0" dirty="0" err="1">
                <a:ln>
                  <a:noFill/>
                </a:ln>
                <a:solidFill>
                  <a:prstClr val="white"/>
                </a:solidFill>
                <a:effectLst/>
                <a:uLnTx/>
                <a:uFillTx/>
                <a:latin typeface="Calibri" panose="020F0502020204030204"/>
              </a:rPr>
              <a:t>những</a:t>
            </a:r>
            <a:r>
              <a:rPr kumimoji="0" lang="en-US" sz="4000" b="0" i="0" u="none" strike="noStrike" kern="1200" cap="none" spc="0" normalizeH="0" noProof="0" dirty="0">
                <a:ln>
                  <a:noFill/>
                </a:ln>
                <a:solidFill>
                  <a:prstClr val="white"/>
                </a:solidFill>
                <a:effectLst/>
                <a:uLnTx/>
                <a:uFillTx/>
                <a:latin typeface="Calibri" panose="020F0502020204030204"/>
              </a:rPr>
              <a:t> </a:t>
            </a:r>
            <a:r>
              <a:rPr lang="en-US" sz="4000" dirty="0" err="1">
                <a:solidFill>
                  <a:prstClr val="white"/>
                </a:solidFill>
                <a:latin typeface="Calibri" panose="020F0502020204030204"/>
              </a:rPr>
              <a:t>việc</a:t>
            </a:r>
            <a:r>
              <a:rPr lang="en-US" sz="4000" dirty="0">
                <a:solidFill>
                  <a:prstClr val="white"/>
                </a:solidFill>
                <a:latin typeface="Calibri" panose="020F0502020204030204"/>
              </a:rPr>
              <a:t> </a:t>
            </a:r>
            <a:r>
              <a:rPr lang="en-US" sz="4000" dirty="0" err="1">
                <a:solidFill>
                  <a:prstClr val="white"/>
                </a:solidFill>
                <a:latin typeface="Calibri" panose="020F0502020204030204"/>
              </a:rPr>
              <a:t>em</a:t>
            </a:r>
            <a:r>
              <a:rPr lang="en-US" sz="4000" dirty="0">
                <a:solidFill>
                  <a:prstClr val="white"/>
                </a:solidFill>
                <a:latin typeface="Calibri" panose="020F0502020204030204"/>
              </a:rPr>
              <a:t> </a:t>
            </a:r>
            <a:r>
              <a:rPr lang="en-US" sz="4000" dirty="0" err="1">
                <a:solidFill>
                  <a:prstClr val="white"/>
                </a:solidFill>
                <a:latin typeface="Calibri" panose="020F0502020204030204"/>
              </a:rPr>
              <a:t>đã</a:t>
            </a:r>
            <a:r>
              <a:rPr lang="en-US" sz="4000" dirty="0">
                <a:solidFill>
                  <a:prstClr val="white"/>
                </a:solidFill>
                <a:latin typeface="Calibri" panose="020F0502020204030204"/>
              </a:rPr>
              <a:t> </a:t>
            </a:r>
            <a:r>
              <a:rPr lang="en-US" sz="4000" dirty="0" err="1">
                <a:solidFill>
                  <a:prstClr val="white"/>
                </a:solidFill>
                <a:latin typeface="Calibri" panose="020F0502020204030204"/>
              </a:rPr>
              <a:t>làm</a:t>
            </a:r>
            <a:r>
              <a:rPr lang="en-US" sz="4000" dirty="0">
                <a:solidFill>
                  <a:prstClr val="white"/>
                </a:solidFill>
                <a:latin typeface="Calibri" panose="020F0502020204030204"/>
              </a:rPr>
              <a:t> ở </a:t>
            </a:r>
            <a:r>
              <a:rPr lang="en-US" sz="4000" dirty="0" err="1">
                <a:solidFill>
                  <a:prstClr val="white"/>
                </a:solidFill>
                <a:latin typeface="Calibri" panose="020F0502020204030204"/>
              </a:rPr>
              <a:t>nơi</a:t>
            </a:r>
            <a:r>
              <a:rPr lang="en-US" sz="4000" dirty="0">
                <a:solidFill>
                  <a:prstClr val="white"/>
                </a:solidFill>
                <a:latin typeface="Calibri" panose="020F0502020204030204"/>
              </a:rPr>
              <a:t> </a:t>
            </a:r>
            <a:r>
              <a:rPr lang="en-US" sz="4000" dirty="0" err="1">
                <a:solidFill>
                  <a:prstClr val="white"/>
                </a:solidFill>
                <a:latin typeface="Calibri" panose="020F0502020204030204"/>
              </a:rPr>
              <a:t>công</a:t>
            </a:r>
            <a:r>
              <a:rPr lang="en-US" sz="4000" dirty="0">
                <a:solidFill>
                  <a:prstClr val="white"/>
                </a:solidFill>
                <a:latin typeface="Calibri" panose="020F0502020204030204"/>
              </a:rPr>
              <a:t> </a:t>
            </a:r>
            <a:r>
              <a:rPr lang="en-US" sz="4000" dirty="0" err="1">
                <a:solidFill>
                  <a:prstClr val="white"/>
                </a:solidFill>
                <a:latin typeface="Calibri" panose="020F0502020204030204"/>
              </a:rPr>
              <a:t>cộng</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300479BD-061B-4314-9575-EBCE5BF2C30F}"/>
              </a:ext>
            </a:extLst>
          </p:cNvPr>
          <p:cNvSpPr txBox="1"/>
          <p:nvPr/>
        </p:nvSpPr>
        <p:spPr>
          <a:xfrm>
            <a:off x="1247775" y="3096076"/>
            <a:ext cx="6227870" cy="1323439"/>
          </a:xfrm>
          <a:prstGeom prst="rect">
            <a:avLst/>
          </a:prstGeom>
          <a:noFill/>
        </p:spPr>
        <p:txBody>
          <a:bodyPr wrap="square" rtlCol="0">
            <a:spAutoFit/>
          </a:bodyPr>
          <a:lstStyle/>
          <a:p>
            <a:pPr marL="571500" lvl="0" indent="-571500" algn="just">
              <a:buFont typeface="Arial" panose="020B0604020202020204" pitchFamily="34" charset="0"/>
              <a:buChar char="•"/>
            </a:pPr>
            <a:r>
              <a:rPr lang="en-US" sz="4000" dirty="0">
                <a:solidFill>
                  <a:prstClr val="white"/>
                </a:solidFill>
                <a:latin typeface="Calibri" panose="020F0502020204030204"/>
              </a:rPr>
              <a:t>K</a:t>
            </a:r>
            <a:r>
              <a:rPr lang="vi-VN" sz="4000" dirty="0">
                <a:solidFill>
                  <a:prstClr val="white"/>
                </a:solidFill>
                <a:latin typeface="Calibri" panose="020F0502020204030204"/>
              </a:rPr>
              <a:t>hi làm những việc đó em cảm thấy như thế nào?</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6760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B33F422-2782-0DB9-8387-D2CF29A0B895}"/>
              </a:ext>
            </a:extLst>
          </p:cNvPr>
          <p:cNvPicPr>
            <a:picLocks noChangeAspect="1"/>
          </p:cNvPicPr>
          <p:nvPr/>
        </p:nvPicPr>
        <p:blipFill>
          <a:blip r:embed="rId5"/>
          <a:stretch>
            <a:fillRect/>
          </a:stretch>
        </p:blipFill>
        <p:spPr>
          <a:xfrm>
            <a:off x="2728822" y="2349554"/>
            <a:ext cx="6486706" cy="1682642"/>
          </a:xfrm>
          <a:prstGeom prst="rect">
            <a:avLst/>
          </a:prstGeom>
        </p:spPr>
      </p:pic>
    </p:spTree>
    <p:extLst>
      <p:ext uri="{BB962C8B-B14F-4D97-AF65-F5344CB8AC3E}">
        <p14:creationId xmlns:p14="http://schemas.microsoft.com/office/powerpoint/2010/main" val="582672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959600"/>
          </a:xfrm>
        </p:spPr>
      </p:pic>
      <p:grpSp>
        <p:nvGrpSpPr>
          <p:cNvPr id="9" name="Group 8">
            <a:extLst>
              <a:ext uri="{FF2B5EF4-FFF2-40B4-BE49-F238E27FC236}">
                <a16:creationId xmlns:a16="http://schemas.microsoft.com/office/drawing/2014/main" id="{118FF48C-1FB9-4D07-B632-A2B61A05CE33}"/>
              </a:ext>
            </a:extLst>
          </p:cNvPr>
          <p:cNvGrpSpPr/>
          <p:nvPr/>
        </p:nvGrpSpPr>
        <p:grpSpPr>
          <a:xfrm>
            <a:off x="3686175" y="1285565"/>
            <a:ext cx="4429489" cy="1506349"/>
            <a:chOff x="4222028" y="1165017"/>
            <a:chExt cx="3764132" cy="1506349"/>
          </a:xfrm>
        </p:grpSpPr>
        <p:sp>
          <p:nvSpPr>
            <p:cNvPr id="3" name="Flowchart: Terminator 2">
              <a:extLst>
                <a:ext uri="{FF2B5EF4-FFF2-40B4-BE49-F238E27FC236}">
                  <a16:creationId xmlns:a16="http://schemas.microsoft.com/office/drawing/2014/main" id="{B982E004-E401-432F-9C44-9CA9FC900724}"/>
                </a:ext>
              </a:extLst>
            </p:cNvPr>
            <p:cNvSpPr/>
            <p:nvPr/>
          </p:nvSpPr>
          <p:spPr>
            <a:xfrm>
              <a:off x="4222028" y="1165017"/>
              <a:ext cx="3764132" cy="1070392"/>
            </a:xfrm>
            <a:prstGeom prst="flowChartTerminator">
              <a:avLst/>
            </a:prstGeom>
            <a:solidFill>
              <a:schemeClr val="accent4">
                <a:lumMod val="20000"/>
                <a:lumOff val="80000"/>
              </a:schemeClr>
            </a:solidFill>
            <a:ln w="76200">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F653F3A2-B9CF-4B84-81AD-2173A7F54C98}"/>
                </a:ext>
              </a:extLst>
            </p:cNvPr>
            <p:cNvSpPr txBox="1"/>
            <p:nvPr/>
          </p:nvSpPr>
          <p:spPr>
            <a:xfrm>
              <a:off x="4658559" y="1347927"/>
              <a:ext cx="315748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1</a:t>
              </a:r>
            </a:p>
          </p:txBody>
        </p:sp>
      </p:grpSp>
      <p:pic>
        <p:nvPicPr>
          <p:cNvPr id="12" name="Picture 11">
            <a:extLst>
              <a:ext uri="{FF2B5EF4-FFF2-40B4-BE49-F238E27FC236}">
                <a16:creationId xmlns:a16="http://schemas.microsoft.com/office/drawing/2014/main" id="{77762505-07D0-6E07-036A-13E4B8670FF9}"/>
              </a:ext>
            </a:extLst>
          </p:cNvPr>
          <p:cNvPicPr>
            <a:picLocks noChangeAspect="1"/>
          </p:cNvPicPr>
          <p:nvPr/>
        </p:nvPicPr>
        <p:blipFill>
          <a:blip r:embed="rId4"/>
          <a:stretch>
            <a:fillRect/>
          </a:stretch>
        </p:blipFill>
        <p:spPr>
          <a:xfrm>
            <a:off x="690667" y="2734402"/>
            <a:ext cx="10772566" cy="798645"/>
          </a:xfrm>
          <a:prstGeom prst="rect">
            <a:avLst/>
          </a:prstGeom>
        </p:spPr>
      </p:pic>
      <p:pic>
        <p:nvPicPr>
          <p:cNvPr id="13" name="Picture 12">
            <a:extLst>
              <a:ext uri="{FF2B5EF4-FFF2-40B4-BE49-F238E27FC236}">
                <a16:creationId xmlns:a16="http://schemas.microsoft.com/office/drawing/2014/main" id="{64E8C713-2CB4-372B-949A-889B29CF5928}"/>
              </a:ext>
            </a:extLst>
          </p:cNvPr>
          <p:cNvPicPr>
            <a:picLocks noChangeAspect="1"/>
          </p:cNvPicPr>
          <p:nvPr/>
        </p:nvPicPr>
        <p:blipFill>
          <a:blip r:embed="rId5"/>
          <a:stretch>
            <a:fillRect/>
          </a:stretch>
        </p:blipFill>
        <p:spPr>
          <a:xfrm>
            <a:off x="327227" y="3981450"/>
            <a:ext cx="5422465" cy="2736106"/>
          </a:xfrm>
          <a:prstGeom prst="rect">
            <a:avLst/>
          </a:prstGeom>
        </p:spPr>
      </p:pic>
    </p:spTree>
    <p:extLst>
      <p:ext uri="{BB962C8B-B14F-4D97-AF65-F5344CB8AC3E}">
        <p14:creationId xmlns:p14="http://schemas.microsoft.com/office/powerpoint/2010/main" val="3072229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8619F385-59E9-4897-AB95-1A98FD61D4C9}"/>
              </a:ext>
            </a:extLst>
          </p:cNvPr>
          <p:cNvGrpSpPr/>
          <p:nvPr/>
        </p:nvGrpSpPr>
        <p:grpSpPr>
          <a:xfrm>
            <a:off x="740731" y="114574"/>
            <a:ext cx="11175044" cy="1228451"/>
            <a:chOff x="1375484" y="182824"/>
            <a:chExt cx="8941881" cy="1323701"/>
          </a:xfrm>
        </p:grpSpPr>
        <p:sp>
          <p:nvSpPr>
            <p:cNvPr id="19" name="Rectangle: Rounded Corners 18">
              <a:extLst>
                <a:ext uri="{FF2B5EF4-FFF2-40B4-BE49-F238E27FC236}">
                  <a16:creationId xmlns:a16="http://schemas.microsoft.com/office/drawing/2014/main"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96D48AD3-0DA1-424A-8456-293A8ACC078A}"/>
                </a:ext>
              </a:extLst>
            </p:cNvPr>
            <p:cNvSpPr txBox="1"/>
            <p:nvPr/>
          </p:nvSpPr>
          <p:spPr>
            <a:xfrm>
              <a:off x="1512166" y="235031"/>
              <a:ext cx="8652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Đọc</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câu</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chuyện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Những</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giọt</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mồ</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hôi</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trên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trán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mẹ</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và</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trả</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lời</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câu</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hỏi</a:t>
              </a:r>
              <a:endPar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endParaRPr>
            </a:p>
          </p:txBody>
        </p:sp>
      </p:grpSp>
      <p:pic>
        <p:nvPicPr>
          <p:cNvPr id="13" name="Graphic 12">
            <a:extLst>
              <a:ext uri="{FF2B5EF4-FFF2-40B4-BE49-F238E27FC236}">
                <a16:creationId xmlns:a16="http://schemas.microsoft.com/office/drawing/2014/main" id="{BDEF2BA1-D723-1AAC-2BF5-0730218EE4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944" y="1533525"/>
            <a:ext cx="12241656" cy="5229225"/>
          </a:xfrm>
          <a:prstGeom prst="rect">
            <a:avLst/>
          </a:prstGeom>
        </p:spPr>
      </p:pic>
      <p:pic>
        <p:nvPicPr>
          <p:cNvPr id="34" name="Picture 33">
            <a:extLst>
              <a:ext uri="{FF2B5EF4-FFF2-40B4-BE49-F238E27FC236}">
                <a16:creationId xmlns:a16="http://schemas.microsoft.com/office/drawing/2014/main" id="{D6230645-BADE-4B8F-559C-B56B53FBE7C9}"/>
              </a:ext>
            </a:extLst>
          </p:cNvPr>
          <p:cNvPicPr>
            <a:picLocks noChangeAspect="1"/>
          </p:cNvPicPr>
          <p:nvPr/>
        </p:nvPicPr>
        <p:blipFill>
          <a:blip r:embed="rId5"/>
          <a:stretch>
            <a:fillRect/>
          </a:stretch>
        </p:blipFill>
        <p:spPr>
          <a:xfrm>
            <a:off x="9429750" y="4884174"/>
            <a:ext cx="2933700" cy="1973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 name="TextBox 34">
            <a:extLst>
              <a:ext uri="{FF2B5EF4-FFF2-40B4-BE49-F238E27FC236}">
                <a16:creationId xmlns:a16="http://schemas.microsoft.com/office/drawing/2014/main" id="{A4F3EADF-5C3A-A1DF-E704-1079E8F66660}"/>
              </a:ext>
            </a:extLst>
          </p:cNvPr>
          <p:cNvSpPr txBox="1"/>
          <p:nvPr/>
        </p:nvSpPr>
        <p:spPr>
          <a:xfrm>
            <a:off x="942976" y="1971179"/>
            <a:ext cx="10917919" cy="4401205"/>
          </a:xfrm>
          <a:prstGeom prst="rect">
            <a:avLst/>
          </a:prstGeom>
          <a:noFill/>
        </p:spPr>
        <p:txBody>
          <a:bodyPr wrap="square" rtlCol="0">
            <a:spAutoFit/>
          </a:bodyPr>
          <a:lstStyle/>
          <a:p>
            <a:pPr algn="ctr"/>
            <a:r>
              <a:rPr lang="vi-VN" sz="2000" b="1" i="0" dirty="0">
                <a:solidFill>
                  <a:srgbClr val="000000"/>
                </a:solidFill>
                <a:effectLst/>
                <a:latin typeface="Calibri" panose="020F0502020204030204" pitchFamily="34" charset="0"/>
                <a:cs typeface="Calibri" panose="020F0502020204030204" pitchFamily="34" charset="0"/>
              </a:rPr>
              <a:t>Những giọt mồ hôi trên trán mẹ</a:t>
            </a:r>
            <a:endParaRPr lang="vi-VN" sz="2000" b="0" i="0" dirty="0">
              <a:solidFill>
                <a:srgbClr val="000000"/>
              </a:solidFill>
              <a:effectLst/>
              <a:latin typeface="Calibri" panose="020F0502020204030204" pitchFamily="34" charset="0"/>
              <a:cs typeface="Calibri" panose="020F0502020204030204" pitchFamily="34" charset="0"/>
            </a:endParaRP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bận lắm, ngoài học trên lớp, cô bé còn ôn bài và sinh hoạt ở các câu lạc bộ. Để cô bé có nhiều thời gian, mẹ thường phải thức dậy từ sáng sớm để chạy đua với mặt trời và thức rất khuya để làm việc nhà. Ấy thế mà chưa bao giờ mẹ than vãn mệt mỏi với cô bé cả. Nhìn khuôn mặt mẹ lúc nào cũng chỉ thấy cố gắng và cố gắng. </a:t>
            </a:r>
            <a:endParaRPr lang="en-US" sz="2000" b="0" i="0" dirty="0">
              <a:solidFill>
                <a:srgbClr val="000000"/>
              </a:solidFill>
              <a:effectLst/>
              <a:latin typeface="Calibri" panose="020F0502020204030204" pitchFamily="34" charset="0"/>
              <a:cs typeface="Calibri" panose="020F0502020204030204" pitchFamily="34" charset="0"/>
            </a:endParaRPr>
          </a:p>
          <a:p>
            <a:pPr algn="just"/>
            <a:r>
              <a:rPr lang="en-US" sz="2000" dirty="0">
                <a:solidFill>
                  <a:srgbClr val="000000"/>
                </a:solidFill>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thương mẹ lắm! Cô bé thường xuyên giúp mẹ làm việc nhà. Quần áo mẹ phơi khô mà chưa kịp gấp, cô bé không ngần ngại gấp gọn gàng, rồi còn cất vào tủ của mỗi người nữa. Thấy những ngăn kệ phủ bụi mẹ chưa kịp lau, cô bé đã làm giúp mẹ mỗi chiều. Nhìn cô bé chăm chỉ, mẹ rất vui.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Một hôm, cô bé có một người bạn đến chơi. Ngoài tiếp bạn rất chu đáo, cô bé vẫn không quên tranh thủ làm việc nhà. Thấy vậy, người bạn rất ngạc nhiên và hỏi: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Sao cậu phải làm nhiều như thế? Ở nhà tớ, mẹ tớ là người làm hết những việc này đấy.</a:t>
            </a:r>
          </a:p>
          <a:p>
            <a:pPr algn="just"/>
            <a:r>
              <a:rPr lang="vi-VN" sz="2000" b="0" i="0" dirty="0">
                <a:solidFill>
                  <a:srgbClr val="000000"/>
                </a:solidFill>
                <a:effectLst/>
                <a:latin typeface="Calibri" panose="020F0502020204030204" pitchFamily="34" charset="0"/>
                <a:cs typeface="Calibri" panose="020F0502020204030204" pitchFamily="34" charset="0"/>
              </a:rPr>
              <a:t>Ngước mắt nhìn người bạn mới, cô bé mỉm cười trả lời: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Vì nhìn những giọt mồ hôi trên trán mẹ nên tớ làm đấy!</a:t>
            </a:r>
          </a:p>
          <a:p>
            <a:pPr algn="r"/>
            <a:r>
              <a:rPr lang="vi-VN" sz="2000" b="0" i="0" dirty="0">
                <a:solidFill>
                  <a:srgbClr val="000000"/>
                </a:solidFill>
                <a:effectLst/>
                <a:latin typeface="Calibri" panose="020F0502020204030204" pitchFamily="34" charset="0"/>
                <a:cs typeface="Calibri" panose="020F0502020204030204" pitchFamily="34" charset="0"/>
              </a:rPr>
              <a:t>(Theo Ba Lê, Thói quen nhỏ, hạnh phúc to,</a:t>
            </a:r>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NXB Dân Trí, 2020)</a:t>
            </a:r>
          </a:p>
        </p:txBody>
      </p:sp>
    </p:spTree>
    <p:extLst>
      <p:ext uri="{BB962C8B-B14F-4D97-AF65-F5344CB8AC3E}">
        <p14:creationId xmlns:p14="http://schemas.microsoft.com/office/powerpoint/2010/main" val="2772238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43F828D9-22C5-4BBF-2612-7689B47C7938}"/>
              </a:ext>
            </a:extLst>
          </p:cNvPr>
          <p:cNvGrpSpPr/>
          <p:nvPr/>
        </p:nvGrpSpPr>
        <p:grpSpPr>
          <a:xfrm>
            <a:off x="899908" y="3165167"/>
            <a:ext cx="4179855" cy="2635558"/>
            <a:chOff x="3955420" y="4581371"/>
            <a:chExt cx="4179855" cy="2635558"/>
          </a:xfrm>
        </p:grpSpPr>
        <p:pic>
          <p:nvPicPr>
            <p:cNvPr id="6" name="Picture 5">
              <a:extLst>
                <a:ext uri="{FF2B5EF4-FFF2-40B4-BE49-F238E27FC236}">
                  <a16:creationId xmlns:a16="http://schemas.microsoft.com/office/drawing/2014/main" id="{277802EF-E731-4113-5BCF-3D5D14A8AC50}"/>
                </a:ext>
              </a:extLst>
            </p:cNvPr>
            <p:cNvPicPr>
              <a:picLocks noChangeAspect="1"/>
            </p:cNvPicPr>
            <p:nvPr/>
          </p:nvPicPr>
          <p:blipFill>
            <a:blip r:embed="rId3"/>
            <a:stretch>
              <a:fillRect/>
            </a:stretch>
          </p:blipFill>
          <p:spPr>
            <a:xfrm>
              <a:off x="4506875" y="4581371"/>
              <a:ext cx="2828195" cy="2368106"/>
            </a:xfrm>
            <a:prstGeom prst="rect">
              <a:avLst/>
            </a:prstGeom>
            <a:effectLst/>
          </p:spPr>
        </p:pic>
        <p:sp>
          <p:nvSpPr>
            <p:cNvPr id="8" name="Plaque 7">
              <a:extLst>
                <a:ext uri="{FF2B5EF4-FFF2-40B4-BE49-F238E27FC236}">
                  <a16:creationId xmlns:a16="http://schemas.microsoft.com/office/drawing/2014/main" id="{2B868EDD-0026-41FC-3617-B4F3BF8D1594}"/>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37AF9413-33C1-F995-247E-2608FF89B6FB}"/>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15" name="Rectangle: Rounded Corners 14">
            <a:extLst>
              <a:ext uri="{FF2B5EF4-FFF2-40B4-BE49-F238E27FC236}">
                <a16:creationId xmlns:a16="http://schemas.microsoft.com/office/drawing/2014/main" id="{0314DCD6-B5C0-281F-4A31-156CB8CEB625}"/>
              </a:ext>
            </a:extLst>
          </p:cNvPr>
          <p:cNvSpPr/>
          <p:nvPr/>
        </p:nvSpPr>
        <p:spPr>
          <a:xfrm>
            <a:off x="5086350" y="790575"/>
            <a:ext cx="7010399"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546A70C2-8CEF-2552-6BC5-209D9C98FB9B}"/>
              </a:ext>
            </a:extLst>
          </p:cNvPr>
          <p:cNvSpPr/>
          <p:nvPr/>
        </p:nvSpPr>
        <p:spPr>
          <a:xfrm>
            <a:off x="5429250" y="3205150"/>
            <a:ext cx="6381750" cy="1209138"/>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000" b="1" dirty="0">
                <a:solidFill>
                  <a:srgbClr val="000000"/>
                </a:solidFill>
                <a:latin typeface="Calibri" panose="020F0502020204030204" pitchFamily="34" charset="0"/>
                <a:cs typeface="Calibri" panose="020F0502020204030204" pitchFamily="34" charset="0"/>
              </a:rPr>
              <a:t>Theo em vì sao phải yêu lao động?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17DAFF77-DBC0-4D24-3074-C02FC605AD2D}"/>
              </a:ext>
            </a:extLst>
          </p:cNvPr>
          <p:cNvPicPr>
            <a:picLocks noChangeAspect="1"/>
          </p:cNvPicPr>
          <p:nvPr/>
        </p:nvPicPr>
        <p:blipFill>
          <a:blip r:embed="rId4"/>
          <a:stretch>
            <a:fillRect/>
          </a:stretch>
        </p:blipFill>
        <p:spPr>
          <a:xfrm>
            <a:off x="0" y="876191"/>
            <a:ext cx="4934906" cy="2105134"/>
          </a:xfrm>
          <a:prstGeom prst="rect">
            <a:avLst/>
          </a:prstGeom>
        </p:spPr>
      </p:pic>
    </p:spTree>
    <p:extLst>
      <p:ext uri="{BB962C8B-B14F-4D97-AF65-F5344CB8AC3E}">
        <p14:creationId xmlns:p14="http://schemas.microsoft.com/office/powerpoint/2010/main" val="235764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grpSp>
        <p:nvGrpSpPr>
          <p:cNvPr id="14" name="Group 13">
            <a:extLst>
              <a:ext uri="{FF2B5EF4-FFF2-40B4-BE49-F238E27FC236}">
                <a16:creationId xmlns:a16="http://schemas.microsoft.com/office/drawing/2014/main" id="{DBBF7D12-92F8-488E-A5DC-28B65EF80787}"/>
              </a:ext>
            </a:extLst>
          </p:cNvPr>
          <p:cNvGrpSpPr/>
          <p:nvPr/>
        </p:nvGrpSpPr>
        <p:grpSpPr>
          <a:xfrm>
            <a:off x="5724526" y="-1"/>
            <a:ext cx="6391274" cy="4181475"/>
            <a:chOff x="6536813" y="321792"/>
            <a:chExt cx="5060925" cy="2955352"/>
          </a:xfrm>
          <a:effectLst>
            <a:outerShdw blurRad="50800" dist="38100" dir="2700000" algn="tl" rotWithShape="0">
              <a:prstClr val="black">
                <a:alpha val="40000"/>
              </a:prstClr>
            </a:outerShdw>
          </a:effectLst>
        </p:grpSpPr>
        <p:sp>
          <p:nvSpPr>
            <p:cNvPr id="4" name="Cloud 3">
              <a:extLst>
                <a:ext uri="{FF2B5EF4-FFF2-40B4-BE49-F238E27FC236}">
                  <a16:creationId xmlns:a16="http://schemas.microsoft.com/office/drawing/2014/main" id="{B18370E5-9424-4962-89E5-C990C8058A9A}"/>
                </a:ext>
              </a:extLst>
            </p:cNvPr>
            <p:cNvSpPr/>
            <p:nvPr/>
          </p:nvSpPr>
          <p:spPr>
            <a:xfrm rot="11256153">
              <a:off x="6536813" y="321792"/>
              <a:ext cx="5060925" cy="295535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6968" y="27658"/>
                  </a:moveTo>
                  <a:cubicBezTo>
                    <a:pt x="37213" y="28530"/>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DABD27AB-C7AA-40D1-96DD-1554B546C0DB}"/>
                </a:ext>
              </a:extLst>
            </p:cNvPr>
            <p:cNvSpPr txBox="1"/>
            <p:nvPr/>
          </p:nvSpPr>
          <p:spPr>
            <a:xfrm>
              <a:off x="6979444" y="958030"/>
              <a:ext cx="4490572" cy="2044764"/>
            </a:xfrm>
            <a:prstGeom prst="rect">
              <a:avLst/>
            </a:prstGeom>
            <a:noFill/>
          </p:spPr>
          <p:txBody>
            <a:bodyPr wrap="square" rtlCol="0">
              <a:spAutoFit/>
            </a:bodyPr>
            <a:lstStyle/>
            <a:p>
              <a:pPr marL="0" marR="0" algn="ctr">
                <a:spcBef>
                  <a:spcPts val="0"/>
                </a:spcBef>
                <a:spcAft>
                  <a:spcPts val="0"/>
                </a:spcAft>
              </a:pPr>
              <a:r>
                <a:rPr lang="nl-NL" sz="2600" b="1" dirty="0">
                  <a:solidFill>
                    <a:srgbClr val="FF0000"/>
                  </a:solidFill>
                  <a:effectLst/>
                  <a:ea typeface="SimSun" panose="02010600030101010101" pitchFamily="2" charset="-122"/>
                  <a:cs typeface="Times New Roman" panose="02020603050405020304" pitchFamily="18" charset="0"/>
                </a:rPr>
                <a:t>Cô bé trong truyện rất yêu lao động, cô thường xuyên giúp mẹ làm việc nhà. Quần áo mẹ phơi khô mà chưa kịp gấp, cô bé không ngần ngại gấp gọn gàng. Rồi cất vào tủ của mỗi người. thấy những ngăn kệ phủi bụi mẹ chưa kịp lau…</a:t>
              </a:r>
              <a:endParaRPr lang="en-US" sz="2600" b="1" dirty="0">
                <a:solidFill>
                  <a:srgbClr val="FF0000"/>
                </a:solidFill>
                <a:effectLst/>
                <a:ea typeface="SimSun" panose="02010600030101010101" pitchFamily="2" charset="-122"/>
                <a:cs typeface="Times New Roman" panose="02020603050405020304" pitchFamily="18" charset="0"/>
              </a:endParaRPr>
            </a:p>
          </p:txBody>
        </p:sp>
      </p:grpSp>
      <p:pic>
        <p:nvPicPr>
          <p:cNvPr id="19" name="Picture 18">
            <a:extLst>
              <a:ext uri="{FF2B5EF4-FFF2-40B4-BE49-F238E27FC236}">
                <a16:creationId xmlns:a16="http://schemas.microsoft.com/office/drawing/2014/main" id="{2E0A654A-E716-432F-A6F1-0FCA8DD263DE}"/>
              </a:ext>
            </a:extLst>
          </p:cNvPr>
          <p:cNvPicPr>
            <a:picLocks noChangeAspect="1"/>
          </p:cNvPicPr>
          <p:nvPr/>
        </p:nvPicPr>
        <p:blipFill>
          <a:blip r:embed="rId3"/>
          <a:stretch>
            <a:fillRect/>
          </a:stretch>
        </p:blipFill>
        <p:spPr>
          <a:xfrm>
            <a:off x="8764738" y="3845421"/>
            <a:ext cx="3427262" cy="3012579"/>
          </a:xfrm>
          <a:prstGeom prst="rect">
            <a:avLst/>
          </a:prstGeom>
        </p:spPr>
      </p:pic>
      <p:pic>
        <p:nvPicPr>
          <p:cNvPr id="8" name="Picture 7">
            <a:extLst>
              <a:ext uri="{FF2B5EF4-FFF2-40B4-BE49-F238E27FC236}">
                <a16:creationId xmlns:a16="http://schemas.microsoft.com/office/drawing/2014/main" id="{42BE8DBA-2012-EE20-2974-D5BB5EFE34D7}"/>
              </a:ext>
            </a:extLst>
          </p:cNvPr>
          <p:cNvPicPr>
            <a:picLocks noChangeAspect="1"/>
          </p:cNvPicPr>
          <p:nvPr/>
        </p:nvPicPr>
        <p:blipFill>
          <a:blip r:embed="rId4"/>
          <a:stretch>
            <a:fillRect/>
          </a:stretch>
        </p:blipFill>
        <p:spPr>
          <a:xfrm>
            <a:off x="0" y="2152541"/>
            <a:ext cx="5734050" cy="3838684"/>
          </a:xfrm>
          <a:prstGeom prst="rect">
            <a:avLst/>
          </a:prstGeom>
        </p:spPr>
      </p:pic>
      <p:sp>
        <p:nvSpPr>
          <p:cNvPr id="17" name="Rectangle: Rounded Corners 16">
            <a:extLst>
              <a:ext uri="{FF2B5EF4-FFF2-40B4-BE49-F238E27FC236}">
                <a16:creationId xmlns:a16="http://schemas.microsoft.com/office/drawing/2014/main" id="{BEC429D3-9EF9-F376-D4E2-43298E080516}"/>
              </a:ext>
            </a:extLst>
          </p:cNvPr>
          <p:cNvSpPr/>
          <p:nvPr/>
        </p:nvSpPr>
        <p:spPr>
          <a:xfrm>
            <a:off x="0" y="323850"/>
            <a:ext cx="5629275"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36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a:xfrm>
            <a:off x="600075" y="393700"/>
            <a:ext cx="10515600" cy="1325563"/>
          </a:xfrm>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7" name="Rectangle: Rounded Corners 16">
            <a:extLst>
              <a:ext uri="{FF2B5EF4-FFF2-40B4-BE49-F238E27FC236}">
                <a16:creationId xmlns:a16="http://schemas.microsoft.com/office/drawing/2014/main" id="{BEC429D3-9EF9-F376-D4E2-43298E080516}"/>
              </a:ext>
            </a:extLst>
          </p:cNvPr>
          <p:cNvSpPr/>
          <p:nvPr/>
        </p:nvSpPr>
        <p:spPr>
          <a:xfrm>
            <a:off x="1343025" y="238125"/>
            <a:ext cx="9315450" cy="885825"/>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000000"/>
                </a:solidFill>
                <a:latin typeface="Calibri" panose="020F0502020204030204" pitchFamily="34" charset="0"/>
                <a:cs typeface="Calibri" panose="020F0502020204030204" pitchFamily="34" charset="0"/>
              </a:rPr>
              <a:t>Chúng ta cần yêu lao động vì: </a:t>
            </a:r>
          </a:p>
        </p:txBody>
      </p:sp>
      <p:cxnSp>
        <p:nvCxnSpPr>
          <p:cNvPr id="11" name="Straight Arrow Connector 10">
            <a:extLst>
              <a:ext uri="{FF2B5EF4-FFF2-40B4-BE49-F238E27FC236}">
                <a16:creationId xmlns:a16="http://schemas.microsoft.com/office/drawing/2014/main" id="{A0C03FBF-BA08-C05F-50C9-044D49DC3284}"/>
              </a:ext>
            </a:extLst>
          </p:cNvPr>
          <p:cNvCxnSpPr>
            <a:cxnSpLocks/>
          </p:cNvCxnSpPr>
          <p:nvPr/>
        </p:nvCxnSpPr>
        <p:spPr>
          <a:xfrm flipH="1">
            <a:off x="1400175" y="1101354"/>
            <a:ext cx="4291435" cy="841746"/>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40BC5251-DC4F-D14E-173E-D5125A3ABC56}"/>
              </a:ext>
            </a:extLst>
          </p:cNvPr>
          <p:cNvSpPr/>
          <p:nvPr/>
        </p:nvSpPr>
        <p:spPr>
          <a:xfrm>
            <a:off x="115029" y="1970599"/>
            <a:ext cx="256149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Calibri" panose="020F0502020204030204" pitchFamily="34" charset="0"/>
                <a:cs typeface="Calibri" panose="020F0502020204030204" pitchFamily="34" charset="0"/>
              </a:rPr>
              <a:t>L</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ao động tạo ra của cải vật chất nhằm thỏa mãn nhu cầu vật chất, tinh thần của con người. </a:t>
            </a:r>
          </a:p>
        </p:txBody>
      </p:sp>
      <p:cxnSp>
        <p:nvCxnSpPr>
          <p:cNvPr id="15" name="Straight Arrow Connector 14">
            <a:extLst>
              <a:ext uri="{FF2B5EF4-FFF2-40B4-BE49-F238E27FC236}">
                <a16:creationId xmlns:a16="http://schemas.microsoft.com/office/drawing/2014/main" id="{30343673-0CED-95B2-3D88-6A4994E3CA3A}"/>
              </a:ext>
            </a:extLst>
          </p:cNvPr>
          <p:cNvCxnSpPr>
            <a:cxnSpLocks/>
            <a:endCxn id="16" idx="0"/>
          </p:cNvCxnSpPr>
          <p:nvPr/>
        </p:nvCxnSpPr>
        <p:spPr>
          <a:xfrm flipH="1">
            <a:off x="4072302" y="1114425"/>
            <a:ext cx="1633173" cy="90379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0615F8FE-5131-9299-DDA7-0DF17B40B222}"/>
              </a:ext>
            </a:extLst>
          </p:cNvPr>
          <p:cNvSpPr/>
          <p:nvPr/>
        </p:nvSpPr>
        <p:spPr>
          <a:xfrm>
            <a:off x="3086829" y="2018224"/>
            <a:ext cx="197094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Calibri" panose="020F0502020204030204" pitchFamily="34" charset="0"/>
                <a:cs typeface="Calibri" panose="020F0502020204030204" pitchFamily="34" charset="0"/>
              </a:rPr>
              <a:t>Lao động giúp ta khỏe mạnh và hoạt bát hơn</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6B3E9958-8E51-E785-C570-C5133AAF29A0}"/>
              </a:ext>
            </a:extLst>
          </p:cNvPr>
          <p:cNvCxnSpPr>
            <a:cxnSpLocks/>
            <a:endCxn id="25" idx="0"/>
          </p:cNvCxnSpPr>
          <p:nvPr/>
        </p:nvCxnSpPr>
        <p:spPr>
          <a:xfrm>
            <a:off x="5705475" y="1133475"/>
            <a:ext cx="752476" cy="922848"/>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F7D9BB0B-8DC8-EA5F-FFCF-38B591849920}"/>
              </a:ext>
            </a:extLst>
          </p:cNvPr>
          <p:cNvSpPr/>
          <p:nvPr/>
        </p:nvSpPr>
        <p:spPr>
          <a:xfrm>
            <a:off x="5381626" y="2056323"/>
            <a:ext cx="2152650" cy="4049201"/>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giúp chất lượng cuộc sống được cải thiện theo nhu cầu ngày càng cao của xã hội</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2" name="Straight Arrow Connector 31">
            <a:extLst>
              <a:ext uri="{FF2B5EF4-FFF2-40B4-BE49-F238E27FC236}">
                <a16:creationId xmlns:a16="http://schemas.microsoft.com/office/drawing/2014/main" id="{E0E0C447-1FDA-A06E-BC8C-CF4219D4B6BF}"/>
              </a:ext>
            </a:extLst>
          </p:cNvPr>
          <p:cNvCxnSpPr>
            <a:cxnSpLocks/>
            <a:endCxn id="33" idx="0"/>
          </p:cNvCxnSpPr>
          <p:nvPr/>
        </p:nvCxnSpPr>
        <p:spPr>
          <a:xfrm>
            <a:off x="5724525" y="1133475"/>
            <a:ext cx="3271838" cy="96094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B0BB9323-C514-1AC0-8C1C-956A833C4721}"/>
              </a:ext>
            </a:extLst>
          </p:cNvPr>
          <p:cNvSpPr/>
          <p:nvPr/>
        </p:nvSpPr>
        <p:spPr>
          <a:xfrm>
            <a:off x="7953375" y="2094424"/>
            <a:ext cx="2085975" cy="3820602"/>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đã tạo nên loài người văn minh; </a:t>
            </a:r>
            <a:r>
              <a:rPr lang="en-US" sz="2800" b="1" dirty="0" err="1">
                <a:solidFill>
                  <a:srgbClr val="002060"/>
                </a:solidFill>
                <a:latin typeface="Calibri" panose="020F0502020204030204" pitchFamily="34" charset="0"/>
                <a:cs typeface="Calibri" panose="020F0502020204030204" pitchFamily="34" charset="0"/>
              </a:rPr>
              <a:t>giúp</a:t>
            </a:r>
            <a:r>
              <a:rPr lang="en-US" sz="2800" b="1" dirty="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nâng cao sự hiểu biết về chính mình; </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8F3A5685-EAEE-97C0-A4AB-7A42B1814646}"/>
              </a:ext>
            </a:extLst>
          </p:cNvPr>
          <p:cNvCxnSpPr>
            <a:cxnSpLocks/>
          </p:cNvCxnSpPr>
          <p:nvPr/>
        </p:nvCxnSpPr>
        <p:spPr>
          <a:xfrm>
            <a:off x="5781675" y="1104900"/>
            <a:ext cx="5495925" cy="1009650"/>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139B74D3-C745-A450-BF2A-4F7F942CE0BB}"/>
              </a:ext>
            </a:extLst>
          </p:cNvPr>
          <p:cNvSpPr/>
          <p:nvPr/>
        </p:nvSpPr>
        <p:spPr>
          <a:xfrm>
            <a:off x="10334625" y="2132523"/>
            <a:ext cx="1666875" cy="35634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Lao </a:t>
            </a:r>
            <a:r>
              <a:rPr lang="en-US" sz="2800" b="1" dirty="0" err="1">
                <a:solidFill>
                  <a:srgbClr val="002060"/>
                </a:solidFill>
                <a:latin typeface="Calibri" panose="020F0502020204030204" pitchFamily="34" charset="0"/>
                <a:cs typeface="Calibri" panose="020F0502020204030204" pitchFamily="34" charset="0"/>
              </a:rPr>
              <a:t>động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tạo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niềm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vui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hứng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thú</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cuộc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sống</a:t>
            </a:r>
            <a:r>
              <a:rPr lang="en-US" sz="2800" b="1" dirty="0">
                <a:solidFill>
                  <a:srgbClr val="002060"/>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164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6" grpId="0" animBg="1"/>
      <p:bldP spid="25" grpId="0" animBg="1"/>
      <p:bldP spid="33" grpId="0" animBg="1"/>
      <p:bldP spid="3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878</Words>
  <Application>Microsoft Office PowerPoint</Application>
  <PresentationFormat>Widescreen</PresentationFormat>
  <Paragraphs>50</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42</cp:revision>
  <dcterms:created xsi:type="dcterms:W3CDTF">2023-08-22T06:59:46Z</dcterms:created>
  <dcterms:modified xsi:type="dcterms:W3CDTF">2023-11-14T00:59:42Z</dcterms:modified>
</cp:coreProperties>
</file>