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45" r:id="rId2"/>
    <p:sldId id="348" r:id="rId3"/>
    <p:sldId id="373" r:id="rId4"/>
    <p:sldId id="372" r:id="rId5"/>
    <p:sldId id="347" r:id="rId6"/>
    <p:sldId id="374" r:id="rId7"/>
    <p:sldId id="353" r:id="rId8"/>
    <p:sldId id="375" r:id="rId9"/>
    <p:sldId id="376" r:id="rId10"/>
    <p:sldId id="377" r:id="rId11"/>
    <p:sldId id="378" r:id="rId12"/>
    <p:sldId id="379" r:id="rId13"/>
    <p:sldId id="380" r:id="rId14"/>
    <p:sldId id="362" r:id="rId15"/>
    <p:sldId id="381" r:id="rId16"/>
    <p:sldId id="384" r:id="rId17"/>
    <p:sldId id="383" r:id="rId18"/>
    <p:sldId id="382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A1A3"/>
    <a:srgbClr val="B8E1E2"/>
    <a:srgbClr val="A5322B"/>
    <a:srgbClr val="F8DB70"/>
    <a:srgbClr val="7CC8C9"/>
    <a:srgbClr val="7EC8C9"/>
    <a:srgbClr val="F6CB7E"/>
    <a:srgbClr val="F3CD89"/>
    <a:srgbClr val="E4D3BF"/>
    <a:srgbClr val="D0B3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1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7C8D6-8378-491C-A88C-F5C0F1DDB3DF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81912-8CC0-4B9F-BE2A-5B54BD796B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606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70607A-EB09-4464-B9F9-BBAE9FEA8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F884A62-FE00-4E3D-ADA0-E22F86BE8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06559F-931E-4C1C-BAA3-CE3BB96C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0C8357-4EE7-434F-8F1D-EB72F50A2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63E9BA-C35D-4623-8AEC-12CBA1765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391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F35A-5862-461C-A776-246D30F82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FAA2EDF-8154-4C55-8E92-834173DDF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806EFA-9976-4A7A-810D-76C7047B7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8A798A-BE9A-4072-A93C-D1D1E203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DD673F-0533-4515-9B56-B753621D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50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9D47182-1EDE-4FA1-B130-E58222460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FE14DC1-ED6B-47BE-A195-B8D73B1D8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C965E7-1B02-43B7-BFDC-37294AFC8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516B03-A310-4DD8-90FD-D6C9AA68E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74A88E-0943-4A05-8AAD-3E4E90A9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06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461D68-9D60-45C1-84CF-8694F122A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A4BDC1-FF73-432D-AC47-8EEEC5E09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CF9B87-024B-4A06-BA78-956CBBDA0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57915F-D67C-484A-9A5C-333C71D19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8CB9FE-E585-479C-9939-C1DF8EC97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14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1C1372-734A-4296-9FB4-2B237227A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2504FB-3962-4ABB-8F21-3B1297384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73F61E-C842-45A9-9C07-EC60B6A6D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C42772-006F-42F3-A53C-D6F9334C5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E654AF-4882-4FA1-A3C1-F88A71FB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27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3E3B72-32AE-40DB-856E-1F79DC1CC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6AB566-0A02-47B8-B36A-57903E92C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0B06DF-2A5D-49B6-940D-1C73553E3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D9A042-4577-4206-93A8-735631107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D834B9-AC17-4E4F-9973-2C6080B73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C0070B-569D-4FDB-83D2-2831B39FB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45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FA247E-FC99-4DEE-9659-A61E58CA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EFF825-A106-4C43-96EC-00D9D7D29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506D75-1984-4130-BBE1-66A0B2075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5EF971-1A5F-4FCD-A849-5068EEBFA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74A3C7F-A504-486F-AC52-BAFC7D2EE7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CF8FD0D-2A45-42AA-9F3A-D4BBA2C3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E9B8A7F-BFA8-4329-AFC8-89D05783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C94869-7BF3-4FFD-812C-03E8CEB5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26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C1BC-64C9-4962-A764-37E770FBC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638FC6B-45DE-432B-B145-F8D8AB2AC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413F784-0D7C-43D2-A802-629BA7317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781AAF-B2A9-4052-BD38-326FE4C13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84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5BCC6E6-411E-4830-BEE1-1A6268018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4BA76C-B531-4C6F-850E-214EA4DF3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662A71-4ED7-4C0E-AF3B-EACBFA46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26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2B54FA-E333-4D04-A18F-7D50B83F6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2AD769-544A-47A1-A306-AEDAED293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514AB2-F4D7-4383-B3E7-D0F716378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5D2DB71-2A42-4C00-9449-CA0DA297B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C5D84D-5127-4599-9769-61D2E695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5A3411-124D-4AEE-9E12-7E3048799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43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C113AC-DF3C-45F8-8376-712B7F9B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9E7EF9C-8988-4176-8DA2-5346BDB810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72ECB9-BC6A-47B2-9484-877938926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7DA26D-1083-4E20-8433-3EACB7812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488704-F74A-430C-9177-1F6D5133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EC994E-AAE0-4342-820B-14F521FAD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2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A2F3B47-B08B-4181-88A1-0D61C596F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9D1A009-55AC-40B1-BECE-C8E17CE74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4A7723-30C6-41D1-B39D-85DF3D399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556E-D11A-48D7-81C0-B1B5323EC136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6D8014-D4F0-4B30-B629-8D6D50AFB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5A88B7-1EF5-48FA-988D-161EF7D69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2789495-E945-4361-B32C-C78818668C97}"/>
              </a:ext>
            </a:extLst>
          </p:cNvPr>
          <p:cNvSpPr/>
          <p:nvPr userDrawn="1"/>
        </p:nvSpPr>
        <p:spPr>
          <a:xfrm>
            <a:off x="-1435100" y="0"/>
            <a:ext cx="889000" cy="889000"/>
          </a:xfrm>
          <a:prstGeom prst="ellipse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3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jpe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2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514258" y="1006730"/>
            <a:ext cx="8933162" cy="57141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AAF120E-C0DC-4BCB-BE7E-60F59513A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4523" y="3192651"/>
            <a:ext cx="5599226" cy="3958404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37D11D2-296E-415C-979B-5FEBFBAA9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29" y="2950896"/>
            <a:ext cx="5850207" cy="4131410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AA0B428-5FFA-419F-97C1-B4071F48AB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4773245">
            <a:off x="9290327" y="333311"/>
            <a:ext cx="2158196" cy="194414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5994793" y="5574018"/>
            <a:ext cx="1722817" cy="1102478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EF4E583E-6794-4BA9-B103-483F95348730}"/>
              </a:ext>
            </a:extLst>
          </p:cNvPr>
          <p:cNvSpPr txBox="1"/>
          <p:nvPr/>
        </p:nvSpPr>
        <p:spPr>
          <a:xfrm>
            <a:off x="208920" y="4226204"/>
            <a:ext cx="2782288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chemeClr val="bg1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 SGK trang 51</a:t>
            </a:r>
            <a:endParaRPr lang="zh-CN" altLang="en-US" sz="2800" b="1" dirty="0">
              <a:solidFill>
                <a:schemeClr val="bg1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068" y="5225368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sp>
        <p:nvSpPr>
          <p:cNvPr id="14" name="文本框 15">
            <a:extLst>
              <a:ext uri="{FF2B5EF4-FFF2-40B4-BE49-F238E27FC236}">
                <a16:creationId xmlns:a16="http://schemas.microsoft.com/office/drawing/2014/main" id="{F82459FC-85C7-4C62-9758-7216FC3BE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788" y="1787784"/>
            <a:ext cx="8200102" cy="168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4400" b="1" spc="50">
                <a:ln w="28575" cmpd="sng">
                  <a:solidFill>
                    <a:srgbClr val="43A1A3"/>
                  </a:solidFill>
                  <a:prstDash val="solid"/>
                </a:ln>
                <a:solidFill>
                  <a:srgbClr val="B8E1E2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inpin heiti"/>
                <a:cs typeface="Times New Roman" panose="02020603050405020304" pitchFamily="18" charset="0"/>
                <a:sym typeface="inpin heiti"/>
              </a:rPr>
              <a:t>TIẾT 50: </a:t>
            </a:r>
          </a:p>
          <a:p>
            <a:pPr algn="ctr"/>
            <a:r>
              <a:rPr lang="en-US" altLang="zh-CN" sz="4400" b="1" spc="50">
                <a:ln w="28575" cmpd="sng">
                  <a:solidFill>
                    <a:srgbClr val="43A1A3"/>
                  </a:solidFill>
                  <a:prstDash val="solid"/>
                </a:ln>
                <a:solidFill>
                  <a:srgbClr val="B8E1E2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inpin heiti"/>
                <a:cs typeface="Times New Roman" panose="02020603050405020304" pitchFamily="18" charset="0"/>
                <a:sym typeface="inpin heiti"/>
              </a:rPr>
              <a:t>TỔNG NHIỀU SỐ THẬP PHÂN</a:t>
            </a:r>
            <a:endParaRPr lang="zh-CN" altLang="en-US" sz="4400" b="1" spc="50">
              <a:ln w="28575" cmpd="sng">
                <a:solidFill>
                  <a:srgbClr val="43A1A3"/>
                </a:solidFill>
                <a:prstDash val="solid"/>
              </a:ln>
              <a:solidFill>
                <a:srgbClr val="B8E1E2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inpin heiti"/>
              <a:cs typeface="Times New Roman" panose="02020603050405020304" pitchFamily="18" charset="0"/>
              <a:sym typeface="inpin heit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4226E6-2566-4AA2-A3E2-5B33650BB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5514" y="951440"/>
            <a:ext cx="16986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u="sng">
                <a:solidFill>
                  <a:srgbClr val="43A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1974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5" dur="3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7" dur="750" fill="hold"/>
                                        <p:tgtEl>
                                          <p:spTgt spid="1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4" grpId="0"/>
      <p:bldP spid="14" grpId="1"/>
      <p:bldP spid="14" grpId="2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11000028">
            <a:off x="1981466" y="1000765"/>
            <a:ext cx="9541509" cy="4793586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 rot="16200000">
            <a:off x="10621252" y="1365699"/>
            <a:ext cx="1374925" cy="105921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7434298" y="59195"/>
            <a:ext cx="3145180" cy="201268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5BF4E73-362A-4CC1-B861-EC69E6580D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2964" l="9994" r="89977">
                        <a14:foregroundMark x1="45346" y1="90376" x2="52142" y2="86413"/>
                        <a14:foregroundMark x1="52142" y1="86413" x2="60023" y2="86413"/>
                        <a14:foregroundMark x1="43746" y1="39021" x2="43746" y2="39021"/>
                        <a14:foregroundMark x1="35094" y1="34493" x2="40291" y2="85847"/>
                        <a14:foregroundMark x1="47230" y1="47149" x2="47344" y2="8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69" t="10225" r="28721" b="5597"/>
          <a:stretch/>
        </p:blipFill>
        <p:spPr>
          <a:xfrm flipH="1">
            <a:off x="-63723" y="790271"/>
            <a:ext cx="4237440" cy="5843222"/>
          </a:xfrm>
          <a:prstGeom prst="rect">
            <a:avLst/>
          </a:prstGeom>
        </p:spPr>
      </p:pic>
      <p:sp>
        <p:nvSpPr>
          <p:cNvPr id="14" name="文本框 15">
            <a:extLst>
              <a:ext uri="{FF2B5EF4-FFF2-40B4-BE49-F238E27FC236}">
                <a16:creationId xmlns:a16="http://schemas.microsoft.com/office/drawing/2014/main" id="{2E976FA8-CBC8-4CA1-8280-10720107C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1079" y="2473596"/>
            <a:ext cx="6155983" cy="201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altLang="zh-CN" sz="4400" b="1" spc="5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43A1A3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inpin heiti"/>
                <a:cs typeface="Times New Roman" panose="02020603050405020304" pitchFamily="18" charset="0"/>
                <a:sym typeface="inpin heiti"/>
              </a:rPr>
              <a:t>LUYỆN TẬP</a:t>
            </a:r>
            <a:endParaRPr lang="zh-CN" altLang="en-US" sz="4400" b="1" spc="50">
              <a:ln w="38100" cmpd="sng">
                <a:solidFill>
                  <a:schemeClr val="bg1"/>
                </a:solidFill>
                <a:prstDash val="solid"/>
              </a:ln>
              <a:solidFill>
                <a:srgbClr val="43A1A3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inpin heiti"/>
              <a:cs typeface="Times New Roman" panose="02020603050405020304" pitchFamily="18" charset="0"/>
              <a:sym typeface="inpin heiti"/>
            </a:endParaRPr>
          </a:p>
        </p:txBody>
      </p:sp>
    </p:spTree>
    <p:extLst>
      <p:ext uri="{BB962C8B-B14F-4D97-AF65-F5344CB8AC3E}">
        <p14:creationId xmlns:p14="http://schemas.microsoft.com/office/powerpoint/2010/main" val="262792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" dur="3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4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5DEEEC08-14ED-489B-BE4A-608792C91A96}"/>
              </a:ext>
            </a:extLst>
          </p:cNvPr>
          <p:cNvSpPr/>
          <p:nvPr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AF6002-C11D-440A-B8A2-09C0ECB7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5" name="直角三角形 4">
            <a:extLst>
              <a:ext uri="{FF2B5EF4-FFF2-40B4-BE49-F238E27FC236}">
                <a16:creationId xmlns:a16="http://schemas.microsoft.com/office/drawing/2014/main" id="{A1C35ECB-CE98-413E-86D5-242681310756}"/>
              </a:ext>
            </a:extLst>
          </p:cNvPr>
          <p:cNvSpPr/>
          <p:nvPr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5FAF119-8440-4BDA-9136-146B411106C8}"/>
              </a:ext>
            </a:extLst>
          </p:cNvPr>
          <p:cNvSpPr/>
          <p:nvPr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206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9549453-235B-468C-8DEA-883AF7656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15141" r="59375" b="54802"/>
          <a:stretch/>
        </p:blipFill>
        <p:spPr>
          <a:xfrm>
            <a:off x="763005" y="695008"/>
            <a:ext cx="604434" cy="506658"/>
          </a:xfrm>
          <a:prstGeom prst="rect">
            <a:avLst/>
          </a:prstGeom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B2257506-29B8-41B3-84EF-59F7CFB9EC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67439" y="803230"/>
            <a:ext cx="6705600" cy="422275"/>
          </a:xfrm>
        </p:spPr>
        <p:txBody>
          <a:bodyPr>
            <a:noAutofit/>
          </a:bodyPr>
          <a:lstStyle/>
          <a:p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(</a:t>
            </a:r>
            <a:r>
              <a:rPr lang="vi-VN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SGK/5</a:t>
            </a:r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Tính: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E937D480-4B69-4581-B3BD-DF4C72E83D94}"/>
              </a:ext>
            </a:extLst>
          </p:cNvPr>
          <p:cNvSpPr txBox="1">
            <a:spLocks noChangeArrowheads="1"/>
          </p:cNvSpPr>
          <p:nvPr/>
        </p:nvSpPr>
        <p:spPr>
          <a:xfrm>
            <a:off x="2803523" y="3193300"/>
            <a:ext cx="6705600" cy="422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4">
            <a:extLst>
              <a:ext uri="{FF2B5EF4-FFF2-40B4-BE49-F238E27FC236}">
                <a16:creationId xmlns:a16="http://schemas.microsoft.com/office/drawing/2014/main" id="{E190B81F-74B5-47FF-BBA8-CC9FD6F51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6869" y="3193300"/>
            <a:ext cx="166052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5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+ 14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9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28,87</a:t>
            </a: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 b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3">
            <a:extLst>
              <a:ext uri="{FF2B5EF4-FFF2-40B4-BE49-F238E27FC236}">
                <a16:creationId xmlns:a16="http://schemas.microsoft.com/office/drawing/2014/main" id="{7A9412F7-C8D8-44AB-B9F8-E2A001E279C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51206" y="5325313"/>
            <a:ext cx="1117852" cy="0"/>
          </a:xfrm>
          <a:prstGeom prst="line">
            <a:avLst/>
          </a:prstGeom>
          <a:noFill/>
          <a:ln w="28575" algn="ctr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ext Box 14">
            <a:extLst>
              <a:ext uri="{FF2B5EF4-FFF2-40B4-BE49-F238E27FC236}">
                <a16:creationId xmlns:a16="http://schemas.microsoft.com/office/drawing/2014/main" id="{DD841594-A55F-4E29-9B9B-D82E2DAC1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2003" y="3193300"/>
            <a:ext cx="18288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6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+ 18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76,76</a:t>
            </a: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99E4BE6-1303-4621-86B5-7EE93AEE0D5A}"/>
              </a:ext>
            </a:extLst>
          </p:cNvPr>
          <p:cNvSpPr/>
          <p:nvPr/>
        </p:nvSpPr>
        <p:spPr>
          <a:xfrm>
            <a:off x="1189481" y="2137977"/>
            <a:ext cx="4264689" cy="811754"/>
          </a:xfrm>
          <a:prstGeom prst="roundRect">
            <a:avLst/>
          </a:prstGeom>
          <a:solidFill>
            <a:srgbClr val="43A1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19">
            <a:extLst>
              <a:ext uri="{FF2B5EF4-FFF2-40B4-BE49-F238E27FC236}">
                <a16:creationId xmlns:a16="http://schemas.microsoft.com/office/drawing/2014/main" id="{9348D218-ED81-41A8-8F85-801182B4889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239788" y="5325313"/>
            <a:ext cx="1182771" cy="0"/>
          </a:xfrm>
          <a:prstGeom prst="line">
            <a:avLst/>
          </a:prstGeom>
          <a:noFill/>
          <a:ln w="28575" algn="ctr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Rectangle 16">
            <a:extLst>
              <a:ext uri="{FF2B5EF4-FFF2-40B4-BE49-F238E27FC236}">
                <a16:creationId xmlns:a16="http://schemas.microsoft.com/office/drawing/2014/main" id="{37CF1713-63D8-423B-88A1-97FB4DCDF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2942" y="2235713"/>
            <a:ext cx="38667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</a:rPr>
              <a:t>a) 5,27 + 14,35 + 9,25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BED3015-5670-4413-B4DC-2EAD0D4EEEDF}"/>
              </a:ext>
            </a:extLst>
          </p:cNvPr>
          <p:cNvSpPr/>
          <p:nvPr/>
        </p:nvSpPr>
        <p:spPr>
          <a:xfrm>
            <a:off x="6698828" y="2113319"/>
            <a:ext cx="4264689" cy="811754"/>
          </a:xfrm>
          <a:prstGeom prst="roundRect">
            <a:avLst/>
          </a:prstGeom>
          <a:solidFill>
            <a:srgbClr val="43A1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9FF08B63-6287-4C42-8AFE-758A298A9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0785" y="2235712"/>
            <a:ext cx="33762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</a:rPr>
              <a:t>b) 6,4 + 18,36 + 52</a:t>
            </a:r>
          </a:p>
        </p:txBody>
      </p:sp>
      <p:pic>
        <p:nvPicPr>
          <p:cNvPr id="33" name="图片 2">
            <a:extLst>
              <a:ext uri="{FF2B5EF4-FFF2-40B4-BE49-F238E27FC236}">
                <a16:creationId xmlns:a16="http://schemas.microsoft.com/office/drawing/2014/main" id="{07E08688-3F7B-455B-9ED0-E92978F8C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835" y="46395"/>
            <a:ext cx="2688164" cy="268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3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9" grpId="0"/>
      <p:bldP spid="23" grpId="0"/>
      <p:bldP spid="28" grpId="0"/>
      <p:bldP spid="31" grpId="0" animBg="1"/>
      <p:bldP spid="20" grpId="0"/>
      <p:bldP spid="32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5DEEEC08-14ED-489B-BE4A-608792C91A96}"/>
              </a:ext>
            </a:extLst>
          </p:cNvPr>
          <p:cNvSpPr/>
          <p:nvPr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AF6002-C11D-440A-B8A2-09C0ECB7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5FAF119-8440-4BDA-9136-146B411106C8}"/>
              </a:ext>
            </a:extLst>
          </p:cNvPr>
          <p:cNvSpPr/>
          <p:nvPr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5" name="直角三角形 4">
            <a:extLst>
              <a:ext uri="{FF2B5EF4-FFF2-40B4-BE49-F238E27FC236}">
                <a16:creationId xmlns:a16="http://schemas.microsoft.com/office/drawing/2014/main" id="{A1C35ECB-CE98-413E-86D5-242681310756}"/>
              </a:ext>
            </a:extLst>
          </p:cNvPr>
          <p:cNvSpPr/>
          <p:nvPr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37B35F7-B710-4438-86E2-9BE962D83625}"/>
              </a:ext>
            </a:extLst>
          </p:cNvPr>
          <p:cNvSpPr/>
          <p:nvPr/>
        </p:nvSpPr>
        <p:spPr>
          <a:xfrm>
            <a:off x="1463627" y="3935102"/>
            <a:ext cx="9531954" cy="2080134"/>
          </a:xfrm>
          <a:prstGeom prst="roundRect">
            <a:avLst/>
          </a:prstGeom>
          <a:solidFill>
            <a:srgbClr val="43A1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9549453-235B-468C-8DEA-883AF7656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15141" r="59375" b="54802"/>
          <a:stretch/>
        </p:blipFill>
        <p:spPr>
          <a:xfrm>
            <a:off x="851905" y="488345"/>
            <a:ext cx="604434" cy="506658"/>
          </a:xfrm>
          <a:prstGeom prst="rect">
            <a:avLst/>
          </a:prstGeom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B2257506-29B8-41B3-84EF-59F7CFB9EC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56339" y="596567"/>
            <a:ext cx="6705600" cy="422275"/>
          </a:xfrm>
        </p:spPr>
        <p:txBody>
          <a:bodyPr>
            <a:noAutofit/>
          </a:bodyPr>
          <a:lstStyle/>
          <a:p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SGK/52</a:t>
            </a:r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Tính:</a:t>
            </a:r>
          </a:p>
        </p:txBody>
      </p:sp>
      <p:graphicFrame>
        <p:nvGraphicFramePr>
          <p:cNvPr id="18" name="Group 75">
            <a:extLst>
              <a:ext uri="{FF2B5EF4-FFF2-40B4-BE49-F238E27FC236}">
                <a16:creationId xmlns:a16="http://schemas.microsoft.com/office/drawing/2014/main" id="{B29137BB-5490-4AC5-9B5B-C4AE93C50E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2553261"/>
              </p:ext>
            </p:extLst>
          </p:nvPr>
        </p:nvGraphicFramePr>
        <p:xfrm>
          <a:off x="2027969" y="1545600"/>
          <a:ext cx="8172450" cy="2155825"/>
        </p:xfrm>
        <a:graphic>
          <a:graphicData uri="http://schemas.openxmlformats.org/drawingml/2006/table">
            <a:tbl>
              <a:tblPr/>
              <a:tblGrid>
                <a:gridCol w="953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9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692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32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0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91441" marR="91441" marT="34279" marB="3427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91441" marR="91441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91441" marR="91441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 + b) + c</a:t>
                      </a:r>
                    </a:p>
                  </a:txBody>
                  <a:tcPr marL="91441" marR="91441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+ (b + c)</a:t>
                      </a:r>
                    </a:p>
                  </a:txBody>
                  <a:tcPr marL="91441" marR="91441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6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 marL="91441" marR="91441" marT="34279" marB="3427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</a:t>
                      </a:r>
                    </a:p>
                  </a:txBody>
                  <a:tcPr marL="91441" marR="91441" marT="34279" marB="342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</a:p>
                  </a:txBody>
                  <a:tcPr marL="91441" marR="91441" marT="34279" marB="342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1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1,34</a:t>
                      </a:r>
                    </a:p>
                  </a:txBody>
                  <a:tcPr marL="91441" marR="91441" marT="34279" marB="3427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0,52</a:t>
                      </a:r>
                    </a:p>
                  </a:txBody>
                  <a:tcPr marL="91441" marR="91441" marT="34279" marB="342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1441" marR="91441" marT="34279" marB="342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" name="Text Box 61">
            <a:extLst>
              <a:ext uri="{FF2B5EF4-FFF2-40B4-BE49-F238E27FC236}">
                <a16:creationId xmlns:a16="http://schemas.microsoft.com/office/drawing/2014/main" id="{6DE5E656-1DA2-4D3A-A466-975BA4125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3570" y="2117100"/>
            <a:ext cx="1622425" cy="401638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(2,5+6,8)+1,2</a:t>
            </a:r>
          </a:p>
        </p:txBody>
      </p:sp>
      <p:sp>
        <p:nvSpPr>
          <p:cNvPr id="25" name="Text Box 62">
            <a:extLst>
              <a:ext uri="{FF2B5EF4-FFF2-40B4-BE49-F238E27FC236}">
                <a16:creationId xmlns:a16="http://schemas.microsoft.com/office/drawing/2014/main" id="{754818E2-827B-4763-8676-8AD82A1BC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0095" y="2172663"/>
            <a:ext cx="1622425" cy="40005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2,5+(6,8+1,2</a:t>
            </a:r>
            <a:r>
              <a:rPr lang="en-US" altLang="en-US" sz="2000" b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6" name="Text Box 63">
            <a:extLst>
              <a:ext uri="{FF2B5EF4-FFF2-40B4-BE49-F238E27FC236}">
                <a16:creationId xmlns:a16="http://schemas.microsoft.com/office/drawing/2014/main" id="{3C66AA06-7E15-494E-9F49-DA23A7530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9157" y="2129800"/>
            <a:ext cx="876300" cy="40005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2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10,5</a:t>
            </a:r>
          </a:p>
        </p:txBody>
      </p:sp>
      <p:sp>
        <p:nvSpPr>
          <p:cNvPr id="30" name="Text Box 64">
            <a:extLst>
              <a:ext uri="{FF2B5EF4-FFF2-40B4-BE49-F238E27FC236}">
                <a16:creationId xmlns:a16="http://schemas.microsoft.com/office/drawing/2014/main" id="{80CA56CF-1F24-4C1D-9594-D692E43CA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5682" y="2190125"/>
            <a:ext cx="858838" cy="40005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2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10,5</a:t>
            </a:r>
          </a:p>
        </p:txBody>
      </p:sp>
      <p:sp>
        <p:nvSpPr>
          <p:cNvPr id="33" name="Text Box 67">
            <a:extLst>
              <a:ext uri="{FF2B5EF4-FFF2-40B4-BE49-F238E27FC236}">
                <a16:creationId xmlns:a16="http://schemas.microsoft.com/office/drawing/2014/main" id="{96ECF98B-C3CA-456E-95B7-44B3C5304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8845" y="3001338"/>
            <a:ext cx="876300" cy="4000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en-US" sz="2000" b="0">
                <a:latin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5,86</a:t>
            </a:r>
          </a:p>
        </p:txBody>
      </p:sp>
      <p:sp>
        <p:nvSpPr>
          <p:cNvPr id="34" name="Text Box 69">
            <a:extLst>
              <a:ext uri="{FF2B5EF4-FFF2-40B4-BE49-F238E27FC236}">
                <a16:creationId xmlns:a16="http://schemas.microsoft.com/office/drawing/2014/main" id="{0A7B16B1-C228-4E7A-8D8F-49316476A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9957" y="2993400"/>
            <a:ext cx="1093788" cy="40163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5,86</a:t>
            </a:r>
          </a:p>
        </p:txBody>
      </p:sp>
      <p:sp>
        <p:nvSpPr>
          <p:cNvPr id="35" name="Text Box 65">
            <a:extLst>
              <a:ext uri="{FF2B5EF4-FFF2-40B4-BE49-F238E27FC236}">
                <a16:creationId xmlns:a16="http://schemas.microsoft.com/office/drawing/2014/main" id="{1D9B5D7B-ADFC-4FFD-BF74-98EEACA9B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845" y="2982288"/>
            <a:ext cx="1708150" cy="4000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(1,34+0,52)+4</a:t>
            </a:r>
          </a:p>
        </p:txBody>
      </p:sp>
      <p:sp>
        <p:nvSpPr>
          <p:cNvPr id="36" name="Text Box 66">
            <a:extLst>
              <a:ext uri="{FF2B5EF4-FFF2-40B4-BE49-F238E27FC236}">
                <a16:creationId xmlns:a16="http://schemas.microsoft.com/office/drawing/2014/main" id="{661E6380-8468-435B-B427-76F0B2987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2632" y="2982288"/>
            <a:ext cx="1708150" cy="4000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1,34+(0,52+4)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FF17D89-6409-447F-97F1-C158B4080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5445" y="893138"/>
            <a:ext cx="8080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rồi so sánh giá trị của (a + b) + c và a + (b + c)</a:t>
            </a:r>
          </a:p>
        </p:txBody>
      </p:sp>
      <p:sp>
        <p:nvSpPr>
          <p:cNvPr id="38" name="Text Box 77">
            <a:extLst>
              <a:ext uri="{FF2B5EF4-FFF2-40B4-BE49-F238E27FC236}">
                <a16:creationId xmlns:a16="http://schemas.microsoft.com/office/drawing/2014/main" id="{A5704DAD-6C44-43FE-84FE-479F5DC6E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756" y="3959731"/>
            <a:ext cx="172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2400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</a:t>
            </a: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5E3F8A2-B9CA-4AF2-9BC7-7EAF343C7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5159" y="4306490"/>
            <a:ext cx="9329525" cy="9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50000"/>
              </a:spcBef>
              <a:buClrTx/>
              <a:buFontTx/>
              <a:buNone/>
            </a:pPr>
            <a:r>
              <a:rPr lang="vi-VN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các số thập phân có tính chất kết hợp: Khi cộng tổng hai số</a:t>
            </a:r>
            <a:r>
              <a:rPr lang="vi-VN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số thứ ba, ta có thể cộng số thứ nhất với tổng của hai số còn lại. 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16E558D-200B-41E0-9C51-7B4D7C2A73E7}"/>
              </a:ext>
            </a:extLst>
          </p:cNvPr>
          <p:cNvCxnSpPr>
            <a:cxnSpLocks/>
          </p:cNvCxnSpPr>
          <p:nvPr/>
        </p:nvCxnSpPr>
        <p:spPr>
          <a:xfrm>
            <a:off x="6161200" y="4730406"/>
            <a:ext cx="2195011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70">
            <a:extLst>
              <a:ext uri="{FF2B5EF4-FFF2-40B4-BE49-F238E27FC236}">
                <a16:creationId xmlns:a16="http://schemas.microsoft.com/office/drawing/2014/main" id="{910F47ED-4A2A-4F8E-A8F6-405057B39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7973" y="5295111"/>
            <a:ext cx="5032375" cy="578882"/>
          </a:xfrm>
          <a:prstGeom prst="roundRect">
            <a:avLst/>
          </a:prstGeom>
          <a:solidFill>
            <a:srgbClr val="B8E1E2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Arial" panose="020B0604020202020204" pitchFamily="34" charset="0"/>
              </a:rPr>
              <a:t>(a + b) + c = a + (b + c)</a:t>
            </a:r>
          </a:p>
        </p:txBody>
      </p:sp>
      <p:pic>
        <p:nvPicPr>
          <p:cNvPr id="43" name="图片 8">
            <a:extLst>
              <a:ext uri="{FF2B5EF4-FFF2-40B4-BE49-F238E27FC236}">
                <a16:creationId xmlns:a16="http://schemas.microsoft.com/office/drawing/2014/main" id="{CD27EACA-601A-4A61-BA7C-6108C9622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9" y="4225721"/>
            <a:ext cx="2653447" cy="265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2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24" grpId="0"/>
      <p:bldP spid="21" grpId="0" animBg="1"/>
      <p:bldP spid="25" grpId="0" animBg="1"/>
      <p:bldP spid="26" grpId="0" animBg="1"/>
      <p:bldP spid="30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5DEEEC08-14ED-489B-BE4A-608792C91A96}"/>
              </a:ext>
            </a:extLst>
          </p:cNvPr>
          <p:cNvSpPr/>
          <p:nvPr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AF6002-C11D-440A-B8A2-09C0ECB7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5FAF119-8440-4BDA-9136-146B411106C8}"/>
              </a:ext>
            </a:extLst>
          </p:cNvPr>
          <p:cNvSpPr/>
          <p:nvPr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5" name="直角三角形 4">
            <a:extLst>
              <a:ext uri="{FF2B5EF4-FFF2-40B4-BE49-F238E27FC236}">
                <a16:creationId xmlns:a16="http://schemas.microsoft.com/office/drawing/2014/main" id="{A1C35ECB-CE98-413E-86D5-242681310756}"/>
              </a:ext>
            </a:extLst>
          </p:cNvPr>
          <p:cNvSpPr/>
          <p:nvPr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9549453-235B-468C-8DEA-883AF7656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15141" r="59375" b="54802"/>
          <a:stretch/>
        </p:blipFill>
        <p:spPr>
          <a:xfrm>
            <a:off x="851905" y="488345"/>
            <a:ext cx="604434" cy="506658"/>
          </a:xfrm>
          <a:prstGeom prst="rect">
            <a:avLst/>
          </a:prstGeom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B2257506-29B8-41B3-84EF-59F7CFB9EC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56339" y="596567"/>
            <a:ext cx="6705600" cy="422275"/>
          </a:xfrm>
        </p:spPr>
        <p:txBody>
          <a:bodyPr>
            <a:noAutofit/>
          </a:bodyPr>
          <a:lstStyle/>
          <a:p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SGK/52</a:t>
            </a:r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Tính:</a:t>
            </a: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0C6AA67C-A4DD-4F17-B043-3A3B011D5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984" y="2118789"/>
            <a:ext cx="548378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>
                <a:solidFill>
                  <a:srgbClr val="43A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 12,7 + 5,89 + 1,3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B0AFAE-1D8B-4E0F-9423-64A1C570A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273" y="2608501"/>
            <a:ext cx="395429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(12,7 + 1,3) + 5,89  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14        + 5,89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   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19,89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B98A10-127F-4596-BAF7-0E3519A18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2365" y="2641040"/>
            <a:ext cx="497084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(5,75 + 4,25) + (7,8 + 1,2)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10         +         9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          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37C203-8D0C-4508-BB50-AF89A0CEF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337" y="2118789"/>
            <a:ext cx="62671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43A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 5,75 + 7,8 + 4,25 + 1,2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26D65D-374E-4FCF-9EB5-20960B711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2794" y="1301752"/>
            <a:ext cx="7570537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tính chất giao hoán và kết hợp để tính:</a:t>
            </a:r>
          </a:p>
        </p:txBody>
      </p:sp>
      <p:pic>
        <p:nvPicPr>
          <p:cNvPr id="43" name="图片 2">
            <a:extLst>
              <a:ext uri="{FF2B5EF4-FFF2-40B4-BE49-F238E27FC236}">
                <a16:creationId xmlns:a16="http://schemas.microsoft.com/office/drawing/2014/main" id="{59DB89B4-84CE-4C14-B468-A9690CFFA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95" y="2644925"/>
            <a:ext cx="3714842" cy="371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5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  <p:bldP spid="29" grpId="0"/>
      <p:bldP spid="31" grpId="0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5DEEEC08-14ED-489B-BE4A-608792C91A96}"/>
              </a:ext>
            </a:extLst>
          </p:cNvPr>
          <p:cNvSpPr/>
          <p:nvPr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AF6002-C11D-440A-B8A2-09C0ECB7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5" name="直角三角形 4">
            <a:extLst>
              <a:ext uri="{FF2B5EF4-FFF2-40B4-BE49-F238E27FC236}">
                <a16:creationId xmlns:a16="http://schemas.microsoft.com/office/drawing/2014/main" id="{A1C35ECB-CE98-413E-86D5-242681310756}"/>
              </a:ext>
            </a:extLst>
          </p:cNvPr>
          <p:cNvSpPr/>
          <p:nvPr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5FAF119-8440-4BDA-9136-146B411106C8}"/>
              </a:ext>
            </a:extLst>
          </p:cNvPr>
          <p:cNvSpPr/>
          <p:nvPr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71F8643-DE24-4BE1-A4FB-422947E9A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3" y="407071"/>
            <a:ext cx="6172412" cy="61724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649629-F2EC-46C3-9848-6B212B2C31C1}"/>
              </a:ext>
            </a:extLst>
          </p:cNvPr>
          <p:cNvSpPr txBox="1"/>
          <p:nvPr/>
        </p:nvSpPr>
        <p:spPr>
          <a:xfrm>
            <a:off x="1175208" y="3379741"/>
            <a:ext cx="438920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ta đổi chỗ các số hạng trong một tổng thì tổng vẫn không thay đổi.</a:t>
            </a:r>
          </a:p>
        </p:txBody>
      </p:sp>
      <p:pic>
        <p:nvPicPr>
          <p:cNvPr id="18" name="图片 19">
            <a:extLst>
              <a:ext uri="{FF2B5EF4-FFF2-40B4-BE49-F238E27FC236}">
                <a16:creationId xmlns:a16="http://schemas.microsoft.com/office/drawing/2014/main" id="{A15C6A6C-B244-41EA-8E05-DED19A2205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7" t="34083" r="36196" b="34083"/>
          <a:stretch/>
        </p:blipFill>
        <p:spPr>
          <a:xfrm flipH="1">
            <a:off x="633577" y="2147426"/>
            <a:ext cx="1083261" cy="994160"/>
          </a:xfrm>
          <a:prstGeom prst="rect">
            <a:avLst/>
          </a:prstGeom>
        </p:spPr>
      </p:pic>
      <p:sp>
        <p:nvSpPr>
          <p:cNvPr id="19" name="Rectangle 16">
            <a:extLst>
              <a:ext uri="{FF2B5EF4-FFF2-40B4-BE49-F238E27FC236}">
                <a16:creationId xmlns:a16="http://schemas.microsoft.com/office/drawing/2014/main" id="{43ABCC9A-1C40-4B3D-BF63-146F64233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588" y="2111087"/>
            <a:ext cx="4389202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altLang="en-US" sz="32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32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ính chất giao hoán</a:t>
            </a:r>
            <a:endParaRPr lang="vi-VN" altLang="en-US" sz="3200" b="1">
              <a:solidFill>
                <a:srgbClr val="43A1A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32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phép cộng</a:t>
            </a:r>
            <a:endParaRPr lang="en-US" altLang="en-US" sz="3200" b="1" dirty="0">
              <a:solidFill>
                <a:srgbClr val="43A1A3"/>
              </a:solidFill>
              <a:latin typeface="Times New Roman" pitchFamily="18" charset="0"/>
            </a:endParaRPr>
          </a:p>
        </p:txBody>
      </p:sp>
      <p:pic>
        <p:nvPicPr>
          <p:cNvPr id="20" name="图片 8">
            <a:extLst>
              <a:ext uri="{FF2B5EF4-FFF2-40B4-BE49-F238E27FC236}">
                <a16:creationId xmlns:a16="http://schemas.microsoft.com/office/drawing/2014/main" id="{2B0CF785-A78D-44F9-AF80-E52BF252F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121" y="342794"/>
            <a:ext cx="6172412" cy="61724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4A6BF7-AD4D-4EEE-8388-B3928FACA095}"/>
              </a:ext>
            </a:extLst>
          </p:cNvPr>
          <p:cNvSpPr txBox="1"/>
          <p:nvPr/>
        </p:nvSpPr>
        <p:spPr>
          <a:xfrm>
            <a:off x="6976220" y="3100010"/>
            <a:ext cx="438920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cộng tổng hai số với số thứ ba, ta có thể cộng số thứ nhất với tổng của hai số còn lại. </a:t>
            </a:r>
          </a:p>
        </p:txBody>
      </p:sp>
      <p:pic>
        <p:nvPicPr>
          <p:cNvPr id="22" name="图片 19">
            <a:extLst>
              <a:ext uri="{FF2B5EF4-FFF2-40B4-BE49-F238E27FC236}">
                <a16:creationId xmlns:a16="http://schemas.microsoft.com/office/drawing/2014/main" id="{0AC14315-534D-4A8A-9C31-71D491B561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7" t="34083" r="36196" b="34083"/>
          <a:stretch/>
        </p:blipFill>
        <p:spPr>
          <a:xfrm flipH="1">
            <a:off x="6470715" y="2083149"/>
            <a:ext cx="1083261" cy="994160"/>
          </a:xfrm>
          <a:prstGeom prst="rect">
            <a:avLst/>
          </a:prstGeom>
        </p:spPr>
      </p:pic>
      <p:sp>
        <p:nvSpPr>
          <p:cNvPr id="23" name="Rectangle 16">
            <a:extLst>
              <a:ext uri="{FF2B5EF4-FFF2-40B4-BE49-F238E27FC236}">
                <a16:creationId xmlns:a16="http://schemas.microsoft.com/office/drawing/2014/main" id="{E8796FBE-0D5D-4D31-B4A3-D7E578373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8726" y="2046810"/>
            <a:ext cx="4389202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altLang="en-US" sz="32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32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ính chất </a:t>
            </a:r>
            <a:r>
              <a:rPr lang="vi-VN" altLang="en-US" sz="32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hợp</a:t>
            </a:r>
          </a:p>
          <a:p>
            <a:pPr algn="ctr">
              <a:defRPr/>
            </a:pPr>
            <a:r>
              <a:rPr lang="en-US" altLang="en-US" sz="32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phép cộng</a:t>
            </a:r>
            <a:endParaRPr lang="en-US" altLang="en-US" sz="3200" b="1" dirty="0">
              <a:solidFill>
                <a:srgbClr val="43A1A3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96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1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>
            <a:off x="587323" y="473229"/>
            <a:ext cx="10904411" cy="5882478"/>
          </a:xfrm>
          <a:prstGeom prst="roundRect">
            <a:avLst>
              <a:gd name="adj" fmla="val 5872"/>
            </a:avLst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7A8D9DD8-647F-460C-91C6-08CC8AEB1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69464" y="228233"/>
            <a:ext cx="1765696" cy="1360255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9F87DA0-2C1A-497D-AD08-22846BD6C1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5528931">
            <a:off x="10628452" y="237401"/>
            <a:ext cx="1505089" cy="135581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sp>
        <p:nvSpPr>
          <p:cNvPr id="42" name="直角三角形 41">
            <a:extLst>
              <a:ext uri="{FF2B5EF4-FFF2-40B4-BE49-F238E27FC236}">
                <a16:creationId xmlns:a16="http://schemas.microsoft.com/office/drawing/2014/main" id="{CF6C91D5-741F-4ADC-85E8-1272FBFC90E6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5">
            <a:extLst>
              <a:ext uri="{FF2B5EF4-FFF2-40B4-BE49-F238E27FC236}">
                <a16:creationId xmlns:a16="http://schemas.microsoft.com/office/drawing/2014/main" id="{3E8E486C-33A2-4EBD-9516-9CC22FDF4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7340" y="334289"/>
            <a:ext cx="353975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zh-CN" sz="8000">
                <a:solidFill>
                  <a:srgbClr val="43A1A3"/>
                </a:solidFill>
                <a:latin typeface="UTM Cookies" panose="02040603050506020204" pitchFamily="18" charset="0"/>
                <a:ea typeface="inpin heiti"/>
                <a:sym typeface="inpin heiti"/>
              </a:rPr>
              <a:t>Dặn dò</a:t>
            </a:r>
            <a:endParaRPr lang="zh-CN" altLang="en-US" sz="8000">
              <a:solidFill>
                <a:srgbClr val="43A1A3"/>
              </a:solidFill>
              <a:latin typeface="UTM Cookies" panose="02040603050506020204" pitchFamily="18" charset="0"/>
              <a:ea typeface="inpin heiti"/>
              <a:sym typeface="inpin heit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9116A6-5448-4829-AA76-19E75CADC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7138" y="2127262"/>
            <a:ext cx="94283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 lại bài học.</a:t>
            </a:r>
          </a:p>
        </p:txBody>
      </p:sp>
      <p:pic>
        <p:nvPicPr>
          <p:cNvPr id="1028" name="Picture 4" descr="1-2-3 numbers - Tim&amp;#39;s Printables">
            <a:extLst>
              <a:ext uri="{FF2B5EF4-FFF2-40B4-BE49-F238E27FC236}">
                <a16:creationId xmlns:a16="http://schemas.microsoft.com/office/drawing/2014/main" id="{893D07DA-FD73-4277-B774-DCB62512A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10"/>
          <a:stretch/>
        </p:blipFill>
        <p:spPr bwMode="auto">
          <a:xfrm>
            <a:off x="4245610" y="2080849"/>
            <a:ext cx="575733" cy="103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1-2-3 numbers - Tim&amp;#39;s Printables">
            <a:extLst>
              <a:ext uri="{FF2B5EF4-FFF2-40B4-BE49-F238E27FC236}">
                <a16:creationId xmlns:a16="http://schemas.microsoft.com/office/drawing/2014/main" id="{0C526D47-FD69-45B8-84F3-1F39F0CB2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-3203" r="38350" b="3203"/>
          <a:stretch/>
        </p:blipFill>
        <p:spPr bwMode="auto">
          <a:xfrm>
            <a:off x="2895675" y="3310567"/>
            <a:ext cx="575733" cy="103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1BD8D7F-8992-4C5A-A56E-298F4DE8F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7204" y="3620289"/>
            <a:ext cx="94283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Trừ hai số thập phân</a:t>
            </a:r>
          </a:p>
        </p:txBody>
      </p:sp>
      <p:pic>
        <p:nvPicPr>
          <p:cNvPr id="16" name="图片 2">
            <a:extLst>
              <a:ext uri="{FF2B5EF4-FFF2-40B4-BE49-F238E27FC236}">
                <a16:creationId xmlns:a16="http://schemas.microsoft.com/office/drawing/2014/main" id="{60555860-559D-4994-BCA9-DACC0320B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464" y="3578690"/>
            <a:ext cx="4918130" cy="3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1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11000028">
            <a:off x="1981466" y="1000765"/>
            <a:ext cx="9541509" cy="4793586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 rot="16200000">
            <a:off x="10621252" y="1365699"/>
            <a:ext cx="1374925" cy="105921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7434298" y="59195"/>
            <a:ext cx="3145180" cy="201268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5BF4E73-362A-4CC1-B861-EC69E6580D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2964" l="9994" r="89977">
                        <a14:foregroundMark x1="45346" y1="90376" x2="52142" y2="86413"/>
                        <a14:foregroundMark x1="52142" y1="86413" x2="60023" y2="86413"/>
                        <a14:foregroundMark x1="43746" y1="39021" x2="43746" y2="39021"/>
                        <a14:foregroundMark x1="35094" y1="34493" x2="40291" y2="85847"/>
                        <a14:foregroundMark x1="47230" y1="47149" x2="47344" y2="8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69" t="10225" r="28721" b="5597"/>
          <a:stretch/>
        </p:blipFill>
        <p:spPr>
          <a:xfrm flipH="1">
            <a:off x="-63723" y="790271"/>
            <a:ext cx="4237440" cy="5843222"/>
          </a:xfrm>
          <a:prstGeom prst="rect">
            <a:avLst/>
          </a:prstGeom>
        </p:spPr>
      </p:pic>
      <p:sp>
        <p:nvSpPr>
          <p:cNvPr id="14" name="文本框 15">
            <a:extLst>
              <a:ext uri="{FF2B5EF4-FFF2-40B4-BE49-F238E27FC236}">
                <a16:creationId xmlns:a16="http://schemas.microsoft.com/office/drawing/2014/main" id="{2E976FA8-CBC8-4CA1-8280-10720107C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1079" y="2473596"/>
            <a:ext cx="6155983" cy="201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altLang="zh-CN" sz="4400" b="1" spc="5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43A1A3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inpin heiti"/>
                <a:cs typeface="Times New Roman" panose="02020603050405020304" pitchFamily="18" charset="0"/>
                <a:sym typeface="inpin heiti"/>
              </a:rPr>
              <a:t>TẠM BIỆT</a:t>
            </a:r>
            <a:endParaRPr lang="zh-CN" altLang="en-US" sz="4400" b="1" spc="50">
              <a:ln w="38100" cmpd="sng">
                <a:solidFill>
                  <a:schemeClr val="bg1"/>
                </a:solidFill>
                <a:prstDash val="solid"/>
              </a:ln>
              <a:solidFill>
                <a:srgbClr val="43A1A3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inpin heiti"/>
              <a:cs typeface="Times New Roman" panose="02020603050405020304" pitchFamily="18" charset="0"/>
              <a:sym typeface="inpin heiti"/>
            </a:endParaRPr>
          </a:p>
        </p:txBody>
      </p:sp>
    </p:spTree>
    <p:extLst>
      <p:ext uri="{BB962C8B-B14F-4D97-AF65-F5344CB8AC3E}">
        <p14:creationId xmlns:p14="http://schemas.microsoft.com/office/powerpoint/2010/main" val="328792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" dur="3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4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5DEEEC08-14ED-489B-BE4A-608792C91A96}"/>
              </a:ext>
            </a:extLst>
          </p:cNvPr>
          <p:cNvSpPr/>
          <p:nvPr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AF6002-C11D-440A-B8A2-09C0ECB7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5" name="直角三角形 4">
            <a:extLst>
              <a:ext uri="{FF2B5EF4-FFF2-40B4-BE49-F238E27FC236}">
                <a16:creationId xmlns:a16="http://schemas.microsoft.com/office/drawing/2014/main" id="{A1C35ECB-CE98-413E-86D5-242681310756}"/>
              </a:ext>
            </a:extLst>
          </p:cNvPr>
          <p:cNvSpPr/>
          <p:nvPr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5FAF119-8440-4BDA-9136-146B411106C8}"/>
              </a:ext>
            </a:extLst>
          </p:cNvPr>
          <p:cNvSpPr/>
          <p:nvPr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206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9549453-235B-468C-8DEA-883AF7656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15141" r="59375" b="54802"/>
          <a:stretch/>
        </p:blipFill>
        <p:spPr>
          <a:xfrm>
            <a:off x="763005" y="695008"/>
            <a:ext cx="604434" cy="506658"/>
          </a:xfrm>
          <a:prstGeom prst="rect">
            <a:avLst/>
          </a:prstGeom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B2257506-29B8-41B3-84EF-59F7CFB9EC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67439" y="803230"/>
            <a:ext cx="6705600" cy="422275"/>
          </a:xfrm>
        </p:spPr>
        <p:txBody>
          <a:bodyPr>
            <a:noAutofit/>
          </a:bodyPr>
          <a:lstStyle/>
          <a:p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(</a:t>
            </a:r>
            <a:r>
              <a:rPr lang="vi-VN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SGK/5</a:t>
            </a:r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Tính: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E937D480-4B69-4581-B3BD-DF4C72E83D94}"/>
              </a:ext>
            </a:extLst>
          </p:cNvPr>
          <p:cNvSpPr txBox="1">
            <a:spLocks noChangeArrowheads="1"/>
          </p:cNvSpPr>
          <p:nvPr/>
        </p:nvSpPr>
        <p:spPr>
          <a:xfrm>
            <a:off x="2803523" y="3193300"/>
            <a:ext cx="6705600" cy="422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4">
            <a:extLst>
              <a:ext uri="{FF2B5EF4-FFF2-40B4-BE49-F238E27FC236}">
                <a16:creationId xmlns:a16="http://schemas.microsoft.com/office/drawing/2014/main" id="{E190B81F-74B5-47FF-BBA8-CC9FD6F51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235" y="3244776"/>
            <a:ext cx="2003826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32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</a:t>
            </a: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7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60,14</a:t>
            </a:r>
            <a:endParaRPr lang="en-US" alt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 b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3">
            <a:extLst>
              <a:ext uri="{FF2B5EF4-FFF2-40B4-BE49-F238E27FC236}">
                <a16:creationId xmlns:a16="http://schemas.microsoft.com/office/drawing/2014/main" id="{7A9412F7-C8D8-44AB-B9F8-E2A001E279C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51206" y="5325313"/>
            <a:ext cx="1117852" cy="0"/>
          </a:xfrm>
          <a:prstGeom prst="line">
            <a:avLst/>
          </a:prstGeom>
          <a:noFill/>
          <a:ln w="28575" algn="ctr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ext Box 14">
            <a:extLst>
              <a:ext uri="{FF2B5EF4-FFF2-40B4-BE49-F238E27FC236}">
                <a16:creationId xmlns:a16="http://schemas.microsoft.com/office/drawing/2014/main" id="{DD841594-A55F-4E29-9B9B-D82E2DAC1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2003" y="3193300"/>
            <a:ext cx="1828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</a:t>
            </a:r>
            <a:r>
              <a:rPr lang="vi-VN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vi-VN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1,64</a:t>
            </a: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99E4BE6-1303-4621-86B5-7EE93AEE0D5A}"/>
              </a:ext>
            </a:extLst>
          </p:cNvPr>
          <p:cNvSpPr/>
          <p:nvPr/>
        </p:nvSpPr>
        <p:spPr>
          <a:xfrm>
            <a:off x="1189481" y="2137977"/>
            <a:ext cx="4264689" cy="811754"/>
          </a:xfrm>
          <a:prstGeom prst="roundRect">
            <a:avLst/>
          </a:prstGeom>
          <a:solidFill>
            <a:srgbClr val="43A1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19">
            <a:extLst>
              <a:ext uri="{FF2B5EF4-FFF2-40B4-BE49-F238E27FC236}">
                <a16:creationId xmlns:a16="http://schemas.microsoft.com/office/drawing/2014/main" id="{9348D218-ED81-41A8-8F85-801182B4889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239788" y="5325313"/>
            <a:ext cx="1182771" cy="0"/>
          </a:xfrm>
          <a:prstGeom prst="line">
            <a:avLst/>
          </a:prstGeom>
          <a:noFill/>
          <a:ln w="28575" algn="ctr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Rectangle 16">
            <a:extLst>
              <a:ext uri="{FF2B5EF4-FFF2-40B4-BE49-F238E27FC236}">
                <a16:creationId xmlns:a16="http://schemas.microsoft.com/office/drawing/2014/main" id="{37CF1713-63D8-423B-88A1-97FB4DCDF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2942" y="2235713"/>
            <a:ext cx="40495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</a:rPr>
              <a:t>c) 20,08 + 32,91 + 7,15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BED3015-5670-4413-B4DC-2EAD0D4EEEDF}"/>
              </a:ext>
            </a:extLst>
          </p:cNvPr>
          <p:cNvSpPr/>
          <p:nvPr/>
        </p:nvSpPr>
        <p:spPr>
          <a:xfrm>
            <a:off x="6698828" y="2113319"/>
            <a:ext cx="4264689" cy="811754"/>
          </a:xfrm>
          <a:prstGeom prst="roundRect">
            <a:avLst/>
          </a:prstGeom>
          <a:solidFill>
            <a:srgbClr val="43A1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9FF08B63-6287-4C42-8AFE-758A298A9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0785" y="2235712"/>
            <a:ext cx="34788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</a:rPr>
              <a:t>d) 0,75 + 0,09 + 0,8</a:t>
            </a:r>
          </a:p>
        </p:txBody>
      </p:sp>
      <p:pic>
        <p:nvPicPr>
          <p:cNvPr id="33" name="图片 2">
            <a:extLst>
              <a:ext uri="{FF2B5EF4-FFF2-40B4-BE49-F238E27FC236}">
                <a16:creationId xmlns:a16="http://schemas.microsoft.com/office/drawing/2014/main" id="{07E08688-3F7B-455B-9ED0-E92978F8C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835" y="46395"/>
            <a:ext cx="2688164" cy="268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9" grpId="0"/>
      <p:bldP spid="23" grpId="0"/>
      <p:bldP spid="28" grpId="0"/>
      <p:bldP spid="31" grpId="0" animBg="1"/>
      <p:bldP spid="20" grpId="0"/>
      <p:bldP spid="32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5DEEEC08-14ED-489B-BE4A-608792C91A96}"/>
              </a:ext>
            </a:extLst>
          </p:cNvPr>
          <p:cNvSpPr/>
          <p:nvPr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AF6002-C11D-440A-B8A2-09C0ECB7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5FAF119-8440-4BDA-9136-146B411106C8}"/>
              </a:ext>
            </a:extLst>
          </p:cNvPr>
          <p:cNvSpPr/>
          <p:nvPr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5" name="直角三角形 4">
            <a:extLst>
              <a:ext uri="{FF2B5EF4-FFF2-40B4-BE49-F238E27FC236}">
                <a16:creationId xmlns:a16="http://schemas.microsoft.com/office/drawing/2014/main" id="{A1C35ECB-CE98-413E-86D5-242681310756}"/>
              </a:ext>
            </a:extLst>
          </p:cNvPr>
          <p:cNvSpPr/>
          <p:nvPr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9549453-235B-468C-8DEA-883AF7656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15141" r="59375" b="54802"/>
          <a:stretch/>
        </p:blipFill>
        <p:spPr>
          <a:xfrm>
            <a:off x="851905" y="488345"/>
            <a:ext cx="604434" cy="506658"/>
          </a:xfrm>
          <a:prstGeom prst="rect">
            <a:avLst/>
          </a:prstGeom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B2257506-29B8-41B3-84EF-59F7CFB9EC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56339" y="596567"/>
            <a:ext cx="6705600" cy="422275"/>
          </a:xfrm>
        </p:spPr>
        <p:txBody>
          <a:bodyPr>
            <a:noAutofit/>
          </a:bodyPr>
          <a:lstStyle/>
          <a:p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SGK/52</a:t>
            </a:r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Tính:</a:t>
            </a: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0C6AA67C-A4DD-4F17-B043-3A3B011D5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984" y="2118789"/>
            <a:ext cx="548378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Tx/>
              <a:buNone/>
            </a:pPr>
            <a:r>
              <a:rPr lang="en-US" altLang="en-US">
                <a:solidFill>
                  <a:srgbClr val="43A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38,6 + 2,09 + 7,91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B0AFAE-1D8B-4E0F-9423-64A1C570A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273" y="2608501"/>
            <a:ext cx="395429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38,6 + (2,09 + 7,91)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38,6 +         10 </a:t>
            </a:r>
            <a:endParaRPr lang="vi-VN" alt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48,6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B98A10-127F-4596-BAF7-0E3519A18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2365" y="2641040"/>
            <a:ext cx="497084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(7,34 + 2,66) + (0,45 + 0,55)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        10         +           1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          </a:t>
            </a:r>
            <a:r>
              <a:rPr lang="vi-V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37C203-8D0C-4508-BB50-AF89A0CEF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337" y="2118789"/>
            <a:ext cx="62671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43A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d) 7,34 + 0,45 + 2,66 + 0,55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26D65D-374E-4FCF-9EB5-20960B711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2794" y="1301752"/>
            <a:ext cx="7570537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tính chất giao hoán và kết hợp để tính:</a:t>
            </a:r>
          </a:p>
        </p:txBody>
      </p:sp>
      <p:pic>
        <p:nvPicPr>
          <p:cNvPr id="43" name="图片 2">
            <a:extLst>
              <a:ext uri="{FF2B5EF4-FFF2-40B4-BE49-F238E27FC236}">
                <a16:creationId xmlns:a16="http://schemas.microsoft.com/office/drawing/2014/main" id="{59DB89B4-84CE-4C14-B468-A9690CFFA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95" y="2644925"/>
            <a:ext cx="3714842" cy="371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  <p:bldP spid="29" grpId="0"/>
      <p:bldP spid="31" grpId="0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11000028">
            <a:off x="1981466" y="1000765"/>
            <a:ext cx="9541509" cy="4793586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 rot="16200000">
            <a:off x="10621252" y="1365699"/>
            <a:ext cx="1374925" cy="105921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7434298" y="59195"/>
            <a:ext cx="3145180" cy="201268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5BF4E73-362A-4CC1-B861-EC69E6580D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2964" l="9994" r="89977">
                        <a14:foregroundMark x1="45346" y1="90376" x2="52142" y2="86413"/>
                        <a14:foregroundMark x1="52142" y1="86413" x2="60023" y2="86413"/>
                        <a14:foregroundMark x1="43746" y1="39021" x2="43746" y2="39021"/>
                        <a14:foregroundMark x1="35094" y1="34493" x2="40291" y2="85847"/>
                        <a14:foregroundMark x1="47230" y1="47149" x2="47344" y2="8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69" t="10225" r="28721" b="5597"/>
          <a:stretch/>
        </p:blipFill>
        <p:spPr>
          <a:xfrm flipH="1">
            <a:off x="-63723" y="790271"/>
            <a:ext cx="4237440" cy="5843222"/>
          </a:xfrm>
          <a:prstGeom prst="rect">
            <a:avLst/>
          </a:prstGeom>
        </p:spPr>
      </p:pic>
      <p:sp>
        <p:nvSpPr>
          <p:cNvPr id="14" name="文本框 15">
            <a:extLst>
              <a:ext uri="{FF2B5EF4-FFF2-40B4-BE49-F238E27FC236}">
                <a16:creationId xmlns:a16="http://schemas.microsoft.com/office/drawing/2014/main" id="{2E976FA8-CBC8-4CA1-8280-10720107C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1079" y="2473596"/>
            <a:ext cx="6155983" cy="201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altLang="zh-CN" sz="4400" b="1" spc="5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43A1A3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inpin heiti"/>
                <a:cs typeface="Times New Roman" panose="02020603050405020304" pitchFamily="18" charset="0"/>
                <a:sym typeface="inpin heiti"/>
              </a:rPr>
              <a:t>KHỞI ĐỘNG</a:t>
            </a:r>
            <a:endParaRPr lang="zh-CN" altLang="en-US" sz="4400" b="1" spc="50">
              <a:ln w="38100" cmpd="sng">
                <a:solidFill>
                  <a:schemeClr val="bg1"/>
                </a:solidFill>
                <a:prstDash val="solid"/>
              </a:ln>
              <a:solidFill>
                <a:srgbClr val="43A1A3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inpin heiti"/>
              <a:cs typeface="Times New Roman" panose="02020603050405020304" pitchFamily="18" charset="0"/>
              <a:sym typeface="inpin heiti"/>
            </a:endParaRPr>
          </a:p>
        </p:txBody>
      </p:sp>
    </p:spTree>
    <p:extLst>
      <p:ext uri="{BB962C8B-B14F-4D97-AF65-F5344CB8AC3E}">
        <p14:creationId xmlns:p14="http://schemas.microsoft.com/office/powerpoint/2010/main" val="399697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" dur="3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4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5DEEEC08-14ED-489B-BE4A-608792C91A96}"/>
              </a:ext>
            </a:extLst>
          </p:cNvPr>
          <p:cNvSpPr/>
          <p:nvPr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AF6002-C11D-440A-B8A2-09C0ECB7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5" name="直角三角形 4">
            <a:extLst>
              <a:ext uri="{FF2B5EF4-FFF2-40B4-BE49-F238E27FC236}">
                <a16:creationId xmlns:a16="http://schemas.microsoft.com/office/drawing/2014/main" id="{A1C35ECB-CE98-413E-86D5-242681310756}"/>
              </a:ext>
            </a:extLst>
          </p:cNvPr>
          <p:cNvSpPr/>
          <p:nvPr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6">
            <a:extLst>
              <a:ext uri="{FF2B5EF4-FFF2-40B4-BE49-F238E27FC236}">
                <a16:creationId xmlns:a16="http://schemas.microsoft.com/office/drawing/2014/main" id="{90A5A408-3CEC-403F-9F2E-D184778CB467}"/>
              </a:ext>
            </a:extLst>
          </p:cNvPr>
          <p:cNvSpPr/>
          <p:nvPr/>
        </p:nvSpPr>
        <p:spPr>
          <a:xfrm>
            <a:off x="587323" y="473229"/>
            <a:ext cx="10904411" cy="5882478"/>
          </a:xfrm>
          <a:prstGeom prst="roundRect">
            <a:avLst>
              <a:gd name="adj" fmla="val 5872"/>
            </a:avLst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7D7CDE-ECE9-4C4F-AC32-8A23181A0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" y="0"/>
            <a:ext cx="12186577" cy="68580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0E59A6B-2481-42A8-B883-D4401BA8ADC5}"/>
              </a:ext>
            </a:extLst>
          </p:cNvPr>
          <p:cNvSpPr/>
          <p:nvPr/>
        </p:nvSpPr>
        <p:spPr>
          <a:xfrm>
            <a:off x="5384800" y="142240"/>
            <a:ext cx="3027680" cy="1920240"/>
          </a:xfrm>
          <a:prstGeom prst="wedgeRoundRectCallout">
            <a:avLst>
              <a:gd name="adj1" fmla="val -53044"/>
              <a:gd name="adj2" fmla="val 70316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4EAFB0-B88A-4508-919A-8F54B4DDD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5440" y="225197"/>
            <a:ext cx="2946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/>
            <a:r>
              <a:rPr lang="vi-VN" altLang="en-US" sz="28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 biết, chúng mình thực hiện phép tính cộng </a:t>
            </a:r>
          </a:p>
          <a:p>
            <a:pPr marL="0" indent="0" algn="ctr"/>
            <a:r>
              <a:rPr lang="vi-VN" altLang="en-US" sz="28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cân nặng</a:t>
            </a:r>
            <a:endParaRPr lang="en-US" altLang="en-US" sz="28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18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514258" y="1006730"/>
            <a:ext cx="8933162" cy="57141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AAF120E-C0DC-4BCB-BE7E-60F59513A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4523" y="3192651"/>
            <a:ext cx="5599226" cy="3958404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37D11D2-296E-415C-979B-5FEBFBAA9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29" y="2950896"/>
            <a:ext cx="5850207" cy="4131410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AA0B428-5FFA-419F-97C1-B4071F48AB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4773245">
            <a:off x="9290327" y="333311"/>
            <a:ext cx="2158196" cy="194414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5994793" y="5574018"/>
            <a:ext cx="1722817" cy="1102478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EF4E583E-6794-4BA9-B103-483F95348730}"/>
              </a:ext>
            </a:extLst>
          </p:cNvPr>
          <p:cNvSpPr txBox="1"/>
          <p:nvPr/>
        </p:nvSpPr>
        <p:spPr>
          <a:xfrm>
            <a:off x="208920" y="4226204"/>
            <a:ext cx="2782288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chemeClr val="bg1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 SGK trang 51</a:t>
            </a:r>
            <a:endParaRPr lang="zh-CN" altLang="en-US" sz="2800" b="1" dirty="0">
              <a:solidFill>
                <a:schemeClr val="bg1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068" y="5225368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sp>
        <p:nvSpPr>
          <p:cNvPr id="14" name="文本框 15">
            <a:extLst>
              <a:ext uri="{FF2B5EF4-FFF2-40B4-BE49-F238E27FC236}">
                <a16:creationId xmlns:a16="http://schemas.microsoft.com/office/drawing/2014/main" id="{F82459FC-85C7-4C62-9758-7216FC3BE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788" y="1787784"/>
            <a:ext cx="8200102" cy="168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4400" b="1" spc="50">
                <a:ln w="28575" cmpd="sng">
                  <a:solidFill>
                    <a:srgbClr val="43A1A3"/>
                  </a:solidFill>
                  <a:prstDash val="solid"/>
                </a:ln>
                <a:solidFill>
                  <a:srgbClr val="B8E1E2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inpin heiti"/>
                <a:cs typeface="Times New Roman" panose="02020603050405020304" pitchFamily="18" charset="0"/>
                <a:sym typeface="inpin heiti"/>
              </a:rPr>
              <a:t>TIẾT 50: </a:t>
            </a:r>
          </a:p>
          <a:p>
            <a:pPr algn="ctr"/>
            <a:r>
              <a:rPr lang="en-US" altLang="zh-CN" sz="4400" b="1" spc="50">
                <a:ln w="28575" cmpd="sng">
                  <a:solidFill>
                    <a:srgbClr val="43A1A3"/>
                  </a:solidFill>
                  <a:prstDash val="solid"/>
                </a:ln>
                <a:solidFill>
                  <a:srgbClr val="B8E1E2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inpin heiti"/>
                <a:cs typeface="Times New Roman" panose="02020603050405020304" pitchFamily="18" charset="0"/>
                <a:sym typeface="inpin heiti"/>
              </a:rPr>
              <a:t>TỔNG NHIỀU SỐ THẬP PHÂN</a:t>
            </a:r>
            <a:endParaRPr lang="zh-CN" altLang="en-US" sz="4400" b="1" spc="50">
              <a:ln w="28575" cmpd="sng">
                <a:solidFill>
                  <a:srgbClr val="43A1A3"/>
                </a:solidFill>
                <a:prstDash val="solid"/>
              </a:ln>
              <a:solidFill>
                <a:srgbClr val="B8E1E2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inpin heiti"/>
              <a:cs typeface="Times New Roman" panose="02020603050405020304" pitchFamily="18" charset="0"/>
              <a:sym typeface="inpin heit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4226E6-2566-4AA2-A3E2-5B33650BB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5514" y="951440"/>
            <a:ext cx="16986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u="sng">
                <a:solidFill>
                  <a:srgbClr val="43A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37041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5" dur="3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7" dur="750" fill="hold"/>
                                        <p:tgtEl>
                                          <p:spTgt spid="1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4" grpId="0"/>
      <p:bldP spid="14" grpId="1"/>
      <p:bldP spid="14" grpId="2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>
            <a:off x="587323" y="473229"/>
            <a:ext cx="10904411" cy="5882478"/>
          </a:xfrm>
          <a:prstGeom prst="roundRect">
            <a:avLst>
              <a:gd name="adj" fmla="val 5872"/>
            </a:avLst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95F1003-4048-4E1B-A877-EEC2903B5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797" y="4019423"/>
            <a:ext cx="4453784" cy="314525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8D9DD8-647F-460C-91C6-08CC8AEB1E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69464" y="228233"/>
            <a:ext cx="1765696" cy="1360255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9F87DA0-2C1A-497D-AD08-22846BD6C1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5528931">
            <a:off x="10628452" y="237401"/>
            <a:ext cx="1505089" cy="135581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sp>
        <p:nvSpPr>
          <p:cNvPr id="42" name="直角三角形 41">
            <a:extLst>
              <a:ext uri="{FF2B5EF4-FFF2-40B4-BE49-F238E27FC236}">
                <a16:creationId xmlns:a16="http://schemas.microsoft.com/office/drawing/2014/main" id="{CF6C91D5-741F-4ADC-85E8-1272FBFC90E6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5">
            <a:extLst>
              <a:ext uri="{FF2B5EF4-FFF2-40B4-BE49-F238E27FC236}">
                <a16:creationId xmlns:a16="http://schemas.microsoft.com/office/drawing/2014/main" id="{3E8E486C-33A2-4EBD-9516-9CC22FDF4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9349" y="370688"/>
            <a:ext cx="444544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8000">
                <a:solidFill>
                  <a:srgbClr val="43A1A3"/>
                </a:solidFill>
                <a:latin typeface="UTM Cookies" panose="02040603050506020204" pitchFamily="18" charset="0"/>
                <a:ea typeface="inpin heiti"/>
                <a:sym typeface="inpin heiti"/>
              </a:rPr>
              <a:t>Mục tiêu</a:t>
            </a:r>
            <a:endParaRPr lang="zh-CN" altLang="en-US" sz="8000">
              <a:solidFill>
                <a:srgbClr val="43A1A3"/>
              </a:solidFill>
              <a:latin typeface="UTM Cookies" panose="02040603050506020204" pitchFamily="18" charset="0"/>
              <a:ea typeface="inpin heiti"/>
              <a:sym typeface="inpin heit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9116A6-5448-4829-AA76-19E75CADC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805" y="1657728"/>
            <a:ext cx="94283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 thực hiện tính tổng nhiều số thập phân tương tự như tính tổng hai số thập phân.</a:t>
            </a:r>
          </a:p>
        </p:txBody>
      </p:sp>
      <p:pic>
        <p:nvPicPr>
          <p:cNvPr id="1028" name="Picture 4" descr="1-2-3 numbers - Tim&amp;#39;s Printables">
            <a:extLst>
              <a:ext uri="{FF2B5EF4-FFF2-40B4-BE49-F238E27FC236}">
                <a16:creationId xmlns:a16="http://schemas.microsoft.com/office/drawing/2014/main" id="{893D07DA-FD73-4277-B774-DCB62512A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10"/>
          <a:stretch/>
        </p:blipFill>
        <p:spPr bwMode="auto">
          <a:xfrm>
            <a:off x="800277" y="1611315"/>
            <a:ext cx="575733" cy="103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1-2-3 numbers - Tim&amp;#39;s Printables">
            <a:extLst>
              <a:ext uri="{FF2B5EF4-FFF2-40B4-BE49-F238E27FC236}">
                <a16:creationId xmlns:a16="http://schemas.microsoft.com/office/drawing/2014/main" id="{0C526D47-FD69-45B8-84F3-1F39F0CB2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-3203" r="38350" b="3203"/>
          <a:stretch/>
        </p:blipFill>
        <p:spPr bwMode="auto">
          <a:xfrm>
            <a:off x="800276" y="2751082"/>
            <a:ext cx="575733" cy="103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1-2-3 numbers - Tim&amp;#39;s Printables">
            <a:extLst>
              <a:ext uri="{FF2B5EF4-FFF2-40B4-BE49-F238E27FC236}">
                <a16:creationId xmlns:a16="http://schemas.microsoft.com/office/drawing/2014/main" id="{3435DAEA-E9C2-4ECE-9B29-AE791B44E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9" t="-4464" r="7741" b="4464"/>
          <a:stretch/>
        </p:blipFill>
        <p:spPr bwMode="auto">
          <a:xfrm>
            <a:off x="800276" y="3925992"/>
            <a:ext cx="575733" cy="103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1BD8D7F-8992-4C5A-A56E-298F4DE8F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805" y="3060804"/>
            <a:ext cx="94283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tính chất kết hợp của hai số thập phân.</a:t>
            </a:r>
            <a:endParaRPr lang="vi-VN" altLang="en-US" sz="36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2DE66C-6385-443C-BE47-D597E3966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805" y="3924194"/>
            <a:ext cx="94283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 sử dụng các tính chất của phép cộng các số thập phân để tính theo cách thuận tiện.</a:t>
            </a:r>
          </a:p>
        </p:txBody>
      </p:sp>
    </p:spTree>
    <p:extLst>
      <p:ext uri="{BB962C8B-B14F-4D97-AF65-F5344CB8AC3E}">
        <p14:creationId xmlns:p14="http://schemas.microsoft.com/office/powerpoint/2010/main" val="86021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1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11000028">
            <a:off x="1981466" y="1000765"/>
            <a:ext cx="9541509" cy="4793586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 rot="16200000">
            <a:off x="10621252" y="1365699"/>
            <a:ext cx="1374925" cy="105921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7434298" y="59195"/>
            <a:ext cx="3145180" cy="201268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5BF4E73-362A-4CC1-B861-EC69E6580D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2964" l="9994" r="89977">
                        <a14:foregroundMark x1="45346" y1="90376" x2="52142" y2="86413"/>
                        <a14:foregroundMark x1="52142" y1="86413" x2="60023" y2="86413"/>
                        <a14:foregroundMark x1="43746" y1="39021" x2="43746" y2="39021"/>
                        <a14:foregroundMark x1="35094" y1="34493" x2="40291" y2="85847"/>
                        <a14:foregroundMark x1="47230" y1="47149" x2="47344" y2="8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69" t="10225" r="28721" b="5597"/>
          <a:stretch/>
        </p:blipFill>
        <p:spPr>
          <a:xfrm flipH="1">
            <a:off x="-63723" y="790271"/>
            <a:ext cx="4237440" cy="5843222"/>
          </a:xfrm>
          <a:prstGeom prst="rect">
            <a:avLst/>
          </a:prstGeom>
        </p:spPr>
      </p:pic>
      <p:sp>
        <p:nvSpPr>
          <p:cNvPr id="14" name="文本框 15">
            <a:extLst>
              <a:ext uri="{FF2B5EF4-FFF2-40B4-BE49-F238E27FC236}">
                <a16:creationId xmlns:a16="http://schemas.microsoft.com/office/drawing/2014/main" id="{2E976FA8-CBC8-4CA1-8280-10720107C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8079" y="2620113"/>
            <a:ext cx="6155983" cy="155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altLang="zh-CN" sz="4400" b="1" spc="5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43A1A3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inpin heiti"/>
                <a:cs typeface="Times New Roman" panose="02020603050405020304" pitchFamily="18" charset="0"/>
                <a:sym typeface="inpin heiti"/>
              </a:rPr>
              <a:t>KHÁM PHÁ</a:t>
            </a:r>
            <a:endParaRPr lang="zh-CN" altLang="en-US" sz="4400" b="1" spc="50">
              <a:ln w="38100" cmpd="sng">
                <a:solidFill>
                  <a:schemeClr val="bg1"/>
                </a:solidFill>
                <a:prstDash val="solid"/>
              </a:ln>
              <a:solidFill>
                <a:srgbClr val="43A1A3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inpin heiti"/>
              <a:cs typeface="Times New Roman" panose="02020603050405020304" pitchFamily="18" charset="0"/>
              <a:sym typeface="inpin heiti"/>
            </a:endParaRPr>
          </a:p>
        </p:txBody>
      </p:sp>
    </p:spTree>
    <p:extLst>
      <p:ext uri="{BB962C8B-B14F-4D97-AF65-F5344CB8AC3E}">
        <p14:creationId xmlns:p14="http://schemas.microsoft.com/office/powerpoint/2010/main" val="194947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" dur="3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5DEEEC08-14ED-489B-BE4A-608792C91A96}"/>
              </a:ext>
            </a:extLst>
          </p:cNvPr>
          <p:cNvSpPr/>
          <p:nvPr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AF6002-C11D-440A-B8A2-09C0ECB7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5" name="直角三角形 4">
            <a:extLst>
              <a:ext uri="{FF2B5EF4-FFF2-40B4-BE49-F238E27FC236}">
                <a16:creationId xmlns:a16="http://schemas.microsoft.com/office/drawing/2014/main" id="{A1C35ECB-CE98-413E-86D5-242681310756}"/>
              </a:ext>
            </a:extLst>
          </p:cNvPr>
          <p:cNvSpPr/>
          <p:nvPr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5FAF119-8440-4BDA-9136-146B411106C8}"/>
              </a:ext>
            </a:extLst>
          </p:cNvPr>
          <p:cNvSpPr/>
          <p:nvPr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206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9549453-235B-468C-8DEA-883AF7656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15141" r="59375" b="54802"/>
          <a:stretch/>
        </p:blipFill>
        <p:spPr>
          <a:xfrm>
            <a:off x="886664" y="537864"/>
            <a:ext cx="604434" cy="50665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17F680A-BAD5-4178-8B59-4EE5B6CB78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7" t="34083" r="36196" b="34083"/>
          <a:stretch/>
        </p:blipFill>
        <p:spPr>
          <a:xfrm flipH="1">
            <a:off x="961272" y="2728233"/>
            <a:ext cx="637185" cy="584775"/>
          </a:xfrm>
          <a:prstGeom prst="rect">
            <a:avLst/>
          </a:prstGeom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B2257506-29B8-41B3-84EF-59F7CFB9EC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1097" y="542095"/>
            <a:ext cx="6705600" cy="422275"/>
          </a:xfrm>
        </p:spPr>
        <p:txBody>
          <a:bodyPr/>
          <a:lstStyle/>
          <a:p>
            <a:pPr eaLnBrk="1" hangingPunct="1"/>
            <a:r>
              <a:rPr lang="en-US" altLang="en-US" sz="24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VÍ DỤ</a:t>
            </a:r>
          </a:p>
        </p:txBody>
      </p:sp>
      <p:sp>
        <p:nvSpPr>
          <p:cNvPr id="29" name="Rectangle 16">
            <a:extLst>
              <a:ext uri="{FF2B5EF4-FFF2-40B4-BE49-F238E27FC236}">
                <a16:creationId xmlns:a16="http://schemas.microsoft.com/office/drawing/2014/main" id="{77F1D938-1AE5-40EE-98F1-F80860854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442" y="2789788"/>
            <a:ext cx="4145425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2800" b="1" dirty="0">
                <a:solidFill>
                  <a:srgbClr val="43A1A3"/>
                </a:solidFill>
                <a:latin typeface="Times New Roman" pitchFamily="18" charset="0"/>
              </a:rPr>
              <a:t>Ta </a:t>
            </a:r>
            <a:r>
              <a:rPr lang="en-US" altLang="en-US" sz="2800" b="1" dirty="0" err="1">
                <a:solidFill>
                  <a:srgbClr val="43A1A3"/>
                </a:solidFill>
                <a:latin typeface="Times New Roman" pitchFamily="18" charset="0"/>
              </a:rPr>
              <a:t>thực</a:t>
            </a:r>
            <a:r>
              <a:rPr lang="en-US" altLang="en-US" sz="2800" b="1" dirty="0">
                <a:solidFill>
                  <a:srgbClr val="43A1A3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3A1A3"/>
                </a:solidFill>
                <a:latin typeface="Times New Roman" pitchFamily="18" charset="0"/>
              </a:rPr>
              <a:t>hiện</a:t>
            </a:r>
            <a:r>
              <a:rPr lang="en-US" altLang="en-US" sz="2800" b="1" dirty="0">
                <a:solidFill>
                  <a:srgbClr val="43A1A3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3A1A3"/>
                </a:solidFill>
                <a:latin typeface="Times New Roman" pitchFamily="18" charset="0"/>
              </a:rPr>
              <a:t>phép</a:t>
            </a:r>
            <a:r>
              <a:rPr lang="en-US" altLang="en-US" sz="2800" b="1" dirty="0">
                <a:solidFill>
                  <a:srgbClr val="43A1A3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3A1A3"/>
                </a:solidFill>
                <a:latin typeface="Times New Roman" pitchFamily="18" charset="0"/>
              </a:rPr>
              <a:t>tính</a:t>
            </a:r>
            <a:r>
              <a:rPr lang="en-US" altLang="en-US" sz="2800" b="1" dirty="0">
                <a:solidFill>
                  <a:srgbClr val="43A1A3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30" name="Rectangle 15">
            <a:extLst>
              <a:ext uri="{FF2B5EF4-FFF2-40B4-BE49-F238E27FC236}">
                <a16:creationId xmlns:a16="http://schemas.microsoft.com/office/drawing/2014/main" id="{863DACBB-7BFB-493A-8A4B-0B6084736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8174" y="3966474"/>
            <a:ext cx="173026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27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5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36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75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14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31" name="Rectangle 17">
            <a:extLst>
              <a:ext uri="{FF2B5EF4-FFF2-40B4-BE49-F238E27FC236}">
                <a16:creationId xmlns:a16="http://schemas.microsoft.com/office/drawing/2014/main" id="{8235362C-C16E-4456-B14E-412BC89E5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8125" y="4323662"/>
            <a:ext cx="5901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32" name="Line 19">
            <a:extLst>
              <a:ext uri="{FF2B5EF4-FFF2-40B4-BE49-F238E27FC236}">
                <a16:creationId xmlns:a16="http://schemas.microsoft.com/office/drawing/2014/main" id="{3B8D5E71-0ED0-489C-9677-432A9EB5C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150" y="5352020"/>
            <a:ext cx="901180" cy="1587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7C653A-BBF0-4839-8CD4-00C3A6662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953" y="3188251"/>
            <a:ext cx="4145427" cy="119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27,5 + 36,75 + 14,5 = ?</a:t>
            </a:r>
          </a:p>
          <a:p>
            <a:pPr>
              <a:lnSpc>
                <a:spcPct val="13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en-US" altLang="en-US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15">
            <a:extLst>
              <a:ext uri="{FF2B5EF4-FFF2-40B4-BE49-F238E27FC236}">
                <a16:creationId xmlns:a16="http://schemas.microsoft.com/office/drawing/2014/main" id="{14A178D9-1F27-44DD-9879-3A9D6CB28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7666" y="5335338"/>
            <a:ext cx="17302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78,75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E852AE-D031-4138-BC84-76E997498133}"/>
              </a:ext>
            </a:extLst>
          </p:cNvPr>
          <p:cNvSpPr/>
          <p:nvPr/>
        </p:nvSpPr>
        <p:spPr>
          <a:xfrm>
            <a:off x="1449970" y="1005965"/>
            <a:ext cx="9197710" cy="1647458"/>
          </a:xfrm>
          <a:prstGeom prst="roundRect">
            <a:avLst/>
          </a:prstGeom>
          <a:solidFill>
            <a:srgbClr val="B8E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820869D-E4CD-4865-8F91-A36DCA2B76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313" y="72876"/>
            <a:ext cx="2438431" cy="243843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372F191-E5AB-4FB1-A5D0-B3F943C7F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492" y="906240"/>
            <a:ext cx="8148819" cy="16879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defRPr/>
            </a:pP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27,5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36,75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14,5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</p:txBody>
      </p:sp>
      <p:sp>
        <p:nvSpPr>
          <p:cNvPr id="26" name="Line 11">
            <a:extLst>
              <a:ext uri="{FF2B5EF4-FFF2-40B4-BE49-F238E27FC236}">
                <a16:creationId xmlns:a16="http://schemas.microsoft.com/office/drawing/2014/main" id="{E20057E7-CD8F-4A3F-993F-7F155815B3DA}"/>
              </a:ext>
            </a:extLst>
          </p:cNvPr>
          <p:cNvSpPr>
            <a:spLocks noChangeShapeType="1"/>
          </p:cNvSpPr>
          <p:nvPr/>
        </p:nvSpPr>
        <p:spPr bwMode="auto">
          <a:xfrm>
            <a:off x="5032848" y="1387911"/>
            <a:ext cx="3377285" cy="542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12">
            <a:extLst>
              <a:ext uri="{FF2B5EF4-FFF2-40B4-BE49-F238E27FC236}">
                <a16:creationId xmlns:a16="http://schemas.microsoft.com/office/drawing/2014/main" id="{91D4A3D1-A531-4519-B3D9-1A0CFE595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7005" y="1931496"/>
            <a:ext cx="187251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3">
            <a:extLst>
              <a:ext uri="{FF2B5EF4-FFF2-40B4-BE49-F238E27FC236}">
                <a16:creationId xmlns:a16="http://schemas.microsoft.com/office/drawing/2014/main" id="{A150A17F-1E6C-433A-B375-C409F91E1B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07949" y="1936258"/>
            <a:ext cx="3165011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2" name="图片 11">
            <a:extLst>
              <a:ext uri="{FF2B5EF4-FFF2-40B4-BE49-F238E27FC236}">
                <a16:creationId xmlns:a16="http://schemas.microsoft.com/office/drawing/2014/main" id="{3E78014E-ABB7-4043-9DF9-9B806F862C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7" t="2934" r="24493" b="3309"/>
          <a:stretch/>
        </p:blipFill>
        <p:spPr>
          <a:xfrm>
            <a:off x="5839158" y="2144109"/>
            <a:ext cx="5582333" cy="622704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sp>
        <p:nvSpPr>
          <p:cNvPr id="36" name="Line 11">
            <a:extLst>
              <a:ext uri="{FF2B5EF4-FFF2-40B4-BE49-F238E27FC236}">
                <a16:creationId xmlns:a16="http://schemas.microsoft.com/office/drawing/2014/main" id="{2E30721D-8899-444C-82F2-793293BEBD8C}"/>
              </a:ext>
            </a:extLst>
          </p:cNvPr>
          <p:cNvSpPr>
            <a:spLocks noChangeShapeType="1"/>
          </p:cNvSpPr>
          <p:nvPr/>
        </p:nvSpPr>
        <p:spPr bwMode="auto">
          <a:xfrm>
            <a:off x="8574253" y="1387911"/>
            <a:ext cx="1299059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13">
            <a:extLst>
              <a:ext uri="{FF2B5EF4-FFF2-40B4-BE49-F238E27FC236}">
                <a16:creationId xmlns:a16="http://schemas.microsoft.com/office/drawing/2014/main" id="{7D220969-39DC-46CD-9590-B755B8F7F9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09209" y="1938481"/>
            <a:ext cx="1549751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13">
            <a:extLst>
              <a:ext uri="{FF2B5EF4-FFF2-40B4-BE49-F238E27FC236}">
                <a16:creationId xmlns:a16="http://schemas.microsoft.com/office/drawing/2014/main" id="{58D3E118-1FE4-4958-BDA0-808E3F44CE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27270" y="2511307"/>
            <a:ext cx="2157049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B49D729-11DC-4B69-A527-56A667E43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605" y="2951132"/>
            <a:ext cx="4724875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 eaLnBrk="1" hangingPunct="1">
              <a:defRPr/>
            </a:pPr>
            <a:r>
              <a:rPr lang="en-US" altLang="en-US" sz="32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-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Viết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số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hạng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này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dưới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số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hạng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kia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sao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cho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các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chữ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số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ở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cùng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một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hàng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đặt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thẳng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cột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với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nhau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A8279A-69BE-4228-A26C-5C3783CE6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239" y="4268833"/>
            <a:ext cx="4723025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 eaLnBrk="1" hangingPunct="1">
              <a:defRPr/>
            </a:pP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-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Cộng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như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cộng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các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số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tự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nhiên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.</a:t>
            </a:r>
          </a:p>
          <a:p>
            <a:pPr algn="just" eaLnBrk="1" hangingPunct="1">
              <a:defRPr/>
            </a:pP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-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Viết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dấu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phẩy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ở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tổng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thẳng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cột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với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các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dấu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phẩy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của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các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số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hạng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32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30" grpId="0"/>
      <p:bldP spid="31" grpId="0"/>
      <p:bldP spid="32" grpId="0" animBg="1"/>
      <p:bldP spid="33" grpId="0"/>
      <p:bldP spid="35" grpId="0"/>
      <p:bldP spid="2" grpId="0" animBg="1"/>
      <p:bldP spid="25" grpId="0"/>
      <p:bldP spid="26" grpId="0" animBg="1"/>
      <p:bldP spid="27" grpId="0" animBg="1"/>
      <p:bldP spid="28" grpId="0" animBg="1"/>
      <p:bldP spid="36" grpId="0" animBg="1"/>
      <p:bldP spid="37" grpId="0" animBg="1"/>
      <p:bldP spid="38" grpId="0" animBg="1"/>
      <p:bldP spid="3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5DEEEC08-14ED-489B-BE4A-608792C91A96}"/>
              </a:ext>
            </a:extLst>
          </p:cNvPr>
          <p:cNvSpPr/>
          <p:nvPr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AF6002-C11D-440A-B8A2-09C0ECB7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5" name="直角三角形 4">
            <a:extLst>
              <a:ext uri="{FF2B5EF4-FFF2-40B4-BE49-F238E27FC236}">
                <a16:creationId xmlns:a16="http://schemas.microsoft.com/office/drawing/2014/main" id="{A1C35ECB-CE98-413E-86D5-242681310756}"/>
              </a:ext>
            </a:extLst>
          </p:cNvPr>
          <p:cNvSpPr/>
          <p:nvPr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5FAF119-8440-4BDA-9136-146B411106C8}"/>
              </a:ext>
            </a:extLst>
          </p:cNvPr>
          <p:cNvSpPr/>
          <p:nvPr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206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9549453-235B-468C-8DEA-883AF7656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15141" r="59375" b="54802"/>
          <a:stretch/>
        </p:blipFill>
        <p:spPr>
          <a:xfrm>
            <a:off x="886664" y="537864"/>
            <a:ext cx="604434" cy="506658"/>
          </a:xfrm>
          <a:prstGeom prst="rect">
            <a:avLst/>
          </a:prstGeom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B2257506-29B8-41B3-84EF-59F7CFB9EC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1097" y="542095"/>
            <a:ext cx="6705600" cy="422275"/>
          </a:xfrm>
        </p:spPr>
        <p:txBody>
          <a:bodyPr/>
          <a:lstStyle/>
          <a:p>
            <a:r>
              <a:rPr lang="en-US" altLang="en-US" sz="24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BÀI TOÁN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E852AE-D031-4138-BC84-76E997498133}"/>
              </a:ext>
            </a:extLst>
          </p:cNvPr>
          <p:cNvSpPr/>
          <p:nvPr/>
        </p:nvSpPr>
        <p:spPr>
          <a:xfrm>
            <a:off x="1449970" y="1005965"/>
            <a:ext cx="9197710" cy="1647458"/>
          </a:xfrm>
          <a:prstGeom prst="roundRect">
            <a:avLst/>
          </a:prstGeom>
          <a:solidFill>
            <a:srgbClr val="B8E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820869D-E4CD-4865-8F91-A36DCA2B7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313" y="72876"/>
            <a:ext cx="2438431" cy="243843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372F191-E5AB-4FB1-A5D0-B3F943C7F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492" y="906240"/>
            <a:ext cx="8148819" cy="16879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defRPr/>
            </a:pPr>
            <a:r>
              <a:rPr lang="en-US" altLang="en-US" sz="2400" b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ta uốn một sợi dây thép thành hình tam giác có độ dài các cạnh lần lượt là 8,7dm ; 6,25dm ; 10dm. Tính chu vi của hình tam giác đó.  </a:t>
            </a:r>
            <a:endParaRPr lang="en-US" altLang="en-US" sz="2400" b="1" dirty="0">
              <a:solidFill>
                <a:schemeClr val="accent5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ine 11">
            <a:extLst>
              <a:ext uri="{FF2B5EF4-FFF2-40B4-BE49-F238E27FC236}">
                <a16:creationId xmlns:a16="http://schemas.microsoft.com/office/drawing/2014/main" id="{E20057E7-CD8F-4A3F-993F-7F155815B3D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3251" y="1942719"/>
            <a:ext cx="3058649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11">
            <a:extLst>
              <a:ext uri="{FF2B5EF4-FFF2-40B4-BE49-F238E27FC236}">
                <a16:creationId xmlns:a16="http://schemas.microsoft.com/office/drawing/2014/main" id="{2E30721D-8899-444C-82F2-793293BEBD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10500" y="1946329"/>
            <a:ext cx="1529126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Rectangle 16">
            <a:extLst>
              <a:ext uri="{FF2B5EF4-FFF2-40B4-BE49-F238E27FC236}">
                <a16:creationId xmlns:a16="http://schemas.microsoft.com/office/drawing/2014/main" id="{648EE8A9-9780-4E8E-9FD8-B7C42F328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6731" y="2956478"/>
            <a:ext cx="306669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3600" b="1" u="sng" dirty="0" err="1">
                <a:solidFill>
                  <a:srgbClr val="A5322B"/>
                </a:solidFill>
                <a:latin typeface="Times New Roman" pitchFamily="18" charset="0"/>
              </a:rPr>
              <a:t>Bài</a:t>
            </a:r>
            <a:r>
              <a:rPr lang="en-US" altLang="en-US" sz="3600" b="1" u="sng" dirty="0">
                <a:solidFill>
                  <a:srgbClr val="A5322B"/>
                </a:solidFill>
                <a:latin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A5322B"/>
                </a:solidFill>
                <a:latin typeface="Times New Roman" pitchFamily="18" charset="0"/>
              </a:rPr>
              <a:t>giải</a:t>
            </a:r>
            <a:r>
              <a:rPr lang="en-US" altLang="en-US" sz="3600" b="1" dirty="0">
                <a:solidFill>
                  <a:srgbClr val="A5322B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8674CC5-2062-41EC-A819-B14D6113F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7506" y="3412091"/>
            <a:ext cx="7084288" cy="225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của hình tam giác là:</a:t>
            </a:r>
          </a:p>
          <a:p>
            <a:pPr>
              <a:lnSpc>
                <a:spcPct val="13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8,7 + 6,25 + 10 = 24,95 (dm)</a:t>
            </a:r>
          </a:p>
          <a:p>
            <a:pPr>
              <a:lnSpc>
                <a:spcPct val="13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en-US" sz="3600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24,95dm</a:t>
            </a:r>
          </a:p>
        </p:txBody>
      </p:sp>
      <p:sp>
        <p:nvSpPr>
          <p:cNvPr id="51" name="AutoShape 13">
            <a:extLst>
              <a:ext uri="{FF2B5EF4-FFF2-40B4-BE49-F238E27FC236}">
                <a16:creationId xmlns:a16="http://schemas.microsoft.com/office/drawing/2014/main" id="{BDF243E1-F14E-4F66-A296-7A85CDBFF12A}"/>
              </a:ext>
            </a:extLst>
          </p:cNvPr>
          <p:cNvSpPr>
            <a:spLocks noChangeArrowheads="1"/>
          </p:cNvSpPr>
          <p:nvPr/>
        </p:nvSpPr>
        <p:spPr bwMode="auto">
          <a:xfrm rot="8665466">
            <a:off x="1115396" y="4219373"/>
            <a:ext cx="3524122" cy="1916967"/>
          </a:xfrm>
          <a:prstGeom prst="rtTriangle">
            <a:avLst/>
          </a:prstGeom>
          <a:solidFill>
            <a:srgbClr val="F8DB70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Box 15">
            <a:extLst>
              <a:ext uri="{FF2B5EF4-FFF2-40B4-BE49-F238E27FC236}">
                <a16:creationId xmlns:a16="http://schemas.microsoft.com/office/drawing/2014/main" id="{8B8C4282-3599-44F7-B7EF-DCD6283EEBF9}"/>
              </a:ext>
            </a:extLst>
          </p:cNvPr>
          <p:cNvSpPr txBox="1">
            <a:spLocks noChangeArrowheads="1"/>
          </p:cNvSpPr>
          <p:nvPr/>
        </p:nvSpPr>
        <p:spPr bwMode="auto">
          <a:xfrm rot="19441922">
            <a:off x="1267499" y="3807309"/>
            <a:ext cx="19411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8,7dm</a:t>
            </a:r>
          </a:p>
        </p:txBody>
      </p:sp>
      <p:sp>
        <p:nvSpPr>
          <p:cNvPr id="53" name="Text Box 16">
            <a:extLst>
              <a:ext uri="{FF2B5EF4-FFF2-40B4-BE49-F238E27FC236}">
                <a16:creationId xmlns:a16="http://schemas.microsoft.com/office/drawing/2014/main" id="{B92DCF52-65F4-4E65-959F-3EF7A6ADBFFF}"/>
              </a:ext>
            </a:extLst>
          </p:cNvPr>
          <p:cNvSpPr txBox="1">
            <a:spLocks noChangeArrowheads="1"/>
          </p:cNvSpPr>
          <p:nvPr/>
        </p:nvSpPr>
        <p:spPr bwMode="auto">
          <a:xfrm rot="3306146">
            <a:off x="3367175" y="3690386"/>
            <a:ext cx="2321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6,25dm</a:t>
            </a:r>
          </a:p>
        </p:txBody>
      </p:sp>
      <p:sp>
        <p:nvSpPr>
          <p:cNvPr id="54" name="Text Box 17">
            <a:extLst>
              <a:ext uri="{FF2B5EF4-FFF2-40B4-BE49-F238E27FC236}">
                <a16:creationId xmlns:a16="http://schemas.microsoft.com/office/drawing/2014/main" id="{0944A839-4E60-482C-B16A-219C587B4160}"/>
              </a:ext>
            </a:extLst>
          </p:cNvPr>
          <p:cNvSpPr txBox="1">
            <a:spLocks noChangeArrowheads="1"/>
          </p:cNvSpPr>
          <p:nvPr/>
        </p:nvSpPr>
        <p:spPr bwMode="auto">
          <a:xfrm rot="21149259">
            <a:off x="1748626" y="5059283"/>
            <a:ext cx="29044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10dm</a:t>
            </a:r>
          </a:p>
        </p:txBody>
      </p:sp>
    </p:spTree>
    <p:extLst>
      <p:ext uri="{BB962C8B-B14F-4D97-AF65-F5344CB8AC3E}">
        <p14:creationId xmlns:p14="http://schemas.microsoft.com/office/powerpoint/2010/main" val="335845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1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1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 animBg="1"/>
      <p:bldP spid="25" grpId="0"/>
      <p:bldP spid="26" grpId="0" animBg="1"/>
      <p:bldP spid="36" grpId="0" animBg="1"/>
      <p:bldP spid="49" grpId="0"/>
      <p:bldP spid="51" grpId="0" animBg="1"/>
      <p:bldP spid="52" grpId="0"/>
      <p:bldP spid="53" grpId="0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>
            <a:off x="587323" y="473229"/>
            <a:ext cx="10904411" cy="5882478"/>
          </a:xfrm>
          <a:prstGeom prst="roundRect">
            <a:avLst>
              <a:gd name="adj" fmla="val 5872"/>
            </a:avLst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7A8D9DD8-647F-460C-91C6-08CC8AEB1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69464" y="228233"/>
            <a:ext cx="1765696" cy="1360255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9F87DA0-2C1A-497D-AD08-22846BD6C1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5528931">
            <a:off x="10628452" y="237401"/>
            <a:ext cx="1505089" cy="135581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sp>
        <p:nvSpPr>
          <p:cNvPr id="42" name="直角三角形 41">
            <a:extLst>
              <a:ext uri="{FF2B5EF4-FFF2-40B4-BE49-F238E27FC236}">
                <a16:creationId xmlns:a16="http://schemas.microsoft.com/office/drawing/2014/main" id="{CF6C91D5-741F-4ADC-85E8-1272FBFC90E6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5">
            <a:extLst>
              <a:ext uri="{FF2B5EF4-FFF2-40B4-BE49-F238E27FC236}">
                <a16:creationId xmlns:a16="http://schemas.microsoft.com/office/drawing/2014/main" id="{3E8E486C-33A2-4EBD-9516-9CC22FDF4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5039" y="557097"/>
            <a:ext cx="667682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altLang="zh-CN" sz="5400">
                <a:solidFill>
                  <a:srgbClr val="43A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inpin heiti"/>
                <a:sym typeface="inpin heiti"/>
              </a:rPr>
              <a:t>Để đặt tính tổng</a:t>
            </a:r>
          </a:p>
          <a:p>
            <a:pPr algn="ctr"/>
            <a:r>
              <a:rPr lang="vi-VN" altLang="zh-CN" sz="5400">
                <a:solidFill>
                  <a:srgbClr val="43A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inpin heiti"/>
                <a:sym typeface="inpin heiti"/>
              </a:rPr>
              <a:t>nhiều số thập phân</a:t>
            </a:r>
            <a:endParaRPr lang="zh-CN" altLang="en-US" sz="5400">
              <a:solidFill>
                <a:srgbClr val="43A1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inpin heiti"/>
              <a:sym typeface="inpin heit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9116A6-5448-4829-AA76-19E75CADC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2573" y="2380663"/>
            <a:ext cx="94283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/>
            <a:r>
              <a:rPr lang="vi-VN" altLang="en-US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số hạng này dưới số hạng kia sao cho các chữ số ở cùng một hàng thẳng cột với nhau.</a:t>
            </a:r>
          </a:p>
        </p:txBody>
      </p:sp>
      <p:pic>
        <p:nvPicPr>
          <p:cNvPr id="1028" name="Picture 4" descr="1-2-3 numbers - Tim&amp;#39;s Printables">
            <a:extLst>
              <a:ext uri="{FF2B5EF4-FFF2-40B4-BE49-F238E27FC236}">
                <a16:creationId xmlns:a16="http://schemas.microsoft.com/office/drawing/2014/main" id="{893D07DA-FD73-4277-B774-DCB62512A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10"/>
          <a:stretch/>
        </p:blipFill>
        <p:spPr bwMode="auto">
          <a:xfrm>
            <a:off x="1221045" y="2334250"/>
            <a:ext cx="575733" cy="103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1-2-3 numbers - Tim&amp;#39;s Printables">
            <a:extLst>
              <a:ext uri="{FF2B5EF4-FFF2-40B4-BE49-F238E27FC236}">
                <a16:creationId xmlns:a16="http://schemas.microsoft.com/office/drawing/2014/main" id="{0C526D47-FD69-45B8-84F3-1F39F0CB2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-3203" r="38350" b="3203"/>
          <a:stretch/>
        </p:blipFill>
        <p:spPr bwMode="auto">
          <a:xfrm>
            <a:off x="1221044" y="3474017"/>
            <a:ext cx="575733" cy="103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1-2-3 numbers - Tim&amp;#39;s Printables">
            <a:extLst>
              <a:ext uri="{FF2B5EF4-FFF2-40B4-BE49-F238E27FC236}">
                <a16:creationId xmlns:a16="http://schemas.microsoft.com/office/drawing/2014/main" id="{3435DAEA-E9C2-4ECE-9B29-AE791B44E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9" t="-4464" r="7741" b="4464"/>
          <a:stretch/>
        </p:blipFill>
        <p:spPr bwMode="auto">
          <a:xfrm>
            <a:off x="1221044" y="4648927"/>
            <a:ext cx="575733" cy="103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1BD8D7F-8992-4C5A-A56E-298F4DE8F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2573" y="3783739"/>
            <a:ext cx="94283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/>
            <a:r>
              <a:rPr lang="vi-VN" altLang="en-US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 như cộng các số tự nhiên.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2DE66C-6385-443C-BE47-D597E3966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2573" y="4647129"/>
            <a:ext cx="885439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dấu phẩy ở tổng thẳng cột với dấu phẩy của các số hạng.</a:t>
            </a:r>
          </a:p>
        </p:txBody>
      </p:sp>
      <p:pic>
        <p:nvPicPr>
          <p:cNvPr id="21" name="图片 2">
            <a:extLst>
              <a:ext uri="{FF2B5EF4-FFF2-40B4-BE49-F238E27FC236}">
                <a16:creationId xmlns:a16="http://schemas.microsoft.com/office/drawing/2014/main" id="{656CFAAE-41D3-4A6A-BD9D-F8D6D7ED45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09" y="4468622"/>
            <a:ext cx="2515159" cy="251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1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1" grpId="0"/>
      <p:bldP spid="3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3315</TotalTime>
  <Words>774</Words>
  <Application>Microsoft Office PowerPoint</Application>
  <PresentationFormat>Widescreen</PresentationFormat>
  <Paragraphs>123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等线</vt:lpstr>
      <vt:lpstr>等线 Light</vt:lpstr>
      <vt:lpstr>Arial</vt:lpstr>
      <vt:lpstr>Times New Roman</vt:lpstr>
      <vt:lpstr>UTM Alberta Heavy</vt:lpstr>
      <vt:lpstr>UTM Cookies</vt:lpstr>
      <vt:lpstr>字魂17号-萌趣果冻体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a) VÍ DỤ</vt:lpstr>
      <vt:lpstr>b) BÀI TOÁN</vt:lpstr>
      <vt:lpstr>PowerPoint Presentation</vt:lpstr>
      <vt:lpstr>PowerPoint Presentation</vt:lpstr>
      <vt:lpstr>BÀI 1 (SGK/51) Tính:</vt:lpstr>
      <vt:lpstr>BÀI 2 (SGK/52) Tính:</vt:lpstr>
      <vt:lpstr>BÀI 3 (SGK/52) Tính:</vt:lpstr>
      <vt:lpstr>PowerPoint Presentation</vt:lpstr>
      <vt:lpstr>PowerPoint Presentation</vt:lpstr>
      <vt:lpstr>PowerPoint Presentation</vt:lpstr>
      <vt:lpstr>BÀI 1 (SGK/51) Tính:</vt:lpstr>
      <vt:lpstr>BÀI 3 (SGK/52) Tính: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Vagun Vagun</dc:creator>
  <cp:lastModifiedBy>Administrator</cp:lastModifiedBy>
  <cp:revision>198</cp:revision>
  <dcterms:created xsi:type="dcterms:W3CDTF">2019-07-04T08:14:45Z</dcterms:created>
  <dcterms:modified xsi:type="dcterms:W3CDTF">2024-05-26T06:30:02Z</dcterms:modified>
</cp:coreProperties>
</file>