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</p:sldMasterIdLst>
  <p:notesMasterIdLst>
    <p:notesMasterId r:id="rId18"/>
  </p:notesMasterIdLst>
  <p:sldIdLst>
    <p:sldId id="343" r:id="rId3"/>
    <p:sldId id="276" r:id="rId4"/>
    <p:sldId id="346" r:id="rId5"/>
    <p:sldId id="345" r:id="rId6"/>
    <p:sldId id="259" r:id="rId7"/>
    <p:sldId id="347" r:id="rId8"/>
    <p:sldId id="348" r:id="rId9"/>
    <p:sldId id="260" r:id="rId10"/>
    <p:sldId id="325" r:id="rId11"/>
    <p:sldId id="326" r:id="rId12"/>
    <p:sldId id="339" r:id="rId13"/>
    <p:sldId id="330" r:id="rId14"/>
    <p:sldId id="349" r:id="rId15"/>
    <p:sldId id="338" r:id="rId16"/>
    <p:sldId id="31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-17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49C7BC-9E74-4D37-9039-8FA9EB8F1238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F62331-872E-46D1-841C-93A69AE51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359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712477-3083-784D-966F-9F0195191D69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0408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5066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51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711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496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03/11/2022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031229"/>
      </p:ext>
    </p:extLst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03/11/2022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660750"/>
      </p:ext>
    </p:extLst>
  </p:cSld>
  <p:clrMapOvr>
    <a:masterClrMapping/>
  </p:clrMapOvr>
  <p:transition spd="slow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03/11/2022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436317"/>
      </p:ext>
    </p:extLst>
  </p:cSld>
  <p:clrMapOvr>
    <a:masterClrMapping/>
  </p:clrMapOvr>
  <p:transition spd="slow"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03/11/2022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609922"/>
      </p:ext>
    </p:extLst>
  </p:cSld>
  <p:clrMapOvr>
    <a:masterClrMapping/>
  </p:clrMapOvr>
  <p:transition spd="slow">
    <p:wipe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03/11/2022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628152"/>
      </p:ext>
    </p:extLst>
  </p:cSld>
  <p:clrMapOvr>
    <a:masterClrMapping/>
  </p:clrMapOvr>
  <p:transition spd="slow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0764685"/>
      </p:ext>
    </p:extLst>
  </p:cSld>
  <p:clrMapOvr>
    <a:masterClrMapping/>
  </p:clrMapOvr>
  <p:transition spd="slow" advClick="0" advTm="1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7E721F-314F-4553-84C8-48C240409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7AD3445-2160-4372-8C86-000FBE01C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61C99-EFB7-4910-A629-DC7DB8ACB2F4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332C38D-7315-4D2A-A795-78C8037C2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24ED6EB-CF17-4416-A17C-FFD648B57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9ABBC-8619-44AA-85FB-5593FB20F74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0DA05D55-B9D6-4648-9C2E-5110CFF7CA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64058" y="-2720898"/>
            <a:ext cx="15656312" cy="11396545"/>
          </a:xfrm>
          <a:prstGeom prst="rect">
            <a:avLst/>
          </a:prstGeom>
        </p:spPr>
      </p:pic>
      <p:pic>
        <p:nvPicPr>
          <p:cNvPr id="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03BD33BF-531A-4EA6-8CA0-AB0C285B3C4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1680">
            <a:off x="325681" y="1240961"/>
            <a:ext cx="8405287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22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03/11/2022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96341"/>
      </p:ext>
    </p:extLst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03/11/2022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300503"/>
      </p:ext>
    </p:extLst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03/11/2022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924575"/>
      </p:ext>
    </p:extLst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03/11/2022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414829"/>
      </p:ext>
    </p:extLst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03/11/2022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040999"/>
      </p:ext>
    </p:extLst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03/11/2022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011786"/>
      </p:ext>
    </p:extLst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BAD9039F-D634-418B-814F-E5FF86C6B05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6" y="274982"/>
            <a:ext cx="1131935" cy="113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689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03/11/2022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619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2.wdp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4.wav"/><Relationship Id="rId12" Type="http://schemas.openxmlformats.org/officeDocument/2006/relationships/image" Target="../media/image15.png"/><Relationship Id="rId2" Type="http://schemas.openxmlformats.org/officeDocument/2006/relationships/audio" Target="../media/media2.mp3"/><Relationship Id="rId16" Type="http://schemas.openxmlformats.org/officeDocument/2006/relationships/image" Target="../media/image17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3.png"/><Relationship Id="rId5" Type="http://schemas.openxmlformats.org/officeDocument/2006/relationships/audio" Target="../media/audio2.wav"/><Relationship Id="rId15" Type="http://schemas.microsoft.com/office/2007/relationships/hdphoto" Target="../media/hdphoto3.wdp"/><Relationship Id="rId10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openxmlformats.org/officeDocument/2006/relationships/image" Target="../media/image12.jpeg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2.wdp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4.wav"/><Relationship Id="rId12" Type="http://schemas.openxmlformats.org/officeDocument/2006/relationships/image" Target="../media/image15.png"/><Relationship Id="rId2" Type="http://schemas.openxmlformats.org/officeDocument/2006/relationships/audio" Target="../media/media2.mp3"/><Relationship Id="rId16" Type="http://schemas.openxmlformats.org/officeDocument/2006/relationships/image" Target="../media/image17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3.png"/><Relationship Id="rId5" Type="http://schemas.openxmlformats.org/officeDocument/2006/relationships/audio" Target="../media/audio2.wav"/><Relationship Id="rId15" Type="http://schemas.microsoft.com/office/2007/relationships/hdphoto" Target="../media/hdphoto3.wdp"/><Relationship Id="rId10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openxmlformats.org/officeDocument/2006/relationships/image" Target="../media/image12.jpeg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5.wav"/><Relationship Id="rId12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15.png"/><Relationship Id="rId5" Type="http://schemas.openxmlformats.org/officeDocument/2006/relationships/audio" Target="../media/audio3.wav"/><Relationship Id="rId15" Type="http://schemas.openxmlformats.org/officeDocument/2006/relationships/image" Target="../media/image17.wmf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image" Target="../media/image14.png"/><Relationship Id="rId1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xmlns="" id="{BF6EF456-25EF-480F-B904-09E4100D3C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232" y="-875461"/>
            <a:ext cx="5560042" cy="2531725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xmlns="" id="{207BEDE4-ADA1-4BB5-BEC4-6398471F05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40" y="4168940"/>
            <a:ext cx="5760719" cy="26890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4B6774B-C1A5-43DC-83F6-28E92EB025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5610" y="2559534"/>
            <a:ext cx="9906859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86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844"/>
    </mc:Choice>
    <mc:Fallback xmlns="">
      <p:transition advTm="10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xmlns="" id="{0FE08DE0-DAFC-458C-B9D0-5A0DB4FE3727}"/>
              </a:ext>
            </a:extLst>
          </p:cNvPr>
          <p:cNvSpPr/>
          <p:nvPr/>
        </p:nvSpPr>
        <p:spPr>
          <a:xfrm>
            <a:off x="1095817" y="86945"/>
            <a:ext cx="11285845" cy="7571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rPr>
              <a:t>Tìm các hình tam giác và tứ giác có trong hình sau?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DB20D2A-1751-4DE6-B8F3-F90B9E302C6D}"/>
              </a:ext>
            </a:extLst>
          </p:cNvPr>
          <p:cNvGrpSpPr/>
          <p:nvPr/>
        </p:nvGrpSpPr>
        <p:grpSpPr>
          <a:xfrm>
            <a:off x="203804" y="86945"/>
            <a:ext cx="1021277" cy="795891"/>
            <a:chOff x="41244" y="243903"/>
            <a:chExt cx="1021277" cy="795891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xmlns="" id="{6FAA7A52-1BB7-403B-8972-2A22AECB5138}"/>
                </a:ext>
              </a:extLst>
            </p:cNvPr>
            <p:cNvGrpSpPr/>
            <p:nvPr/>
          </p:nvGrpSpPr>
          <p:grpSpPr>
            <a:xfrm>
              <a:off x="41244" y="243903"/>
              <a:ext cx="1021277" cy="795891"/>
              <a:chOff x="5395169" y="1264936"/>
              <a:chExt cx="1722108" cy="1342056"/>
            </a:xfrm>
          </p:grpSpPr>
          <p:sp>
            <p:nvSpPr>
              <p:cNvPr id="59" name="Freeform 343">
                <a:extLst>
                  <a:ext uri="{FF2B5EF4-FFF2-40B4-BE49-F238E27FC236}">
                    <a16:creationId xmlns:a16="http://schemas.microsoft.com/office/drawing/2014/main" xmlns="" id="{7C3F5654-0B8C-4DCA-910D-5A9DDFA314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1313" y="1305964"/>
                <a:ext cx="1665964" cy="1264319"/>
              </a:xfrm>
              <a:custGeom>
                <a:avLst/>
                <a:gdLst/>
                <a:ahLst/>
                <a:cxnLst>
                  <a:cxn ang="0">
                    <a:pos x="331" y="33"/>
                  </a:cxn>
                  <a:cxn ang="0">
                    <a:pos x="362" y="486"/>
                  </a:cxn>
                  <a:cxn ang="0">
                    <a:pos x="331" y="33"/>
                  </a:cxn>
                </a:cxnLst>
                <a:rect l="0" t="0" r="r" b="b"/>
                <a:pathLst>
                  <a:path w="653" h="496">
                    <a:moveTo>
                      <a:pt x="331" y="33"/>
                    </a:moveTo>
                    <a:cubicBezTo>
                      <a:pt x="0" y="45"/>
                      <a:pt x="70" y="496"/>
                      <a:pt x="362" y="486"/>
                    </a:cubicBezTo>
                    <a:cubicBezTo>
                      <a:pt x="653" y="475"/>
                      <a:pt x="629" y="0"/>
                      <a:pt x="331" y="33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60" name="Freeform 344">
                <a:extLst>
                  <a:ext uri="{FF2B5EF4-FFF2-40B4-BE49-F238E27FC236}">
                    <a16:creationId xmlns:a16="http://schemas.microsoft.com/office/drawing/2014/main" xmlns="" id="{A42AA1E0-E959-40C7-96A4-4AF9D4E4B8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6686" y="1362108"/>
                <a:ext cx="1256761" cy="1244884"/>
              </a:xfrm>
              <a:custGeom>
                <a:avLst/>
                <a:gdLst/>
                <a:ahLst/>
                <a:cxnLst>
                  <a:cxn ang="0">
                    <a:pos x="239" y="6"/>
                  </a:cxn>
                  <a:cxn ang="0">
                    <a:pos x="19" y="171"/>
                  </a:cxn>
                  <a:cxn ang="0">
                    <a:pos x="111" y="419"/>
                  </a:cxn>
                  <a:cxn ang="0">
                    <a:pos x="395" y="426"/>
                  </a:cxn>
                  <a:cxn ang="0">
                    <a:pos x="475" y="179"/>
                  </a:cxn>
                  <a:cxn ang="0">
                    <a:pos x="398" y="48"/>
                  </a:cxn>
                  <a:cxn ang="0">
                    <a:pos x="239" y="6"/>
                  </a:cxn>
                  <a:cxn ang="0">
                    <a:pos x="239" y="16"/>
                  </a:cxn>
                  <a:cxn ang="0">
                    <a:pos x="456" y="150"/>
                  </a:cxn>
                  <a:cxn ang="0">
                    <a:pos x="414" y="395"/>
                  </a:cxn>
                  <a:cxn ang="0">
                    <a:pos x="144" y="430"/>
                  </a:cxn>
                  <a:cxn ang="0">
                    <a:pos x="25" y="207"/>
                  </a:cxn>
                  <a:cxn ang="0">
                    <a:pos x="79" y="78"/>
                  </a:cxn>
                  <a:cxn ang="0">
                    <a:pos x="239" y="16"/>
                  </a:cxn>
                  <a:cxn ang="0">
                    <a:pos x="239" y="6"/>
                  </a:cxn>
                </a:cxnLst>
                <a:rect l="0" t="0" r="r" b="b"/>
                <a:pathLst>
                  <a:path w="493" h="488">
                    <a:moveTo>
                      <a:pt x="239" y="6"/>
                    </a:moveTo>
                    <a:cubicBezTo>
                      <a:pt x="136" y="10"/>
                      <a:pt x="42" y="65"/>
                      <a:pt x="19" y="171"/>
                    </a:cubicBezTo>
                    <a:cubicBezTo>
                      <a:pt x="0" y="262"/>
                      <a:pt x="38" y="362"/>
                      <a:pt x="111" y="419"/>
                    </a:cubicBezTo>
                    <a:cubicBezTo>
                      <a:pt x="190" y="481"/>
                      <a:pt x="314" y="488"/>
                      <a:pt x="395" y="426"/>
                    </a:cubicBezTo>
                    <a:cubicBezTo>
                      <a:pt x="469" y="369"/>
                      <a:pt x="493" y="267"/>
                      <a:pt x="475" y="179"/>
                    </a:cubicBezTo>
                    <a:cubicBezTo>
                      <a:pt x="464" y="128"/>
                      <a:pt x="438" y="80"/>
                      <a:pt x="398" y="48"/>
                    </a:cubicBezTo>
                    <a:cubicBezTo>
                      <a:pt x="353" y="12"/>
                      <a:pt x="296" y="0"/>
                      <a:pt x="239" y="6"/>
                    </a:cubicBezTo>
                    <a:cubicBezTo>
                      <a:pt x="233" y="6"/>
                      <a:pt x="233" y="16"/>
                      <a:pt x="239" y="16"/>
                    </a:cubicBezTo>
                    <a:cubicBezTo>
                      <a:pt x="337" y="5"/>
                      <a:pt x="423" y="56"/>
                      <a:pt x="456" y="150"/>
                    </a:cubicBezTo>
                    <a:cubicBezTo>
                      <a:pt x="484" y="230"/>
                      <a:pt x="473" y="330"/>
                      <a:pt x="414" y="395"/>
                    </a:cubicBezTo>
                    <a:cubicBezTo>
                      <a:pt x="348" y="469"/>
                      <a:pt x="229" y="477"/>
                      <a:pt x="144" y="430"/>
                    </a:cubicBezTo>
                    <a:cubicBezTo>
                      <a:pt x="66" y="386"/>
                      <a:pt x="20" y="296"/>
                      <a:pt x="25" y="207"/>
                    </a:cubicBezTo>
                    <a:cubicBezTo>
                      <a:pt x="27" y="159"/>
                      <a:pt x="45" y="113"/>
                      <a:pt x="79" y="78"/>
                    </a:cubicBezTo>
                    <a:cubicBezTo>
                      <a:pt x="121" y="35"/>
                      <a:pt x="180" y="18"/>
                      <a:pt x="239" y="16"/>
                    </a:cubicBezTo>
                    <a:cubicBezTo>
                      <a:pt x="246" y="15"/>
                      <a:pt x="246" y="5"/>
                      <a:pt x="239" y="6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61" name="Freeform 345">
                <a:extLst>
                  <a:ext uri="{FF2B5EF4-FFF2-40B4-BE49-F238E27FC236}">
                    <a16:creationId xmlns:a16="http://schemas.microsoft.com/office/drawing/2014/main" xmlns="" id="{E03982ED-39CF-4089-9C78-4D5A9D310F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5169" y="1264936"/>
                <a:ext cx="1663805" cy="1267557"/>
              </a:xfrm>
              <a:custGeom>
                <a:avLst/>
                <a:gdLst/>
                <a:ahLst/>
                <a:cxnLst>
                  <a:cxn ang="0">
                    <a:pos x="330" y="33"/>
                  </a:cxn>
                  <a:cxn ang="0">
                    <a:pos x="361" y="486"/>
                  </a:cxn>
                  <a:cxn ang="0">
                    <a:pos x="330" y="33"/>
                  </a:cxn>
                </a:cxnLst>
                <a:rect l="0" t="0" r="r" b="b"/>
                <a:pathLst>
                  <a:path w="652" h="497">
                    <a:moveTo>
                      <a:pt x="330" y="33"/>
                    </a:moveTo>
                    <a:cubicBezTo>
                      <a:pt x="0" y="46"/>
                      <a:pt x="69" y="497"/>
                      <a:pt x="361" y="486"/>
                    </a:cubicBezTo>
                    <a:cubicBezTo>
                      <a:pt x="652" y="476"/>
                      <a:pt x="628" y="0"/>
                      <a:pt x="330" y="33"/>
                    </a:cubicBezTo>
                  </a:path>
                </a:pathLst>
              </a:custGeom>
              <a:solidFill>
                <a:srgbClr val="FC6C2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62" name="Freeform 346">
                <a:extLst>
                  <a:ext uri="{FF2B5EF4-FFF2-40B4-BE49-F238E27FC236}">
                    <a16:creationId xmlns:a16="http://schemas.microsoft.com/office/drawing/2014/main" xmlns="" id="{840837E7-805B-4C1E-8BA7-78E8D224A0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0542" y="1323239"/>
                <a:ext cx="1256761" cy="1244884"/>
              </a:xfrm>
              <a:custGeom>
                <a:avLst/>
                <a:gdLst/>
                <a:ahLst/>
                <a:cxnLst>
                  <a:cxn ang="0">
                    <a:pos x="238" y="5"/>
                  </a:cxn>
                  <a:cxn ang="0">
                    <a:pos x="19" y="171"/>
                  </a:cxn>
                  <a:cxn ang="0">
                    <a:pos x="110" y="419"/>
                  </a:cxn>
                  <a:cxn ang="0">
                    <a:pos x="394" y="426"/>
                  </a:cxn>
                  <a:cxn ang="0">
                    <a:pos x="474" y="178"/>
                  </a:cxn>
                  <a:cxn ang="0">
                    <a:pos x="397" y="48"/>
                  </a:cxn>
                  <a:cxn ang="0">
                    <a:pos x="238" y="5"/>
                  </a:cxn>
                  <a:cxn ang="0">
                    <a:pos x="238" y="15"/>
                  </a:cxn>
                  <a:cxn ang="0">
                    <a:pos x="455" y="150"/>
                  </a:cxn>
                  <a:cxn ang="0">
                    <a:pos x="414" y="394"/>
                  </a:cxn>
                  <a:cxn ang="0">
                    <a:pos x="143" y="429"/>
                  </a:cxn>
                  <a:cxn ang="0">
                    <a:pos x="24" y="207"/>
                  </a:cxn>
                  <a:cxn ang="0">
                    <a:pos x="78" y="78"/>
                  </a:cxn>
                  <a:cxn ang="0">
                    <a:pos x="238" y="15"/>
                  </a:cxn>
                  <a:cxn ang="0">
                    <a:pos x="238" y="5"/>
                  </a:cxn>
                </a:cxnLst>
                <a:rect l="0" t="0" r="r" b="b"/>
                <a:pathLst>
                  <a:path w="493" h="488">
                    <a:moveTo>
                      <a:pt x="238" y="5"/>
                    </a:moveTo>
                    <a:cubicBezTo>
                      <a:pt x="136" y="10"/>
                      <a:pt x="41" y="65"/>
                      <a:pt x="19" y="171"/>
                    </a:cubicBezTo>
                    <a:cubicBezTo>
                      <a:pt x="0" y="262"/>
                      <a:pt x="37" y="362"/>
                      <a:pt x="110" y="419"/>
                    </a:cubicBezTo>
                    <a:cubicBezTo>
                      <a:pt x="189" y="481"/>
                      <a:pt x="313" y="488"/>
                      <a:pt x="394" y="426"/>
                    </a:cubicBezTo>
                    <a:cubicBezTo>
                      <a:pt x="468" y="369"/>
                      <a:pt x="493" y="267"/>
                      <a:pt x="474" y="178"/>
                    </a:cubicBezTo>
                    <a:cubicBezTo>
                      <a:pt x="463" y="128"/>
                      <a:pt x="437" y="80"/>
                      <a:pt x="397" y="48"/>
                    </a:cubicBezTo>
                    <a:cubicBezTo>
                      <a:pt x="352" y="11"/>
                      <a:pt x="295" y="0"/>
                      <a:pt x="238" y="5"/>
                    </a:cubicBezTo>
                    <a:cubicBezTo>
                      <a:pt x="232" y="6"/>
                      <a:pt x="232" y="16"/>
                      <a:pt x="238" y="15"/>
                    </a:cubicBezTo>
                    <a:cubicBezTo>
                      <a:pt x="336" y="5"/>
                      <a:pt x="422" y="56"/>
                      <a:pt x="455" y="150"/>
                    </a:cubicBezTo>
                    <a:cubicBezTo>
                      <a:pt x="484" y="230"/>
                      <a:pt x="472" y="330"/>
                      <a:pt x="414" y="394"/>
                    </a:cubicBezTo>
                    <a:cubicBezTo>
                      <a:pt x="347" y="468"/>
                      <a:pt x="228" y="477"/>
                      <a:pt x="143" y="429"/>
                    </a:cubicBezTo>
                    <a:cubicBezTo>
                      <a:pt x="66" y="385"/>
                      <a:pt x="20" y="296"/>
                      <a:pt x="24" y="207"/>
                    </a:cubicBezTo>
                    <a:cubicBezTo>
                      <a:pt x="26" y="159"/>
                      <a:pt x="44" y="113"/>
                      <a:pt x="78" y="78"/>
                    </a:cubicBezTo>
                    <a:cubicBezTo>
                      <a:pt x="120" y="35"/>
                      <a:pt x="180" y="18"/>
                      <a:pt x="238" y="15"/>
                    </a:cubicBezTo>
                    <a:cubicBezTo>
                      <a:pt x="245" y="15"/>
                      <a:pt x="245" y="5"/>
                      <a:pt x="238" y="5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</p:grpSp>
        <p:sp>
          <p:nvSpPr>
            <p:cNvPr id="64" name="矩形 16">
              <a:extLst>
                <a:ext uri="{FF2B5EF4-FFF2-40B4-BE49-F238E27FC236}">
                  <a16:creationId xmlns:a16="http://schemas.microsoft.com/office/drawing/2014/main" xmlns="" id="{42A2A7D3-8F13-45D3-8C6F-B7EF22C4EAF9}"/>
                </a:ext>
              </a:extLst>
            </p:cNvPr>
            <p:cNvSpPr/>
            <p:nvPr/>
          </p:nvSpPr>
          <p:spPr>
            <a:xfrm>
              <a:off x="321448" y="286192"/>
              <a:ext cx="459138" cy="67954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仓耳玄三M W05" panose="02020400000000000000" pitchFamily="18" charset="-122"/>
                  <a:cs typeface="Arial" panose="020B0604020202020204" pitchFamily="34" charset="0"/>
                </a:rPr>
                <a:t>1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玄三M W05" panose="02020400000000000000" pitchFamily="18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3952A62-DDF6-46EC-8D17-E0BC224DB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0300" y="1092583"/>
            <a:ext cx="4883747" cy="306355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336806BC-35C7-4DC2-A30A-3923AD277A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8746" y="3749216"/>
            <a:ext cx="3721554" cy="30218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830C0516-65C2-4676-9DA9-AD0E7EA79B11}"/>
              </a:ext>
            </a:extLst>
          </p:cNvPr>
          <p:cNvGrpSpPr/>
          <p:nvPr/>
        </p:nvGrpSpPr>
        <p:grpSpPr>
          <a:xfrm>
            <a:off x="7914640" y="1483360"/>
            <a:ext cx="1137920" cy="2499360"/>
            <a:chOff x="7914640" y="1483360"/>
            <a:chExt cx="1137920" cy="249936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xmlns="" id="{F8B8DFF9-7A29-40CF-A996-1FE753C587B1}"/>
                </a:ext>
              </a:extLst>
            </p:cNvPr>
            <p:cNvCxnSpPr/>
            <p:nvPr/>
          </p:nvCxnSpPr>
          <p:spPr>
            <a:xfrm flipH="1">
              <a:off x="7924800" y="1483360"/>
              <a:ext cx="1127760" cy="12192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9EB121F8-0CEC-4DE8-A9BB-892791B76F00}"/>
                </a:ext>
              </a:extLst>
            </p:cNvPr>
            <p:cNvCxnSpPr>
              <a:cxnSpLocks/>
            </p:cNvCxnSpPr>
            <p:nvPr/>
          </p:nvCxnSpPr>
          <p:spPr>
            <a:xfrm>
              <a:off x="9052560" y="1497626"/>
              <a:ext cx="0" cy="24850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xmlns="" id="{BDFC07B8-FD45-4FE2-B0A2-69304F8179B3}"/>
                </a:ext>
              </a:extLst>
            </p:cNvPr>
            <p:cNvCxnSpPr>
              <a:cxnSpLocks/>
            </p:cNvCxnSpPr>
            <p:nvPr/>
          </p:nvCxnSpPr>
          <p:spPr>
            <a:xfrm>
              <a:off x="7914640" y="2702560"/>
              <a:ext cx="1137920" cy="124254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67D1E27F-1284-4DFC-88FF-133172BB0DAB}"/>
              </a:ext>
            </a:extLst>
          </p:cNvPr>
          <p:cNvGrpSpPr/>
          <p:nvPr/>
        </p:nvGrpSpPr>
        <p:grpSpPr>
          <a:xfrm>
            <a:off x="9052557" y="1497626"/>
            <a:ext cx="1574803" cy="2485094"/>
            <a:chOff x="8074511" y="1020147"/>
            <a:chExt cx="1457669" cy="2239316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xmlns="" id="{9596CAC8-292A-461F-A95E-D281629620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74511" y="1020147"/>
              <a:ext cx="2" cy="221185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xmlns="" id="{8C0147AD-08A7-4808-9327-3E74A79C7D60}"/>
                </a:ext>
              </a:extLst>
            </p:cNvPr>
            <p:cNvCxnSpPr>
              <a:cxnSpLocks/>
            </p:cNvCxnSpPr>
            <p:nvPr/>
          </p:nvCxnSpPr>
          <p:spPr>
            <a:xfrm>
              <a:off x="8083914" y="1020147"/>
              <a:ext cx="1448266" cy="223931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xmlns="" id="{30C55259-7D0C-498D-B745-6CA7CC2877AC}"/>
                </a:ext>
              </a:extLst>
            </p:cNvPr>
            <p:cNvCxnSpPr>
              <a:cxnSpLocks/>
            </p:cNvCxnSpPr>
            <p:nvPr/>
          </p:nvCxnSpPr>
          <p:spPr>
            <a:xfrm>
              <a:off x="8074511" y="3231997"/>
              <a:ext cx="145766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276E0798-19A5-4CB8-A71C-1CD9D00786AE}"/>
              </a:ext>
            </a:extLst>
          </p:cNvPr>
          <p:cNvGrpSpPr/>
          <p:nvPr/>
        </p:nvGrpSpPr>
        <p:grpSpPr>
          <a:xfrm rot="8842826">
            <a:off x="9352788" y="909773"/>
            <a:ext cx="2185018" cy="3186790"/>
            <a:chOff x="7330025" y="1247547"/>
            <a:chExt cx="2187864" cy="2735173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xmlns="" id="{F65C755E-877C-42B1-B221-9D764F6EF99B}"/>
                </a:ext>
              </a:extLst>
            </p:cNvPr>
            <p:cNvCxnSpPr>
              <a:cxnSpLocks/>
            </p:cNvCxnSpPr>
            <p:nvPr/>
          </p:nvCxnSpPr>
          <p:spPr>
            <a:xfrm rot="12757174" flipV="1">
              <a:off x="8112365" y="1247547"/>
              <a:ext cx="630740" cy="1142339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xmlns="" id="{1D23D79C-C111-4024-B6EC-5D9FBF384E6E}"/>
                </a:ext>
              </a:extLst>
            </p:cNvPr>
            <p:cNvCxnSpPr>
              <a:cxnSpLocks/>
            </p:cNvCxnSpPr>
            <p:nvPr/>
          </p:nvCxnSpPr>
          <p:spPr>
            <a:xfrm>
              <a:off x="9052560" y="1497626"/>
              <a:ext cx="0" cy="2485094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xmlns="" id="{75760621-52A8-42A8-9BB9-BD0F9B2C6911}"/>
                </a:ext>
              </a:extLst>
            </p:cNvPr>
            <p:cNvCxnSpPr>
              <a:cxnSpLocks/>
            </p:cNvCxnSpPr>
            <p:nvPr/>
          </p:nvCxnSpPr>
          <p:spPr>
            <a:xfrm rot="12757174" flipH="1" flipV="1">
              <a:off x="7330025" y="2581961"/>
              <a:ext cx="2187864" cy="931113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BFEBF9D-E044-404F-8441-23CF75C569A1}"/>
              </a:ext>
            </a:extLst>
          </p:cNvPr>
          <p:cNvSpPr txBox="1"/>
          <p:nvPr/>
        </p:nvSpPr>
        <p:spPr>
          <a:xfrm>
            <a:off x="378690" y="1344953"/>
            <a:ext cx="6917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hình</a:t>
            </a:r>
            <a:r>
              <a:rPr lang="en-US" sz="3200" b="1" dirty="0"/>
              <a:t> tam </a:t>
            </a:r>
            <a:r>
              <a:rPr lang="en-US" sz="3200" b="1" dirty="0" err="1"/>
              <a:t>giác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trong</a:t>
            </a:r>
            <a:r>
              <a:rPr lang="en-US" sz="3200" b="1" dirty="0"/>
              <a:t> </a:t>
            </a:r>
            <a:r>
              <a:rPr lang="en-US" sz="3200" b="1" dirty="0" err="1"/>
              <a:t>hình</a:t>
            </a:r>
            <a:r>
              <a:rPr lang="en-US" sz="3200" b="1" dirty="0"/>
              <a:t> </a:t>
            </a:r>
            <a:r>
              <a:rPr lang="en-US" sz="3200" b="1" dirty="0" err="1"/>
              <a:t>là</a:t>
            </a:r>
            <a:r>
              <a:rPr lang="en-US" sz="3200" b="1" dirty="0"/>
              <a:t>: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D8AD3312-A7AC-4243-83F5-3AE93D3A1FA7}"/>
              </a:ext>
            </a:extLst>
          </p:cNvPr>
          <p:cNvSpPr txBox="1"/>
          <p:nvPr/>
        </p:nvSpPr>
        <p:spPr>
          <a:xfrm>
            <a:off x="484008" y="2908635"/>
            <a:ext cx="6917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hình</a:t>
            </a:r>
            <a:r>
              <a:rPr lang="en-US" sz="3200" b="1" dirty="0"/>
              <a:t> </a:t>
            </a:r>
            <a:r>
              <a:rPr lang="en-US" sz="3200" b="1" dirty="0" err="1"/>
              <a:t>tứ</a:t>
            </a:r>
            <a:r>
              <a:rPr lang="en-US" sz="3200" b="1" dirty="0"/>
              <a:t> </a:t>
            </a:r>
            <a:r>
              <a:rPr lang="en-US" sz="3200" b="1" dirty="0" err="1"/>
              <a:t>giác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trong</a:t>
            </a:r>
            <a:r>
              <a:rPr lang="en-US" sz="3200" b="1" dirty="0"/>
              <a:t> </a:t>
            </a:r>
            <a:r>
              <a:rPr lang="en-US" sz="3200" b="1" dirty="0" err="1"/>
              <a:t>hình</a:t>
            </a:r>
            <a:r>
              <a:rPr lang="en-US" sz="3200" b="1" dirty="0"/>
              <a:t> </a:t>
            </a:r>
            <a:r>
              <a:rPr lang="en-US" sz="3200" b="1" dirty="0" err="1"/>
              <a:t>là</a:t>
            </a:r>
            <a:r>
              <a:rPr lang="en-US" sz="3200" b="1" dirty="0"/>
              <a:t>: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C59AF456-C770-4921-B6F5-2FBC5603F161}"/>
              </a:ext>
            </a:extLst>
          </p:cNvPr>
          <p:cNvGrpSpPr/>
          <p:nvPr/>
        </p:nvGrpSpPr>
        <p:grpSpPr>
          <a:xfrm>
            <a:off x="7914636" y="1505946"/>
            <a:ext cx="2713920" cy="2476774"/>
            <a:chOff x="7914640" y="1478649"/>
            <a:chExt cx="2713920" cy="2476774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xmlns="" id="{83959123-4444-429C-B252-A72CCB081163}"/>
                </a:ext>
              </a:extLst>
            </p:cNvPr>
            <p:cNvCxnSpPr/>
            <p:nvPr/>
          </p:nvCxnSpPr>
          <p:spPr>
            <a:xfrm flipH="1">
              <a:off x="7924800" y="1483360"/>
              <a:ext cx="1127760" cy="12192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xmlns="" id="{B4F16DFC-FD2B-4438-9A9B-227A8CB4E1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52560" y="3917810"/>
              <a:ext cx="1574804" cy="71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xmlns="" id="{24C1719F-6C5F-4591-952D-8B75098953C1}"/>
                </a:ext>
              </a:extLst>
            </p:cNvPr>
            <p:cNvCxnSpPr>
              <a:cxnSpLocks/>
            </p:cNvCxnSpPr>
            <p:nvPr/>
          </p:nvCxnSpPr>
          <p:spPr>
            <a:xfrm>
              <a:off x="7914640" y="2702560"/>
              <a:ext cx="1137920" cy="124254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xmlns="" id="{8AA5B698-83EA-4CD9-B2A3-915557FEBD0C}"/>
                </a:ext>
              </a:extLst>
            </p:cNvPr>
            <p:cNvCxnSpPr>
              <a:cxnSpLocks/>
            </p:cNvCxnSpPr>
            <p:nvPr/>
          </p:nvCxnSpPr>
          <p:spPr>
            <a:xfrm>
              <a:off x="9062715" y="1478649"/>
              <a:ext cx="1565845" cy="247677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2E7F23C0-08C0-42F0-8695-881639D51CF1}"/>
              </a:ext>
            </a:extLst>
          </p:cNvPr>
          <p:cNvSpPr txBox="1"/>
          <p:nvPr/>
        </p:nvSpPr>
        <p:spPr>
          <a:xfrm>
            <a:off x="443537" y="2126794"/>
            <a:ext cx="1119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ABC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9DD0E936-F685-4C86-83A1-DB99BCEE245C}"/>
              </a:ext>
            </a:extLst>
          </p:cNvPr>
          <p:cNvSpPr txBox="1"/>
          <p:nvPr/>
        </p:nvSpPr>
        <p:spPr>
          <a:xfrm>
            <a:off x="1929280" y="2117785"/>
            <a:ext cx="1119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ACD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BE5D1FE8-AF99-460F-B445-6FAF99EF2241}"/>
              </a:ext>
            </a:extLst>
          </p:cNvPr>
          <p:cNvSpPr txBox="1"/>
          <p:nvPr/>
        </p:nvSpPr>
        <p:spPr>
          <a:xfrm>
            <a:off x="3507170" y="2099457"/>
            <a:ext cx="1119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ADE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8A1609A7-6EFC-4339-AC60-4D3F8B8EF95C}"/>
              </a:ext>
            </a:extLst>
          </p:cNvPr>
          <p:cNvSpPr txBox="1"/>
          <p:nvPr/>
        </p:nvSpPr>
        <p:spPr>
          <a:xfrm>
            <a:off x="630306" y="3854044"/>
            <a:ext cx="1777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ABCD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xmlns="" id="{1A342A03-E88F-4263-8C14-DF60E4227E04}"/>
              </a:ext>
            </a:extLst>
          </p:cNvPr>
          <p:cNvGrpSpPr/>
          <p:nvPr/>
        </p:nvGrpSpPr>
        <p:grpSpPr>
          <a:xfrm rot="11952514">
            <a:off x="8742214" y="1532094"/>
            <a:ext cx="2612868" cy="2786294"/>
            <a:chOff x="7895842" y="1532311"/>
            <a:chExt cx="2612868" cy="2786294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xmlns="" id="{81A672B0-9D47-4E14-8B66-947B73CA863A}"/>
                </a:ext>
              </a:extLst>
            </p:cNvPr>
            <p:cNvCxnSpPr>
              <a:cxnSpLocks/>
            </p:cNvCxnSpPr>
            <p:nvPr/>
          </p:nvCxnSpPr>
          <p:spPr>
            <a:xfrm rot="9647486" flipV="1">
              <a:off x="8271342" y="1906287"/>
              <a:ext cx="1554488" cy="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xmlns="" id="{53ED3434-48A5-44A0-A005-869E86490AB8}"/>
                </a:ext>
              </a:extLst>
            </p:cNvPr>
            <p:cNvCxnSpPr>
              <a:cxnSpLocks/>
            </p:cNvCxnSpPr>
            <p:nvPr/>
          </p:nvCxnSpPr>
          <p:spPr>
            <a:xfrm rot="9647486">
              <a:off x="8258790" y="3216598"/>
              <a:ext cx="2249920" cy="110200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xmlns="" id="{07E7A956-D53A-4213-8B8E-5A1B2E8FC445}"/>
                </a:ext>
              </a:extLst>
            </p:cNvPr>
            <p:cNvCxnSpPr>
              <a:cxnSpLocks/>
            </p:cNvCxnSpPr>
            <p:nvPr/>
          </p:nvCxnSpPr>
          <p:spPr>
            <a:xfrm rot="9647486" flipV="1">
              <a:off x="7895842" y="2197702"/>
              <a:ext cx="637504" cy="135384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xmlns="" id="{15C7CFAC-E077-4DDA-9B5C-3E7CFC4DAD20}"/>
                </a:ext>
              </a:extLst>
            </p:cNvPr>
            <p:cNvCxnSpPr>
              <a:cxnSpLocks/>
            </p:cNvCxnSpPr>
            <p:nvPr/>
          </p:nvCxnSpPr>
          <p:spPr>
            <a:xfrm rot="9647486" flipH="1" flipV="1">
              <a:off x="10177948" y="1532311"/>
              <a:ext cx="40586" cy="249936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56CD0D77-2FEC-4728-82DE-1174976D297F}"/>
              </a:ext>
            </a:extLst>
          </p:cNvPr>
          <p:cNvSpPr txBox="1"/>
          <p:nvPr/>
        </p:nvSpPr>
        <p:spPr>
          <a:xfrm>
            <a:off x="2308005" y="3884662"/>
            <a:ext cx="1119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ACDE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144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7588">
        <p:random/>
      </p:transition>
    </mc:Choice>
    <mc:Fallback xmlns="">
      <p:transition spd="slow" advTm="2758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85"/>
            </p:par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xmlns="" id="{0FE08DE0-DAFC-458C-B9D0-5A0DB4FE3727}"/>
              </a:ext>
            </a:extLst>
          </p:cNvPr>
          <p:cNvSpPr/>
          <p:nvPr/>
        </p:nvSpPr>
        <p:spPr>
          <a:xfrm>
            <a:off x="992729" y="111075"/>
            <a:ext cx="10857322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just" defTabSz="457200"/>
            <a:r>
              <a:rPr lang="vi-VN" altLang="zh-CN" sz="3200" b="1" dirty="0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Trong hình dưới đây (như hình vẽ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). H</a:t>
            </a:r>
            <a:r>
              <a:rPr lang="vi-VN" altLang="zh-CN" sz="3200" b="1" dirty="0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ãy dùng ê ke để kiểm tra xem hai bán kính nào của đường tròn tâm O tạo thành một góc vuông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仓耳玄三M W05" panose="02020400000000000000" pitchFamily="18" charset="-122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DB20D2A-1751-4DE6-B8F3-F90B9E302C6D}"/>
              </a:ext>
            </a:extLst>
          </p:cNvPr>
          <p:cNvGrpSpPr/>
          <p:nvPr/>
        </p:nvGrpSpPr>
        <p:grpSpPr>
          <a:xfrm>
            <a:off x="41244" y="243903"/>
            <a:ext cx="1021277" cy="795891"/>
            <a:chOff x="41244" y="243903"/>
            <a:chExt cx="1021277" cy="795891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xmlns="" id="{6FAA7A52-1BB7-403B-8972-2A22AECB5138}"/>
                </a:ext>
              </a:extLst>
            </p:cNvPr>
            <p:cNvGrpSpPr/>
            <p:nvPr/>
          </p:nvGrpSpPr>
          <p:grpSpPr>
            <a:xfrm>
              <a:off x="41244" y="243903"/>
              <a:ext cx="1021277" cy="795891"/>
              <a:chOff x="5395169" y="1264936"/>
              <a:chExt cx="1722108" cy="1342056"/>
            </a:xfrm>
          </p:grpSpPr>
          <p:sp>
            <p:nvSpPr>
              <p:cNvPr id="59" name="Freeform 343">
                <a:extLst>
                  <a:ext uri="{FF2B5EF4-FFF2-40B4-BE49-F238E27FC236}">
                    <a16:creationId xmlns:a16="http://schemas.microsoft.com/office/drawing/2014/main" xmlns="" id="{7C3F5654-0B8C-4DCA-910D-5A9DDFA314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1313" y="1305964"/>
                <a:ext cx="1665964" cy="1264319"/>
              </a:xfrm>
              <a:custGeom>
                <a:avLst/>
                <a:gdLst/>
                <a:ahLst/>
                <a:cxnLst>
                  <a:cxn ang="0">
                    <a:pos x="331" y="33"/>
                  </a:cxn>
                  <a:cxn ang="0">
                    <a:pos x="362" y="486"/>
                  </a:cxn>
                  <a:cxn ang="0">
                    <a:pos x="331" y="33"/>
                  </a:cxn>
                </a:cxnLst>
                <a:rect l="0" t="0" r="r" b="b"/>
                <a:pathLst>
                  <a:path w="653" h="496">
                    <a:moveTo>
                      <a:pt x="331" y="33"/>
                    </a:moveTo>
                    <a:cubicBezTo>
                      <a:pt x="0" y="45"/>
                      <a:pt x="70" y="496"/>
                      <a:pt x="362" y="486"/>
                    </a:cubicBezTo>
                    <a:cubicBezTo>
                      <a:pt x="653" y="475"/>
                      <a:pt x="629" y="0"/>
                      <a:pt x="331" y="33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60" name="Freeform 344">
                <a:extLst>
                  <a:ext uri="{FF2B5EF4-FFF2-40B4-BE49-F238E27FC236}">
                    <a16:creationId xmlns:a16="http://schemas.microsoft.com/office/drawing/2014/main" xmlns="" id="{A42AA1E0-E959-40C7-96A4-4AF9D4E4B8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6686" y="1362108"/>
                <a:ext cx="1256761" cy="1244884"/>
              </a:xfrm>
              <a:custGeom>
                <a:avLst/>
                <a:gdLst/>
                <a:ahLst/>
                <a:cxnLst>
                  <a:cxn ang="0">
                    <a:pos x="239" y="6"/>
                  </a:cxn>
                  <a:cxn ang="0">
                    <a:pos x="19" y="171"/>
                  </a:cxn>
                  <a:cxn ang="0">
                    <a:pos x="111" y="419"/>
                  </a:cxn>
                  <a:cxn ang="0">
                    <a:pos x="395" y="426"/>
                  </a:cxn>
                  <a:cxn ang="0">
                    <a:pos x="475" y="179"/>
                  </a:cxn>
                  <a:cxn ang="0">
                    <a:pos x="398" y="48"/>
                  </a:cxn>
                  <a:cxn ang="0">
                    <a:pos x="239" y="6"/>
                  </a:cxn>
                  <a:cxn ang="0">
                    <a:pos x="239" y="16"/>
                  </a:cxn>
                  <a:cxn ang="0">
                    <a:pos x="456" y="150"/>
                  </a:cxn>
                  <a:cxn ang="0">
                    <a:pos x="414" y="395"/>
                  </a:cxn>
                  <a:cxn ang="0">
                    <a:pos x="144" y="430"/>
                  </a:cxn>
                  <a:cxn ang="0">
                    <a:pos x="25" y="207"/>
                  </a:cxn>
                  <a:cxn ang="0">
                    <a:pos x="79" y="78"/>
                  </a:cxn>
                  <a:cxn ang="0">
                    <a:pos x="239" y="16"/>
                  </a:cxn>
                  <a:cxn ang="0">
                    <a:pos x="239" y="6"/>
                  </a:cxn>
                </a:cxnLst>
                <a:rect l="0" t="0" r="r" b="b"/>
                <a:pathLst>
                  <a:path w="493" h="488">
                    <a:moveTo>
                      <a:pt x="239" y="6"/>
                    </a:moveTo>
                    <a:cubicBezTo>
                      <a:pt x="136" y="10"/>
                      <a:pt x="42" y="65"/>
                      <a:pt x="19" y="171"/>
                    </a:cubicBezTo>
                    <a:cubicBezTo>
                      <a:pt x="0" y="262"/>
                      <a:pt x="38" y="362"/>
                      <a:pt x="111" y="419"/>
                    </a:cubicBezTo>
                    <a:cubicBezTo>
                      <a:pt x="190" y="481"/>
                      <a:pt x="314" y="488"/>
                      <a:pt x="395" y="426"/>
                    </a:cubicBezTo>
                    <a:cubicBezTo>
                      <a:pt x="469" y="369"/>
                      <a:pt x="493" y="267"/>
                      <a:pt x="475" y="179"/>
                    </a:cubicBezTo>
                    <a:cubicBezTo>
                      <a:pt x="464" y="128"/>
                      <a:pt x="438" y="80"/>
                      <a:pt x="398" y="48"/>
                    </a:cubicBezTo>
                    <a:cubicBezTo>
                      <a:pt x="353" y="12"/>
                      <a:pt x="296" y="0"/>
                      <a:pt x="239" y="6"/>
                    </a:cubicBezTo>
                    <a:cubicBezTo>
                      <a:pt x="233" y="6"/>
                      <a:pt x="233" y="16"/>
                      <a:pt x="239" y="16"/>
                    </a:cubicBezTo>
                    <a:cubicBezTo>
                      <a:pt x="337" y="5"/>
                      <a:pt x="423" y="56"/>
                      <a:pt x="456" y="150"/>
                    </a:cubicBezTo>
                    <a:cubicBezTo>
                      <a:pt x="484" y="230"/>
                      <a:pt x="473" y="330"/>
                      <a:pt x="414" y="395"/>
                    </a:cubicBezTo>
                    <a:cubicBezTo>
                      <a:pt x="348" y="469"/>
                      <a:pt x="229" y="477"/>
                      <a:pt x="144" y="430"/>
                    </a:cubicBezTo>
                    <a:cubicBezTo>
                      <a:pt x="66" y="386"/>
                      <a:pt x="20" y="296"/>
                      <a:pt x="25" y="207"/>
                    </a:cubicBezTo>
                    <a:cubicBezTo>
                      <a:pt x="27" y="159"/>
                      <a:pt x="45" y="113"/>
                      <a:pt x="79" y="78"/>
                    </a:cubicBezTo>
                    <a:cubicBezTo>
                      <a:pt x="121" y="35"/>
                      <a:pt x="180" y="18"/>
                      <a:pt x="239" y="16"/>
                    </a:cubicBezTo>
                    <a:cubicBezTo>
                      <a:pt x="246" y="15"/>
                      <a:pt x="246" y="5"/>
                      <a:pt x="239" y="6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61" name="Freeform 345">
                <a:extLst>
                  <a:ext uri="{FF2B5EF4-FFF2-40B4-BE49-F238E27FC236}">
                    <a16:creationId xmlns:a16="http://schemas.microsoft.com/office/drawing/2014/main" xmlns="" id="{E03982ED-39CF-4089-9C78-4D5A9D310F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5169" y="1264936"/>
                <a:ext cx="1663805" cy="1267557"/>
              </a:xfrm>
              <a:custGeom>
                <a:avLst/>
                <a:gdLst/>
                <a:ahLst/>
                <a:cxnLst>
                  <a:cxn ang="0">
                    <a:pos x="330" y="33"/>
                  </a:cxn>
                  <a:cxn ang="0">
                    <a:pos x="361" y="486"/>
                  </a:cxn>
                  <a:cxn ang="0">
                    <a:pos x="330" y="33"/>
                  </a:cxn>
                </a:cxnLst>
                <a:rect l="0" t="0" r="r" b="b"/>
                <a:pathLst>
                  <a:path w="652" h="497">
                    <a:moveTo>
                      <a:pt x="330" y="33"/>
                    </a:moveTo>
                    <a:cubicBezTo>
                      <a:pt x="0" y="46"/>
                      <a:pt x="69" y="497"/>
                      <a:pt x="361" y="486"/>
                    </a:cubicBezTo>
                    <a:cubicBezTo>
                      <a:pt x="652" y="476"/>
                      <a:pt x="628" y="0"/>
                      <a:pt x="330" y="33"/>
                    </a:cubicBezTo>
                  </a:path>
                </a:pathLst>
              </a:custGeom>
              <a:solidFill>
                <a:srgbClr val="FC6C2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62" name="Freeform 346">
                <a:extLst>
                  <a:ext uri="{FF2B5EF4-FFF2-40B4-BE49-F238E27FC236}">
                    <a16:creationId xmlns:a16="http://schemas.microsoft.com/office/drawing/2014/main" xmlns="" id="{840837E7-805B-4C1E-8BA7-78E8D224A0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0542" y="1323239"/>
                <a:ext cx="1256761" cy="1244884"/>
              </a:xfrm>
              <a:custGeom>
                <a:avLst/>
                <a:gdLst/>
                <a:ahLst/>
                <a:cxnLst>
                  <a:cxn ang="0">
                    <a:pos x="238" y="5"/>
                  </a:cxn>
                  <a:cxn ang="0">
                    <a:pos x="19" y="171"/>
                  </a:cxn>
                  <a:cxn ang="0">
                    <a:pos x="110" y="419"/>
                  </a:cxn>
                  <a:cxn ang="0">
                    <a:pos x="394" y="426"/>
                  </a:cxn>
                  <a:cxn ang="0">
                    <a:pos x="474" y="178"/>
                  </a:cxn>
                  <a:cxn ang="0">
                    <a:pos x="397" y="48"/>
                  </a:cxn>
                  <a:cxn ang="0">
                    <a:pos x="238" y="5"/>
                  </a:cxn>
                  <a:cxn ang="0">
                    <a:pos x="238" y="15"/>
                  </a:cxn>
                  <a:cxn ang="0">
                    <a:pos x="455" y="150"/>
                  </a:cxn>
                  <a:cxn ang="0">
                    <a:pos x="414" y="394"/>
                  </a:cxn>
                  <a:cxn ang="0">
                    <a:pos x="143" y="429"/>
                  </a:cxn>
                  <a:cxn ang="0">
                    <a:pos x="24" y="207"/>
                  </a:cxn>
                  <a:cxn ang="0">
                    <a:pos x="78" y="78"/>
                  </a:cxn>
                  <a:cxn ang="0">
                    <a:pos x="238" y="15"/>
                  </a:cxn>
                  <a:cxn ang="0">
                    <a:pos x="238" y="5"/>
                  </a:cxn>
                </a:cxnLst>
                <a:rect l="0" t="0" r="r" b="b"/>
                <a:pathLst>
                  <a:path w="493" h="488">
                    <a:moveTo>
                      <a:pt x="238" y="5"/>
                    </a:moveTo>
                    <a:cubicBezTo>
                      <a:pt x="136" y="10"/>
                      <a:pt x="41" y="65"/>
                      <a:pt x="19" y="171"/>
                    </a:cubicBezTo>
                    <a:cubicBezTo>
                      <a:pt x="0" y="262"/>
                      <a:pt x="37" y="362"/>
                      <a:pt x="110" y="419"/>
                    </a:cubicBezTo>
                    <a:cubicBezTo>
                      <a:pt x="189" y="481"/>
                      <a:pt x="313" y="488"/>
                      <a:pt x="394" y="426"/>
                    </a:cubicBezTo>
                    <a:cubicBezTo>
                      <a:pt x="468" y="369"/>
                      <a:pt x="493" y="267"/>
                      <a:pt x="474" y="178"/>
                    </a:cubicBezTo>
                    <a:cubicBezTo>
                      <a:pt x="463" y="128"/>
                      <a:pt x="437" y="80"/>
                      <a:pt x="397" y="48"/>
                    </a:cubicBezTo>
                    <a:cubicBezTo>
                      <a:pt x="352" y="11"/>
                      <a:pt x="295" y="0"/>
                      <a:pt x="238" y="5"/>
                    </a:cubicBezTo>
                    <a:cubicBezTo>
                      <a:pt x="232" y="6"/>
                      <a:pt x="232" y="16"/>
                      <a:pt x="238" y="15"/>
                    </a:cubicBezTo>
                    <a:cubicBezTo>
                      <a:pt x="336" y="5"/>
                      <a:pt x="422" y="56"/>
                      <a:pt x="455" y="150"/>
                    </a:cubicBezTo>
                    <a:cubicBezTo>
                      <a:pt x="484" y="230"/>
                      <a:pt x="472" y="330"/>
                      <a:pt x="414" y="394"/>
                    </a:cubicBezTo>
                    <a:cubicBezTo>
                      <a:pt x="347" y="468"/>
                      <a:pt x="228" y="477"/>
                      <a:pt x="143" y="429"/>
                    </a:cubicBezTo>
                    <a:cubicBezTo>
                      <a:pt x="66" y="385"/>
                      <a:pt x="20" y="296"/>
                      <a:pt x="24" y="207"/>
                    </a:cubicBezTo>
                    <a:cubicBezTo>
                      <a:pt x="26" y="159"/>
                      <a:pt x="44" y="113"/>
                      <a:pt x="78" y="78"/>
                    </a:cubicBezTo>
                    <a:cubicBezTo>
                      <a:pt x="120" y="35"/>
                      <a:pt x="180" y="18"/>
                      <a:pt x="238" y="15"/>
                    </a:cubicBezTo>
                    <a:cubicBezTo>
                      <a:pt x="245" y="15"/>
                      <a:pt x="245" y="5"/>
                      <a:pt x="238" y="5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</p:grpSp>
        <p:sp>
          <p:nvSpPr>
            <p:cNvPr id="64" name="矩形 16">
              <a:extLst>
                <a:ext uri="{FF2B5EF4-FFF2-40B4-BE49-F238E27FC236}">
                  <a16:creationId xmlns:a16="http://schemas.microsoft.com/office/drawing/2014/main" xmlns="" id="{42A2A7D3-8F13-45D3-8C6F-B7EF22C4EAF9}"/>
                </a:ext>
              </a:extLst>
            </p:cNvPr>
            <p:cNvSpPr/>
            <p:nvPr/>
          </p:nvSpPr>
          <p:spPr>
            <a:xfrm>
              <a:off x="321448" y="286192"/>
              <a:ext cx="459138" cy="71282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仓耳玄三M W05" panose="02020400000000000000" pitchFamily="18" charset="-122"/>
                  <a:cs typeface="Arial" panose="020B0604020202020204" pitchFamily="34" charset="0"/>
                </a:rPr>
                <a:t>2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玄三M W05" panose="02020400000000000000" pitchFamily="18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xmlns="" id="{51C61FB7-7161-427B-9DC8-A89A8C083E58}"/>
              </a:ext>
            </a:extLst>
          </p:cNvPr>
          <p:cNvGrpSpPr/>
          <p:nvPr/>
        </p:nvGrpSpPr>
        <p:grpSpPr>
          <a:xfrm rot="619257">
            <a:off x="-752657" y="4249438"/>
            <a:ext cx="5738514" cy="3693718"/>
            <a:chOff x="4426780" y="746446"/>
            <a:chExt cx="3833729" cy="3833729"/>
          </a:xfrm>
        </p:grpSpPr>
        <p:pic>
          <p:nvPicPr>
            <p:cNvPr id="94" name="Picture 93" descr="A picture containing close&#10;&#10;Description automatically generated">
              <a:extLst>
                <a:ext uri="{FF2B5EF4-FFF2-40B4-BE49-F238E27FC236}">
                  <a16:creationId xmlns:a16="http://schemas.microsoft.com/office/drawing/2014/main" xmlns="" id="{615130AA-6B9F-4E1F-982C-B9AF99C8D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26780" y="746446"/>
              <a:ext cx="3833729" cy="3833729"/>
            </a:xfrm>
            <a:prstGeom prst="rect">
              <a:avLst/>
            </a:prstGeom>
          </p:spPr>
        </p:pic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xmlns="" id="{EA64C795-14C8-4C06-BE69-B3EB910BAD0E}"/>
                </a:ext>
              </a:extLst>
            </p:cNvPr>
            <p:cNvSpPr txBox="1"/>
            <p:nvPr/>
          </p:nvSpPr>
          <p:spPr>
            <a:xfrm>
              <a:off x="5112620" y="1687344"/>
              <a:ext cx="2620398" cy="119714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Gọi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bán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kính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góc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xmlns="" id="{C5FE2359-0424-4577-8ED4-2EC9096CC04E}"/>
              </a:ext>
            </a:extLst>
          </p:cNvPr>
          <p:cNvSpPr/>
          <p:nvPr/>
        </p:nvSpPr>
        <p:spPr>
          <a:xfrm>
            <a:off x="452297" y="1783637"/>
            <a:ext cx="5875427" cy="785994"/>
          </a:xfrm>
          <a:prstGeom prst="roundRect">
            <a:avLst/>
          </a:prstGeom>
          <a:solidFill>
            <a:srgbClr val="BDFD05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OA, OB, OC, OD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21A08564-C04C-40C6-945A-322AF4659550}"/>
              </a:ext>
            </a:extLst>
          </p:cNvPr>
          <p:cNvGrpSpPr/>
          <p:nvPr/>
        </p:nvGrpSpPr>
        <p:grpSpPr>
          <a:xfrm>
            <a:off x="7988778" y="1249848"/>
            <a:ext cx="3775536" cy="3874878"/>
            <a:chOff x="7988778" y="1249848"/>
            <a:chExt cx="3775536" cy="3874878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979ED08E-459D-4B3B-BD7F-9E1523404C22}"/>
                </a:ext>
              </a:extLst>
            </p:cNvPr>
            <p:cNvGrpSpPr/>
            <p:nvPr/>
          </p:nvGrpSpPr>
          <p:grpSpPr>
            <a:xfrm>
              <a:off x="7988778" y="1249848"/>
              <a:ext cx="3775536" cy="3874878"/>
              <a:chOff x="7988778" y="1249848"/>
              <a:chExt cx="3775536" cy="3874878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xmlns="" id="{9FFA6E56-68E0-48BE-BD0E-0878D78CA0E4}"/>
                  </a:ext>
                </a:extLst>
              </p:cNvPr>
              <p:cNvSpPr/>
              <p:nvPr/>
            </p:nvSpPr>
            <p:spPr>
              <a:xfrm>
                <a:off x="8463280" y="1875349"/>
                <a:ext cx="3180080" cy="3027680"/>
              </a:xfrm>
              <a:prstGeom prst="ellips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xmlns="" id="{491B4DC5-6A8B-4831-A364-272EB014DBDA}"/>
                  </a:ext>
                </a:extLst>
              </p:cNvPr>
              <p:cNvSpPr/>
              <p:nvPr/>
            </p:nvSpPr>
            <p:spPr>
              <a:xfrm>
                <a:off x="10006634" y="3332480"/>
                <a:ext cx="121920" cy="9652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xmlns="" id="{831E65F2-9EC6-4FD3-8950-7C70E9383B19}"/>
                  </a:ext>
                </a:extLst>
              </p:cNvPr>
              <p:cNvCxnSpPr>
                <a:cxnSpLocks/>
                <a:stCxn id="4" idx="0"/>
              </p:cNvCxnSpPr>
              <p:nvPr/>
            </p:nvCxnSpPr>
            <p:spPr>
              <a:xfrm flipV="1">
                <a:off x="10067594" y="1875350"/>
                <a:ext cx="0" cy="145713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xmlns="" id="{CE3B90AC-8D55-4D76-A545-7B89FAF62EA3}"/>
                  </a:ext>
                </a:extLst>
              </p:cNvPr>
              <p:cNvCxnSpPr>
                <a:cxnSpLocks/>
                <a:stCxn id="4" idx="4"/>
              </p:cNvCxnSpPr>
              <p:nvPr/>
            </p:nvCxnSpPr>
            <p:spPr>
              <a:xfrm flipH="1">
                <a:off x="8484834" y="3429000"/>
                <a:ext cx="1582760" cy="284894"/>
              </a:xfrm>
              <a:prstGeom prst="line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xmlns="" id="{05FD458C-4273-45DD-AC69-F7FFD59E867C}"/>
                  </a:ext>
                </a:extLst>
              </p:cNvPr>
              <p:cNvCxnSpPr>
                <a:cxnSpLocks/>
                <a:stCxn id="4" idx="5"/>
                <a:endCxn id="3" idx="3"/>
              </p:cNvCxnSpPr>
              <p:nvPr/>
            </p:nvCxnSpPr>
            <p:spPr>
              <a:xfrm flipH="1">
                <a:off x="8928992" y="3414865"/>
                <a:ext cx="1181707" cy="1044771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xmlns="" id="{833647F3-C4ED-4EDD-95F3-A949104A4D98}"/>
                  </a:ext>
                </a:extLst>
              </p:cNvPr>
              <p:cNvCxnSpPr>
                <a:cxnSpLocks/>
                <a:stCxn id="4" idx="5"/>
              </p:cNvCxnSpPr>
              <p:nvPr/>
            </p:nvCxnSpPr>
            <p:spPr>
              <a:xfrm>
                <a:off x="10110699" y="3414865"/>
                <a:ext cx="964556" cy="112596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836347CA-750B-43A4-AD8A-7585D07A0901}"/>
                  </a:ext>
                </a:extLst>
              </p:cNvPr>
              <p:cNvSpPr txBox="1"/>
              <p:nvPr/>
            </p:nvSpPr>
            <p:spPr>
              <a:xfrm>
                <a:off x="9833914" y="1249848"/>
                <a:ext cx="58928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/>
                  <a:t>A</a:t>
                </a: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xmlns="" id="{53F3FB9D-A3D5-44F1-9B9E-ECC4E074BD44}"/>
                  </a:ext>
                </a:extLst>
              </p:cNvPr>
              <p:cNvSpPr txBox="1"/>
              <p:nvPr/>
            </p:nvSpPr>
            <p:spPr>
              <a:xfrm>
                <a:off x="7988778" y="3359951"/>
                <a:ext cx="58928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/>
                  <a:t>D</a:t>
                </a:r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xmlns="" id="{76074374-AE68-4AB8-A437-4BB61932B4F4}"/>
                  </a:ext>
                </a:extLst>
              </p:cNvPr>
              <p:cNvSpPr txBox="1"/>
              <p:nvPr/>
            </p:nvSpPr>
            <p:spPr>
              <a:xfrm>
                <a:off x="8498012" y="4305451"/>
                <a:ext cx="58928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/>
                  <a:t>C</a:t>
                </a:r>
              </a:p>
            </p:txBody>
          </p: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xmlns="" id="{D3984252-F393-4C19-B411-60C08E5A71B4}"/>
                  </a:ext>
                </a:extLst>
              </p:cNvPr>
              <p:cNvSpPr txBox="1"/>
              <p:nvPr/>
            </p:nvSpPr>
            <p:spPr>
              <a:xfrm>
                <a:off x="11175034" y="4416840"/>
                <a:ext cx="58928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/>
                  <a:t>B</a:t>
                </a: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4854CAF1-172E-49A6-ACFF-F765763845E6}"/>
                </a:ext>
              </a:extLst>
            </p:cNvPr>
            <p:cNvSpPr txBox="1"/>
            <p:nvPr/>
          </p:nvSpPr>
          <p:spPr>
            <a:xfrm>
              <a:off x="10200640" y="2956560"/>
              <a:ext cx="3326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O</a:t>
              </a:r>
            </a:p>
          </p:txBody>
        </p:sp>
      </p:grp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xmlns="" id="{A5A8C828-76C2-45A5-AFE0-3FF5E9E22B33}"/>
              </a:ext>
            </a:extLst>
          </p:cNvPr>
          <p:cNvSpPr/>
          <p:nvPr/>
        </p:nvSpPr>
        <p:spPr>
          <a:xfrm>
            <a:off x="534594" y="3021867"/>
            <a:ext cx="5875427" cy="1569659"/>
          </a:xfrm>
          <a:prstGeom prst="roundRect">
            <a:avLst/>
          </a:prstGeom>
          <a:solidFill>
            <a:srgbClr val="BDFD05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r>
              <a:rPr lang="vi-VN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 6 góc được xét là các góc đỉnh có các cặp cạnh: OA và OD, OA và OC, OA và OB, OD và OC, OD và OB, OC và OB.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31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xmlns="" id="{81E7529D-F81E-4DC5-9CC5-156ED4DDDE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94805">
            <a:off x="7524769" y="1780906"/>
            <a:ext cx="2535766" cy="2535766"/>
          </a:xfrm>
          <a:prstGeom prst="rect">
            <a:avLst/>
          </a:prstGeom>
        </p:spPr>
      </p:pic>
      <p:pic>
        <p:nvPicPr>
          <p:cNvPr id="103" name="Picture 102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xmlns="" id="{4EE215AA-6028-421E-8F6F-129CCD42F9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981" y="933655"/>
            <a:ext cx="2535766" cy="2535766"/>
          </a:xfrm>
          <a:prstGeom prst="rect">
            <a:avLst/>
          </a:prstGeom>
        </p:spPr>
      </p:pic>
      <p:pic>
        <p:nvPicPr>
          <p:cNvPr id="104" name="Picture 103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xmlns="" id="{0D1422E0-3D1F-4FA9-9C49-89710943A9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42845">
            <a:off x="7542009" y="2547379"/>
            <a:ext cx="2501285" cy="2501285"/>
          </a:xfrm>
          <a:prstGeom prst="rect">
            <a:avLst/>
          </a:prstGeom>
        </p:spPr>
      </p:pic>
      <p:pic>
        <p:nvPicPr>
          <p:cNvPr id="105" name="Picture 104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xmlns="" id="{24BC507B-3E88-49E6-8B8B-30F7F3E840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69425">
            <a:off x="9179659" y="3443196"/>
            <a:ext cx="2535766" cy="2535766"/>
          </a:xfrm>
          <a:prstGeom prst="rect">
            <a:avLst/>
          </a:prstGeom>
        </p:spPr>
      </p:pic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xmlns="" id="{FCE024DA-4356-4C93-B5FE-4DC3B761736D}"/>
              </a:ext>
            </a:extLst>
          </p:cNvPr>
          <p:cNvSpPr/>
          <p:nvPr/>
        </p:nvSpPr>
        <p:spPr>
          <a:xfrm>
            <a:off x="5166499" y="5647556"/>
            <a:ext cx="5875427" cy="935440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r>
              <a:rPr lang="vi-VN" sz="3200" dirty="0">
                <a:solidFill>
                  <a:schemeClr val="bg1"/>
                </a:solidFill>
              </a:rPr>
              <a:t>OB, OC tạo thành 1 góc vuông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921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9373">
        <p:random/>
      </p:transition>
    </mc:Choice>
    <mc:Fallback xmlns="">
      <p:transition spd="slow" advTm="8937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98" grpId="0" animBg="1"/>
      <p:bldP spid="100" grpId="0" animBg="1"/>
      <p:bldP spid="10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xmlns="" id="{0FE08DE0-DAFC-458C-B9D0-5A0DB4FE3727}"/>
              </a:ext>
            </a:extLst>
          </p:cNvPr>
          <p:cNvSpPr/>
          <p:nvPr/>
        </p:nvSpPr>
        <p:spPr>
          <a:xfrm>
            <a:off x="1088410" y="115864"/>
            <a:ext cx="10981669" cy="13849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just" defTabSz="457200"/>
            <a:r>
              <a:rPr lang="vi-VN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Ghép 8 khối lập phương nhỏ được khối lập phương lớn (như hình vẽ) Người ta sơn màu đỏ vào tất cả các mặt của khối lập phương lớn.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vi-VN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Hỏi có tất cả bao nhiêu mặt của các khối lập phương nhỏ được sơn màu đỏ?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仓耳玄三M W05" panose="02020400000000000000" pitchFamily="18" charset="-122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A9ED1CD-3AA3-433B-A4FB-45FCA721E2E2}"/>
              </a:ext>
            </a:extLst>
          </p:cNvPr>
          <p:cNvGrpSpPr/>
          <p:nvPr/>
        </p:nvGrpSpPr>
        <p:grpSpPr>
          <a:xfrm>
            <a:off x="228884" y="228995"/>
            <a:ext cx="761358" cy="772187"/>
            <a:chOff x="228884" y="228995"/>
            <a:chExt cx="761358" cy="772187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xmlns="" id="{19822377-FBA4-4BCB-9E23-A24462C0F3AF}"/>
                </a:ext>
              </a:extLst>
            </p:cNvPr>
            <p:cNvGrpSpPr/>
            <p:nvPr/>
          </p:nvGrpSpPr>
          <p:grpSpPr>
            <a:xfrm>
              <a:off x="228884" y="228995"/>
              <a:ext cx="761358" cy="772187"/>
              <a:chOff x="1490503" y="2150098"/>
              <a:chExt cx="1785937" cy="1811338"/>
            </a:xfrm>
          </p:grpSpPr>
          <p:sp>
            <p:nvSpPr>
              <p:cNvPr id="42" name="Freeform 298">
                <a:extLst>
                  <a:ext uri="{FF2B5EF4-FFF2-40B4-BE49-F238E27FC236}">
                    <a16:creationId xmlns:a16="http://schemas.microsoft.com/office/drawing/2014/main" xmlns="" id="{390B53D1-6385-43B7-A937-99042956C9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4327" y="2269161"/>
                <a:ext cx="1639887" cy="1692275"/>
              </a:xfrm>
              <a:custGeom>
                <a:avLst/>
                <a:gdLst/>
                <a:ahLst/>
                <a:cxnLst>
                  <a:cxn ang="0">
                    <a:pos x="213" y="3"/>
                  </a:cxn>
                  <a:cxn ang="0">
                    <a:pos x="16" y="48"/>
                  </a:cxn>
                  <a:cxn ang="0">
                    <a:pos x="2" y="221"/>
                  </a:cxn>
                  <a:cxn ang="0">
                    <a:pos x="16" y="381"/>
                  </a:cxn>
                  <a:cxn ang="0">
                    <a:pos x="216" y="425"/>
                  </a:cxn>
                  <a:cxn ang="0">
                    <a:pos x="400" y="410"/>
                  </a:cxn>
                  <a:cxn ang="0">
                    <a:pos x="423" y="219"/>
                  </a:cxn>
                  <a:cxn ang="0">
                    <a:pos x="409" y="56"/>
                  </a:cxn>
                  <a:cxn ang="0">
                    <a:pos x="213" y="3"/>
                  </a:cxn>
                </a:cxnLst>
                <a:rect l="0" t="0" r="r" b="b"/>
                <a:pathLst>
                  <a:path w="437" h="451">
                    <a:moveTo>
                      <a:pt x="213" y="3"/>
                    </a:moveTo>
                    <a:cubicBezTo>
                      <a:pt x="170" y="12"/>
                      <a:pt x="39" y="4"/>
                      <a:pt x="16" y="48"/>
                    </a:cubicBezTo>
                    <a:cubicBezTo>
                      <a:pt x="3" y="66"/>
                      <a:pt x="1" y="197"/>
                      <a:pt x="2" y="221"/>
                    </a:cubicBezTo>
                    <a:cubicBezTo>
                      <a:pt x="3" y="256"/>
                      <a:pt x="0" y="352"/>
                      <a:pt x="16" y="381"/>
                    </a:cubicBezTo>
                    <a:cubicBezTo>
                      <a:pt x="48" y="451"/>
                      <a:pt x="158" y="429"/>
                      <a:pt x="216" y="425"/>
                    </a:cubicBezTo>
                    <a:cubicBezTo>
                      <a:pt x="250" y="423"/>
                      <a:pt x="367" y="436"/>
                      <a:pt x="400" y="410"/>
                    </a:cubicBezTo>
                    <a:cubicBezTo>
                      <a:pt x="437" y="378"/>
                      <a:pt x="426" y="278"/>
                      <a:pt x="423" y="219"/>
                    </a:cubicBezTo>
                    <a:cubicBezTo>
                      <a:pt x="422" y="183"/>
                      <a:pt x="425" y="90"/>
                      <a:pt x="409" y="56"/>
                    </a:cubicBezTo>
                    <a:cubicBezTo>
                      <a:pt x="382" y="4"/>
                      <a:pt x="303" y="0"/>
                      <a:pt x="213" y="3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43" name="Freeform 299">
                <a:extLst>
                  <a:ext uri="{FF2B5EF4-FFF2-40B4-BE49-F238E27FC236}">
                    <a16:creationId xmlns:a16="http://schemas.microsoft.com/office/drawing/2014/main" xmlns="" id="{8F0B7C0F-FDF2-448B-99E0-4EFBCBDA56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0040" y="2219948"/>
                <a:ext cx="1676400" cy="1695450"/>
              </a:xfrm>
              <a:custGeom>
                <a:avLst/>
                <a:gdLst/>
                <a:ahLst/>
                <a:cxnLst>
                  <a:cxn ang="0">
                    <a:pos x="216" y="11"/>
                  </a:cxn>
                  <a:cxn ang="0">
                    <a:pos x="63" y="29"/>
                  </a:cxn>
                  <a:cxn ang="0">
                    <a:pos x="16" y="58"/>
                  </a:cxn>
                  <a:cxn ang="0">
                    <a:pos x="6" y="106"/>
                  </a:cxn>
                  <a:cxn ang="0">
                    <a:pos x="1" y="240"/>
                  </a:cxn>
                  <a:cxn ang="0">
                    <a:pos x="3" y="327"/>
                  </a:cxn>
                  <a:cxn ang="0">
                    <a:pos x="16" y="397"/>
                  </a:cxn>
                  <a:cxn ang="0">
                    <a:pos x="146" y="449"/>
                  </a:cxn>
                  <a:cxn ang="0">
                    <a:pos x="222" y="443"/>
                  </a:cxn>
                  <a:cxn ang="0">
                    <a:pos x="293" y="445"/>
                  </a:cxn>
                  <a:cxn ang="0">
                    <a:pos x="422" y="408"/>
                  </a:cxn>
                  <a:cxn ang="0">
                    <a:pos x="433" y="236"/>
                  </a:cxn>
                  <a:cxn ang="0">
                    <a:pos x="430" y="142"/>
                  </a:cxn>
                  <a:cxn ang="0">
                    <a:pos x="413" y="58"/>
                  </a:cxn>
                  <a:cxn ang="0">
                    <a:pos x="217" y="11"/>
                  </a:cxn>
                  <a:cxn ang="0">
                    <a:pos x="217" y="21"/>
                  </a:cxn>
                  <a:cxn ang="0">
                    <a:pos x="400" y="58"/>
                  </a:cxn>
                  <a:cxn ang="0">
                    <a:pos x="420" y="134"/>
                  </a:cxn>
                  <a:cxn ang="0">
                    <a:pos x="422" y="214"/>
                  </a:cxn>
                  <a:cxn ang="0">
                    <a:pos x="422" y="375"/>
                  </a:cxn>
                  <a:cxn ang="0">
                    <a:pos x="382" y="428"/>
                  </a:cxn>
                  <a:cxn ang="0">
                    <a:pos x="310" y="435"/>
                  </a:cxn>
                  <a:cxn ang="0">
                    <a:pos x="181" y="437"/>
                  </a:cxn>
                  <a:cxn ang="0">
                    <a:pos x="33" y="406"/>
                  </a:cxn>
                  <a:cxn ang="0">
                    <a:pos x="14" y="340"/>
                  </a:cxn>
                  <a:cxn ang="0">
                    <a:pos x="11" y="260"/>
                  </a:cxn>
                  <a:cxn ang="0">
                    <a:pos x="13" y="145"/>
                  </a:cxn>
                  <a:cxn ang="0">
                    <a:pos x="21" y="73"/>
                  </a:cxn>
                  <a:cxn ang="0">
                    <a:pos x="68" y="38"/>
                  </a:cxn>
                  <a:cxn ang="0">
                    <a:pos x="219" y="21"/>
                  </a:cxn>
                  <a:cxn ang="0">
                    <a:pos x="216" y="11"/>
                  </a:cxn>
                </a:cxnLst>
                <a:rect l="0" t="0" r="r" b="b"/>
                <a:pathLst>
                  <a:path w="447" h="452">
                    <a:moveTo>
                      <a:pt x="216" y="11"/>
                    </a:moveTo>
                    <a:cubicBezTo>
                      <a:pt x="165" y="20"/>
                      <a:pt x="113" y="15"/>
                      <a:pt x="63" y="29"/>
                    </a:cubicBezTo>
                    <a:cubicBezTo>
                      <a:pt x="45" y="34"/>
                      <a:pt x="26" y="41"/>
                      <a:pt x="16" y="58"/>
                    </a:cubicBezTo>
                    <a:cubicBezTo>
                      <a:pt x="8" y="72"/>
                      <a:pt x="7" y="90"/>
                      <a:pt x="6" y="106"/>
                    </a:cubicBezTo>
                    <a:cubicBezTo>
                      <a:pt x="1" y="150"/>
                      <a:pt x="0" y="195"/>
                      <a:pt x="1" y="240"/>
                    </a:cubicBezTo>
                    <a:cubicBezTo>
                      <a:pt x="2" y="269"/>
                      <a:pt x="1" y="298"/>
                      <a:pt x="3" y="327"/>
                    </a:cubicBezTo>
                    <a:cubicBezTo>
                      <a:pt x="4" y="350"/>
                      <a:pt x="5" y="375"/>
                      <a:pt x="16" y="397"/>
                    </a:cubicBezTo>
                    <a:cubicBezTo>
                      <a:pt x="39" y="446"/>
                      <a:pt x="98" y="451"/>
                      <a:pt x="146" y="449"/>
                    </a:cubicBezTo>
                    <a:cubicBezTo>
                      <a:pt x="172" y="448"/>
                      <a:pt x="197" y="444"/>
                      <a:pt x="222" y="443"/>
                    </a:cubicBezTo>
                    <a:cubicBezTo>
                      <a:pt x="246" y="442"/>
                      <a:pt x="269" y="444"/>
                      <a:pt x="293" y="445"/>
                    </a:cubicBezTo>
                    <a:cubicBezTo>
                      <a:pt x="334" y="445"/>
                      <a:pt x="400" y="452"/>
                      <a:pt x="422" y="408"/>
                    </a:cubicBezTo>
                    <a:cubicBezTo>
                      <a:pt x="447" y="358"/>
                      <a:pt x="435" y="290"/>
                      <a:pt x="433" y="236"/>
                    </a:cubicBezTo>
                    <a:cubicBezTo>
                      <a:pt x="431" y="205"/>
                      <a:pt x="432" y="173"/>
                      <a:pt x="430" y="142"/>
                    </a:cubicBezTo>
                    <a:cubicBezTo>
                      <a:pt x="429" y="115"/>
                      <a:pt x="428" y="82"/>
                      <a:pt x="413" y="58"/>
                    </a:cubicBezTo>
                    <a:cubicBezTo>
                      <a:pt x="374" y="0"/>
                      <a:pt x="277" y="9"/>
                      <a:pt x="217" y="11"/>
                    </a:cubicBezTo>
                    <a:cubicBezTo>
                      <a:pt x="211" y="11"/>
                      <a:pt x="211" y="21"/>
                      <a:pt x="217" y="21"/>
                    </a:cubicBezTo>
                    <a:cubicBezTo>
                      <a:pt x="272" y="19"/>
                      <a:pt x="359" y="10"/>
                      <a:pt x="400" y="58"/>
                    </a:cubicBezTo>
                    <a:cubicBezTo>
                      <a:pt x="417" y="78"/>
                      <a:pt x="418" y="108"/>
                      <a:pt x="420" y="134"/>
                    </a:cubicBezTo>
                    <a:cubicBezTo>
                      <a:pt x="421" y="161"/>
                      <a:pt x="422" y="187"/>
                      <a:pt x="422" y="214"/>
                    </a:cubicBezTo>
                    <a:cubicBezTo>
                      <a:pt x="423" y="267"/>
                      <a:pt x="432" y="322"/>
                      <a:pt x="422" y="375"/>
                    </a:cubicBezTo>
                    <a:cubicBezTo>
                      <a:pt x="417" y="399"/>
                      <a:pt x="408" y="420"/>
                      <a:pt x="382" y="428"/>
                    </a:cubicBezTo>
                    <a:cubicBezTo>
                      <a:pt x="359" y="435"/>
                      <a:pt x="334" y="435"/>
                      <a:pt x="310" y="435"/>
                    </a:cubicBezTo>
                    <a:cubicBezTo>
                      <a:pt x="267" y="435"/>
                      <a:pt x="225" y="433"/>
                      <a:pt x="181" y="437"/>
                    </a:cubicBezTo>
                    <a:cubicBezTo>
                      <a:pt x="134" y="441"/>
                      <a:pt x="67" y="448"/>
                      <a:pt x="33" y="406"/>
                    </a:cubicBezTo>
                    <a:cubicBezTo>
                      <a:pt x="18" y="387"/>
                      <a:pt x="16" y="363"/>
                      <a:pt x="14" y="340"/>
                    </a:cubicBezTo>
                    <a:cubicBezTo>
                      <a:pt x="12" y="313"/>
                      <a:pt x="12" y="286"/>
                      <a:pt x="11" y="260"/>
                    </a:cubicBezTo>
                    <a:cubicBezTo>
                      <a:pt x="11" y="221"/>
                      <a:pt x="11" y="183"/>
                      <a:pt x="13" y="145"/>
                    </a:cubicBezTo>
                    <a:cubicBezTo>
                      <a:pt x="14" y="122"/>
                      <a:pt x="14" y="96"/>
                      <a:pt x="21" y="73"/>
                    </a:cubicBezTo>
                    <a:cubicBezTo>
                      <a:pt x="27" y="51"/>
                      <a:pt x="47" y="43"/>
                      <a:pt x="68" y="38"/>
                    </a:cubicBezTo>
                    <a:cubicBezTo>
                      <a:pt x="117" y="25"/>
                      <a:pt x="169" y="30"/>
                      <a:pt x="219" y="21"/>
                    </a:cubicBezTo>
                    <a:cubicBezTo>
                      <a:pt x="225" y="19"/>
                      <a:pt x="222" y="10"/>
                      <a:pt x="216" y="1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44" name="Freeform 300">
                <a:extLst>
                  <a:ext uri="{FF2B5EF4-FFF2-40B4-BE49-F238E27FC236}">
                    <a16:creationId xmlns:a16="http://schemas.microsoft.com/office/drawing/2014/main" xmlns="" id="{A931EAAF-49CF-4888-A00D-8BAAC84D25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6377" y="2194548"/>
                <a:ext cx="1638300" cy="1690687"/>
              </a:xfrm>
              <a:custGeom>
                <a:avLst/>
                <a:gdLst/>
                <a:ahLst/>
                <a:cxnLst>
                  <a:cxn ang="0">
                    <a:pos x="213" y="3"/>
                  </a:cxn>
                  <a:cxn ang="0">
                    <a:pos x="16" y="48"/>
                  </a:cxn>
                  <a:cxn ang="0">
                    <a:pos x="2" y="221"/>
                  </a:cxn>
                  <a:cxn ang="0">
                    <a:pos x="16" y="382"/>
                  </a:cxn>
                  <a:cxn ang="0">
                    <a:pos x="216" y="426"/>
                  </a:cxn>
                  <a:cxn ang="0">
                    <a:pos x="400" y="411"/>
                  </a:cxn>
                  <a:cxn ang="0">
                    <a:pos x="423" y="219"/>
                  </a:cxn>
                  <a:cxn ang="0">
                    <a:pos x="409" y="56"/>
                  </a:cxn>
                  <a:cxn ang="0">
                    <a:pos x="213" y="3"/>
                  </a:cxn>
                </a:cxnLst>
                <a:rect l="0" t="0" r="r" b="b"/>
                <a:pathLst>
                  <a:path w="437" h="451">
                    <a:moveTo>
                      <a:pt x="213" y="3"/>
                    </a:moveTo>
                    <a:cubicBezTo>
                      <a:pt x="170" y="12"/>
                      <a:pt x="39" y="5"/>
                      <a:pt x="16" y="48"/>
                    </a:cubicBezTo>
                    <a:cubicBezTo>
                      <a:pt x="3" y="67"/>
                      <a:pt x="1" y="197"/>
                      <a:pt x="2" y="221"/>
                    </a:cubicBezTo>
                    <a:cubicBezTo>
                      <a:pt x="3" y="257"/>
                      <a:pt x="0" y="353"/>
                      <a:pt x="16" y="382"/>
                    </a:cubicBezTo>
                    <a:cubicBezTo>
                      <a:pt x="48" y="451"/>
                      <a:pt x="158" y="429"/>
                      <a:pt x="216" y="426"/>
                    </a:cubicBezTo>
                    <a:cubicBezTo>
                      <a:pt x="250" y="424"/>
                      <a:pt x="367" y="437"/>
                      <a:pt x="400" y="411"/>
                    </a:cubicBezTo>
                    <a:cubicBezTo>
                      <a:pt x="437" y="379"/>
                      <a:pt x="426" y="279"/>
                      <a:pt x="423" y="219"/>
                    </a:cubicBezTo>
                    <a:cubicBezTo>
                      <a:pt x="422" y="184"/>
                      <a:pt x="425" y="91"/>
                      <a:pt x="409" y="56"/>
                    </a:cubicBezTo>
                    <a:cubicBezTo>
                      <a:pt x="382" y="4"/>
                      <a:pt x="303" y="0"/>
                      <a:pt x="213" y="3"/>
                    </a:cubicBezTo>
                  </a:path>
                </a:pathLst>
              </a:custGeom>
              <a:solidFill>
                <a:srgbClr val="FEDA3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45" name="Freeform 301">
                <a:extLst>
                  <a:ext uri="{FF2B5EF4-FFF2-40B4-BE49-F238E27FC236}">
                    <a16:creationId xmlns:a16="http://schemas.microsoft.com/office/drawing/2014/main" xmlns="" id="{3CAE588D-B14A-46F5-A675-35380B4542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0503" y="2150098"/>
                <a:ext cx="1676400" cy="1690687"/>
              </a:xfrm>
              <a:custGeom>
                <a:avLst/>
                <a:gdLst/>
                <a:ahLst/>
                <a:cxnLst>
                  <a:cxn ang="0">
                    <a:pos x="216" y="10"/>
                  </a:cxn>
                  <a:cxn ang="0">
                    <a:pos x="63" y="28"/>
                  </a:cxn>
                  <a:cxn ang="0">
                    <a:pos x="16" y="58"/>
                  </a:cxn>
                  <a:cxn ang="0">
                    <a:pos x="6" y="105"/>
                  </a:cxn>
                  <a:cxn ang="0">
                    <a:pos x="1" y="240"/>
                  </a:cxn>
                  <a:cxn ang="0">
                    <a:pos x="3" y="326"/>
                  </a:cxn>
                  <a:cxn ang="0">
                    <a:pos x="16" y="396"/>
                  </a:cxn>
                  <a:cxn ang="0">
                    <a:pos x="146" y="448"/>
                  </a:cxn>
                  <a:cxn ang="0">
                    <a:pos x="222" y="443"/>
                  </a:cxn>
                  <a:cxn ang="0">
                    <a:pos x="293" y="444"/>
                  </a:cxn>
                  <a:cxn ang="0">
                    <a:pos x="422" y="407"/>
                  </a:cxn>
                  <a:cxn ang="0">
                    <a:pos x="433" y="236"/>
                  </a:cxn>
                  <a:cxn ang="0">
                    <a:pos x="430" y="141"/>
                  </a:cxn>
                  <a:cxn ang="0">
                    <a:pos x="413" y="58"/>
                  </a:cxn>
                  <a:cxn ang="0">
                    <a:pos x="217" y="10"/>
                  </a:cxn>
                  <a:cxn ang="0">
                    <a:pos x="217" y="20"/>
                  </a:cxn>
                  <a:cxn ang="0">
                    <a:pos x="400" y="57"/>
                  </a:cxn>
                  <a:cxn ang="0">
                    <a:pos x="420" y="133"/>
                  </a:cxn>
                  <a:cxn ang="0">
                    <a:pos x="422" y="213"/>
                  </a:cxn>
                  <a:cxn ang="0">
                    <a:pos x="422" y="374"/>
                  </a:cxn>
                  <a:cxn ang="0">
                    <a:pos x="382" y="427"/>
                  </a:cxn>
                  <a:cxn ang="0">
                    <a:pos x="310" y="434"/>
                  </a:cxn>
                  <a:cxn ang="0">
                    <a:pos x="181" y="436"/>
                  </a:cxn>
                  <a:cxn ang="0">
                    <a:pos x="33" y="406"/>
                  </a:cxn>
                  <a:cxn ang="0">
                    <a:pos x="14" y="339"/>
                  </a:cxn>
                  <a:cxn ang="0">
                    <a:pos x="11" y="259"/>
                  </a:cxn>
                  <a:cxn ang="0">
                    <a:pos x="13" y="145"/>
                  </a:cxn>
                  <a:cxn ang="0">
                    <a:pos x="21" y="73"/>
                  </a:cxn>
                  <a:cxn ang="0">
                    <a:pos x="68" y="37"/>
                  </a:cxn>
                  <a:cxn ang="0">
                    <a:pos x="219" y="20"/>
                  </a:cxn>
                  <a:cxn ang="0">
                    <a:pos x="216" y="10"/>
                  </a:cxn>
                </a:cxnLst>
                <a:rect l="0" t="0" r="r" b="b"/>
                <a:pathLst>
                  <a:path w="447" h="451">
                    <a:moveTo>
                      <a:pt x="216" y="10"/>
                    </a:moveTo>
                    <a:cubicBezTo>
                      <a:pt x="165" y="20"/>
                      <a:pt x="113" y="15"/>
                      <a:pt x="63" y="28"/>
                    </a:cubicBezTo>
                    <a:cubicBezTo>
                      <a:pt x="45" y="33"/>
                      <a:pt x="26" y="41"/>
                      <a:pt x="16" y="58"/>
                    </a:cubicBezTo>
                    <a:cubicBezTo>
                      <a:pt x="8" y="71"/>
                      <a:pt x="7" y="90"/>
                      <a:pt x="6" y="105"/>
                    </a:cubicBezTo>
                    <a:cubicBezTo>
                      <a:pt x="1" y="150"/>
                      <a:pt x="0" y="195"/>
                      <a:pt x="1" y="240"/>
                    </a:cubicBezTo>
                    <a:cubicBezTo>
                      <a:pt x="2" y="268"/>
                      <a:pt x="1" y="297"/>
                      <a:pt x="3" y="326"/>
                    </a:cubicBezTo>
                    <a:cubicBezTo>
                      <a:pt x="4" y="350"/>
                      <a:pt x="5" y="375"/>
                      <a:pt x="16" y="396"/>
                    </a:cubicBezTo>
                    <a:cubicBezTo>
                      <a:pt x="39" y="445"/>
                      <a:pt x="98" y="450"/>
                      <a:pt x="146" y="448"/>
                    </a:cubicBezTo>
                    <a:cubicBezTo>
                      <a:pt x="172" y="448"/>
                      <a:pt x="197" y="444"/>
                      <a:pt x="222" y="443"/>
                    </a:cubicBezTo>
                    <a:cubicBezTo>
                      <a:pt x="246" y="442"/>
                      <a:pt x="269" y="444"/>
                      <a:pt x="293" y="444"/>
                    </a:cubicBezTo>
                    <a:cubicBezTo>
                      <a:pt x="334" y="445"/>
                      <a:pt x="400" y="451"/>
                      <a:pt x="422" y="407"/>
                    </a:cubicBezTo>
                    <a:cubicBezTo>
                      <a:pt x="447" y="357"/>
                      <a:pt x="435" y="290"/>
                      <a:pt x="433" y="236"/>
                    </a:cubicBezTo>
                    <a:cubicBezTo>
                      <a:pt x="431" y="204"/>
                      <a:pt x="432" y="173"/>
                      <a:pt x="430" y="141"/>
                    </a:cubicBezTo>
                    <a:cubicBezTo>
                      <a:pt x="429" y="114"/>
                      <a:pt x="428" y="81"/>
                      <a:pt x="413" y="58"/>
                    </a:cubicBezTo>
                    <a:cubicBezTo>
                      <a:pt x="374" y="0"/>
                      <a:pt x="277" y="8"/>
                      <a:pt x="217" y="10"/>
                    </a:cubicBezTo>
                    <a:cubicBezTo>
                      <a:pt x="211" y="11"/>
                      <a:pt x="211" y="21"/>
                      <a:pt x="217" y="20"/>
                    </a:cubicBezTo>
                    <a:cubicBezTo>
                      <a:pt x="272" y="19"/>
                      <a:pt x="359" y="10"/>
                      <a:pt x="400" y="57"/>
                    </a:cubicBezTo>
                    <a:cubicBezTo>
                      <a:pt x="417" y="77"/>
                      <a:pt x="418" y="108"/>
                      <a:pt x="420" y="133"/>
                    </a:cubicBezTo>
                    <a:cubicBezTo>
                      <a:pt x="421" y="160"/>
                      <a:pt x="422" y="187"/>
                      <a:pt x="422" y="213"/>
                    </a:cubicBezTo>
                    <a:cubicBezTo>
                      <a:pt x="423" y="267"/>
                      <a:pt x="432" y="321"/>
                      <a:pt x="422" y="374"/>
                    </a:cubicBezTo>
                    <a:cubicBezTo>
                      <a:pt x="417" y="399"/>
                      <a:pt x="408" y="420"/>
                      <a:pt x="382" y="427"/>
                    </a:cubicBezTo>
                    <a:cubicBezTo>
                      <a:pt x="359" y="434"/>
                      <a:pt x="334" y="434"/>
                      <a:pt x="310" y="434"/>
                    </a:cubicBezTo>
                    <a:cubicBezTo>
                      <a:pt x="267" y="434"/>
                      <a:pt x="225" y="432"/>
                      <a:pt x="181" y="436"/>
                    </a:cubicBezTo>
                    <a:cubicBezTo>
                      <a:pt x="134" y="440"/>
                      <a:pt x="67" y="448"/>
                      <a:pt x="33" y="406"/>
                    </a:cubicBezTo>
                    <a:cubicBezTo>
                      <a:pt x="18" y="387"/>
                      <a:pt x="16" y="362"/>
                      <a:pt x="14" y="339"/>
                    </a:cubicBezTo>
                    <a:cubicBezTo>
                      <a:pt x="12" y="312"/>
                      <a:pt x="12" y="286"/>
                      <a:pt x="11" y="259"/>
                    </a:cubicBezTo>
                    <a:cubicBezTo>
                      <a:pt x="11" y="221"/>
                      <a:pt x="11" y="183"/>
                      <a:pt x="13" y="145"/>
                    </a:cubicBezTo>
                    <a:cubicBezTo>
                      <a:pt x="14" y="121"/>
                      <a:pt x="14" y="96"/>
                      <a:pt x="21" y="73"/>
                    </a:cubicBezTo>
                    <a:cubicBezTo>
                      <a:pt x="27" y="51"/>
                      <a:pt x="47" y="43"/>
                      <a:pt x="68" y="37"/>
                    </a:cubicBezTo>
                    <a:cubicBezTo>
                      <a:pt x="117" y="24"/>
                      <a:pt x="169" y="29"/>
                      <a:pt x="219" y="20"/>
                    </a:cubicBezTo>
                    <a:cubicBezTo>
                      <a:pt x="225" y="19"/>
                      <a:pt x="222" y="9"/>
                      <a:pt x="216" y="1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</p:grpSp>
        <p:sp>
          <p:nvSpPr>
            <p:cNvPr id="46" name="矩形 16">
              <a:extLst>
                <a:ext uri="{FF2B5EF4-FFF2-40B4-BE49-F238E27FC236}">
                  <a16:creationId xmlns:a16="http://schemas.microsoft.com/office/drawing/2014/main" xmlns="" id="{941DF622-0D3D-4D4F-B681-E4A05E11F195}"/>
                </a:ext>
              </a:extLst>
            </p:cNvPr>
            <p:cNvSpPr/>
            <p:nvPr/>
          </p:nvSpPr>
          <p:spPr>
            <a:xfrm>
              <a:off x="327053" y="245962"/>
              <a:ext cx="565838" cy="71282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>
                  <a:solidFill>
                    <a:prstClr val="black"/>
                  </a:solidFill>
                  <a:latin typeface="VNI-Avo" pitchFamily="2" charset="0"/>
                  <a:ea typeface="仓耳玄三M W05" panose="02020400000000000000" pitchFamily="18" charset="-122"/>
                  <a:cs typeface="Arial" panose="020B0604020202020204" pitchFamily="34" charset="0"/>
                </a:rPr>
                <a:t>3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玄三M W05" panose="02020400000000000000" pitchFamily="18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0B57767-D994-40F9-9DE5-D62D68E08E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2724" y="1626869"/>
            <a:ext cx="4044315" cy="3862139"/>
          </a:xfrm>
          <a:prstGeom prst="rect">
            <a:avLst/>
          </a:pr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C0906A6D-466D-4C13-8E9C-F23161F2730C}"/>
              </a:ext>
            </a:extLst>
          </p:cNvPr>
          <p:cNvSpPr/>
          <p:nvPr/>
        </p:nvSpPr>
        <p:spPr>
          <a:xfrm>
            <a:off x="452297" y="1783636"/>
            <a:ext cx="6608903" cy="1111963"/>
          </a:xfrm>
          <a:prstGeom prst="roundRect">
            <a:avLst/>
          </a:prstGeom>
          <a:solidFill>
            <a:srgbClr val="BDFD05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r>
              <a:rPr lang="vi-VN" sz="2800" dirty="0">
                <a:solidFill>
                  <a:prstClr val="black"/>
                </a:solidFill>
              </a:rPr>
              <a:t>Ta thấy mỗi mặt của khối lập phương lớn có 4 mặt khối lập phương nhỏ.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33274B68-D417-4576-BA2E-DA20ECD7BEB3}"/>
              </a:ext>
            </a:extLst>
          </p:cNvPr>
          <p:cNvSpPr/>
          <p:nvPr/>
        </p:nvSpPr>
        <p:spPr>
          <a:xfrm>
            <a:off x="452296" y="3178376"/>
            <a:ext cx="6608903" cy="1261543"/>
          </a:xfrm>
          <a:prstGeom prst="roundRect">
            <a:avLst/>
          </a:prstGeom>
          <a:solidFill>
            <a:srgbClr val="BDFD05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r>
              <a:rPr lang="vi-VN" sz="2800">
                <a:solidFill>
                  <a:prstClr val="black"/>
                </a:solidFill>
              </a:rPr>
              <a:t>Khối lập phương lớn có 6 mặt nên số mặt của các khối lập phương nhỏ được sơn màu đỏ là: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8861667-D711-4237-B804-93439933ABF4}"/>
              </a:ext>
            </a:extLst>
          </p:cNvPr>
          <p:cNvSpPr txBox="1"/>
          <p:nvPr/>
        </p:nvSpPr>
        <p:spPr>
          <a:xfrm>
            <a:off x="2174240" y="4744720"/>
            <a:ext cx="350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4</a:t>
            </a:r>
            <a:r>
              <a:rPr lang="en-US" sz="4000" smtClean="0">
                <a:solidFill>
                  <a:srgbClr val="FF0000"/>
                </a:solidFill>
              </a:rPr>
              <a:t> </a:t>
            </a:r>
            <a:r>
              <a:rPr lang="en-US" sz="4000">
                <a:solidFill>
                  <a:srgbClr val="FF0000"/>
                </a:solidFill>
              </a:rPr>
              <a:t>x </a:t>
            </a:r>
            <a:r>
              <a:rPr lang="en-US" sz="4000">
                <a:solidFill>
                  <a:srgbClr val="FF0000"/>
                </a:solidFill>
              </a:rPr>
              <a:t>6</a:t>
            </a:r>
            <a:r>
              <a:rPr lang="en-US" sz="4000" smtClean="0">
                <a:solidFill>
                  <a:srgbClr val="FF0000"/>
                </a:solidFill>
              </a:rPr>
              <a:t>= </a:t>
            </a:r>
            <a:r>
              <a:rPr lang="en-US" sz="4000" dirty="0">
                <a:solidFill>
                  <a:srgbClr val="FF0000"/>
                </a:solidFill>
              </a:rPr>
              <a:t>24 (</a:t>
            </a:r>
            <a:r>
              <a:rPr lang="en-US" sz="4000" dirty="0" err="1">
                <a:solidFill>
                  <a:srgbClr val="FF0000"/>
                </a:solidFill>
              </a:rPr>
              <a:t>mặt</a:t>
            </a:r>
            <a:r>
              <a:rPr lang="en-US" sz="40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A7790FDD-6DE9-411F-AA81-743B6224C568}"/>
              </a:ext>
            </a:extLst>
          </p:cNvPr>
          <p:cNvSpPr txBox="1"/>
          <p:nvPr/>
        </p:nvSpPr>
        <p:spPr>
          <a:xfrm>
            <a:off x="3383280" y="5588000"/>
            <a:ext cx="350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</a:rPr>
              <a:t>Đáp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số</a:t>
            </a:r>
            <a:r>
              <a:rPr lang="en-US" sz="4000" dirty="0">
                <a:solidFill>
                  <a:srgbClr val="FF0000"/>
                </a:solidFill>
              </a:rPr>
              <a:t>: 24 </a:t>
            </a:r>
            <a:r>
              <a:rPr lang="en-US" sz="4000" dirty="0" err="1">
                <a:solidFill>
                  <a:srgbClr val="FF0000"/>
                </a:solidFill>
              </a:rPr>
              <a:t>mặt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144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2717">
        <p:random/>
      </p:transition>
    </mc:Choice>
    <mc:Fallback xmlns="">
      <p:transition spd="slow" advTm="3271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2" grpId="0" animBg="1"/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0B57767-D994-40F9-9DE5-D62D68E08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1401" y="1204839"/>
            <a:ext cx="5461245" cy="499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458017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06E6D41-FD8D-491C-8906-B652F6925D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520" y="-1079734"/>
            <a:ext cx="12192000" cy="812061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E5A13B7-6F38-4F80-A6FC-2C4C7A192981}"/>
              </a:ext>
            </a:extLst>
          </p:cNvPr>
          <p:cNvSpPr/>
          <p:nvPr/>
        </p:nvSpPr>
        <p:spPr>
          <a:xfrm>
            <a:off x="1847850" y="3797300"/>
            <a:ext cx="8353425" cy="29238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+mn-cs"/>
              </a:rPr>
              <a:t>Em cần nhớ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+mn-ea"/>
                <a:cs typeface="+mn-cs"/>
              </a:rPr>
              <a:t>Hoàn thành bài tập.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+mn-ea"/>
                <a:cs typeface="+mn-cs"/>
              </a:rPr>
              <a:t>Xem trước bài tiếp theo</a:t>
            </a:r>
            <a:r>
              <a:rPr lang="en-US" sz="3600" b="1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+mn-ea"/>
                <a:cs typeface="+mn-cs"/>
              </a:rPr>
              <a:t>phép</a:t>
            </a:r>
            <a:r>
              <a:rPr kumimoji="0" lang="en-US" sz="3600" b="1" i="0" u="none" strike="noStrike" kern="1200" cap="none" spc="0" normalizeH="0" baseline="0" noProof="0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+mn-ea"/>
                <a:cs typeface="+mn-cs"/>
              </a:rPr>
              <a:t>nhân</a:t>
            </a:r>
            <a:r>
              <a:rPr kumimoji="0" lang="en-US" sz="3600" b="1" i="0" u="none" strike="noStrike" kern="1200" cap="none" spc="0" normalizeH="0" baseline="0" noProof="0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+mn-ea"/>
                <a:cs typeface="+mn-cs"/>
              </a:rPr>
              <a:t> chia </a:t>
            </a:r>
            <a:r>
              <a:rPr kumimoji="0" lang="en-US" sz="3600" b="1" i="0" u="none" strike="noStrike" kern="1200" cap="none" spc="0" normalizeH="0" baseline="0" noProof="0" dirty="0" err="1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+mn-ea"/>
                <a:cs typeface="+mn-cs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+mn-ea"/>
                <a:cs typeface="+mn-cs"/>
              </a:rPr>
              <a:t>phạm</a:t>
            </a:r>
            <a:r>
              <a:rPr kumimoji="0" lang="en-US" sz="3600" b="1" i="0" u="none" strike="noStrike" kern="1200" cap="none" spc="0" normalizeH="0" baseline="0" noProof="0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+mn-ea"/>
                <a:cs typeface="+mn-cs"/>
              </a:rPr>
              <a:t> vi 100.</a:t>
            </a:r>
          </a:p>
          <a:p>
            <a:pPr marL="457200" marR="0" lvl="0" indent="-4572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800" b="1" i="0" u="none" strike="noStrike" kern="1200" cap="none" spc="0" normalizeH="0" baseline="0" noProof="0" dirty="0">
              <a:ln w="10541" cmpd="sng">
                <a:solidFill>
                  <a:prstClr val="black"/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  <a:latin typeface="HP001 5 hàng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482412"/>
      </p:ext>
    </p:extLst>
  </p:cSld>
  <p:clrMapOvr>
    <a:masterClrMapping/>
  </p:clrMapOvr>
  <p:transition spd="slow" advClick="0" advTm="11387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地图, 文字&#10;&#10;描述已自动生成">
            <a:extLst>
              <a:ext uri="{FF2B5EF4-FFF2-40B4-BE49-F238E27FC236}">
                <a16:creationId xmlns:a16="http://schemas.microsoft.com/office/drawing/2014/main" xmlns="" id="{20943500-24A9-46B3-A024-FC2F454EE0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ln>
            <a:noFill/>
          </a:ln>
        </p:spPr>
      </p:pic>
      <p:pic>
        <p:nvPicPr>
          <p:cNvPr id="10" name="图片 9" descr="图片包含 文字&#10;&#10;描述已自动生成">
            <a:extLst>
              <a:ext uri="{FF2B5EF4-FFF2-40B4-BE49-F238E27FC236}">
                <a16:creationId xmlns:a16="http://schemas.microsoft.com/office/drawing/2014/main" xmlns="" id="{70871672-32F3-40CA-A01F-BB09487E26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2870">
            <a:off x="1613493" y="1239092"/>
            <a:ext cx="1593263" cy="1593263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xmlns="" id="{C110E7C5-CAF5-40AB-9E02-1CF92C7AE1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494" y="1252643"/>
            <a:ext cx="6148707" cy="282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11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22">
        <p:random/>
      </p:transition>
    </mc:Choice>
    <mc:Fallback xmlns="">
      <p:transition spd="slow" advTm="7022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162E9BFE-7144-494D-84BB-B3B0E95319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28" t="4427" r="40326" b="53870"/>
          <a:stretch/>
        </p:blipFill>
        <p:spPr>
          <a:xfrm rot="362478">
            <a:off x="8169182" y="737191"/>
            <a:ext cx="1871330" cy="2806996"/>
          </a:xfrm>
          <a:prstGeom prst="rect">
            <a:avLst/>
          </a:prstGeom>
        </p:spPr>
      </p:pic>
      <p:sp>
        <p:nvSpPr>
          <p:cNvPr id="5" name="Tiêu đề 4">
            <a:extLst>
              <a:ext uri="{FF2B5EF4-FFF2-40B4-BE49-F238E27FC236}">
                <a16:creationId xmlns:a16="http://schemas.microsoft.com/office/drawing/2014/main" xmlns="" id="{1234FF0A-AC90-4F83-8710-2F5B129D3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33654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706">
        <p:random/>
      </p:transition>
    </mc:Choice>
    <mc:Fallback xmlns="">
      <p:transition spd="slow" advTm="970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FB34CBE5-D9E0-4E6F-8A0C-70D3444D26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" t="12632" r="-2551" b="40363"/>
          <a:stretch/>
        </p:blipFill>
        <p:spPr>
          <a:xfrm>
            <a:off x="-219200" y="-703607"/>
            <a:ext cx="12178129" cy="3633908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4BA44DCD-86A5-4CF1-8E9D-53F5D0C88D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" t="59724" r="-2295" b="2863"/>
          <a:stretch/>
        </p:blipFill>
        <p:spPr>
          <a:xfrm rot="21337966">
            <a:off x="92446" y="3888476"/>
            <a:ext cx="12178129" cy="28923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4F54640-48D9-471D-9973-34F8EC47D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105" y="3278530"/>
            <a:ext cx="7169517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32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36">
        <p:random/>
      </p:transition>
    </mc:Choice>
    <mc:Fallback xmlns="">
      <p:transition spd="slow" advTm="143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</a:t>
            </a: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590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64279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309894" y="1118884"/>
            <a:ext cx="1096826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30" name="Đáp án">
            <a:extLst>
              <a:ext uri="{FF2B5EF4-FFF2-40B4-BE49-F238E27FC236}">
                <a16:creationId xmlns:a16="http://schemas.microsoft.com/office/drawing/2014/main" xmlns="" id="{66B63E3F-A070-44B3-8057-2AC7BDF91EFF}"/>
              </a:ext>
            </a:extLst>
          </p:cNvPr>
          <p:cNvSpPr/>
          <p:nvPr/>
        </p:nvSpPr>
        <p:spPr>
          <a:xfrm>
            <a:off x="844259" y="2541609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: 4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cạnh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7341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309894" y="1118884"/>
            <a:ext cx="1096826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khối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30" name="Đáp án">
            <a:extLst>
              <a:ext uri="{FF2B5EF4-FFF2-40B4-BE49-F238E27FC236}">
                <a16:creationId xmlns:a16="http://schemas.microsoft.com/office/drawing/2014/main" xmlns="" id="{66B63E3F-A070-44B3-8057-2AC7BDF91EFF}"/>
              </a:ext>
            </a:extLst>
          </p:cNvPr>
          <p:cNvSpPr/>
          <p:nvPr/>
        </p:nvSpPr>
        <p:spPr>
          <a:xfrm>
            <a:off x="844259" y="2541609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8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mặt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46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309894" y="1118884"/>
            <a:ext cx="1096826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ý tưởng liên hệ làm đồ chơi từ các khối hộp đã học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27615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4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FB34CBE5-D9E0-4E6F-8A0C-70D3444D26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" t="12632" r="-2551" b="40363"/>
          <a:stretch/>
        </p:blipFill>
        <p:spPr>
          <a:xfrm>
            <a:off x="-219200" y="-703607"/>
            <a:ext cx="12178129" cy="3633908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4BA44DCD-86A5-4CF1-8E9D-53F5D0C88D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" t="59724" r="-2295" b="2863"/>
          <a:stretch/>
        </p:blipFill>
        <p:spPr>
          <a:xfrm rot="21337966">
            <a:off x="92446" y="3888476"/>
            <a:ext cx="12178129" cy="2892373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xmlns="" id="{078DA4EB-6650-4972-8837-E7785048DE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990" y="3075074"/>
            <a:ext cx="8337746" cy="192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82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36">
        <p:random/>
      </p:transition>
    </mc:Choice>
    <mc:Fallback xmlns="">
      <p:transition spd="slow" advTm="143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5.5|4.9|4.3|4.2|5.2|3.8|5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8.9|7.7|10.9|5.1|9.6|7.7|8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1.2|7.2|6.1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471</Words>
  <Application>Microsoft Office PowerPoint</Application>
  <PresentationFormat>Custom</PresentationFormat>
  <Paragraphs>101</Paragraphs>
  <Slides>15</Slides>
  <Notes>4</Notes>
  <HiddenSlides>0</HiddenSlides>
  <MMClips>5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1_Office Theme</vt:lpstr>
      <vt:lpstr>1_Tema de Office</vt:lpstr>
      <vt:lpstr>PowerPoint Presentation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22</cp:revision>
  <dcterms:created xsi:type="dcterms:W3CDTF">2022-07-15T08:52:07Z</dcterms:created>
  <dcterms:modified xsi:type="dcterms:W3CDTF">2022-11-03T09:09:38Z</dcterms:modified>
</cp:coreProperties>
</file>