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Arimo Bold" panose="020B0704020202020204" pitchFamily="34" charset="0"/>
      <p:regular r:id="rId16"/>
      <p:bold r:id="rId17"/>
    </p:embeddedFon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590" autoAdjust="0"/>
  </p:normalViewPr>
  <p:slideViewPr>
    <p:cSldViewPr>
      <p:cViewPr varScale="1">
        <p:scale>
          <a:sx n="57" d="100"/>
          <a:sy n="57" d="100"/>
        </p:scale>
        <p:origin x="102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8.svg"/><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995924" y="6940921"/>
            <a:ext cx="19677886" cy="3086100"/>
            <a:chOff x="0" y="0"/>
            <a:chExt cx="5182653" cy="812800"/>
          </a:xfrm>
        </p:grpSpPr>
        <p:sp>
          <p:nvSpPr>
            <p:cNvPr id="3" name="Freeform 3"/>
            <p:cNvSpPr/>
            <p:nvPr/>
          </p:nvSpPr>
          <p:spPr>
            <a:xfrm>
              <a:off x="0" y="0"/>
              <a:ext cx="5182653" cy="812800"/>
            </a:xfrm>
            <a:custGeom>
              <a:avLst/>
              <a:gdLst/>
              <a:ahLst/>
              <a:cxnLst/>
              <a:rect l="l" t="t" r="r" b="b"/>
              <a:pathLst>
                <a:path w="5182653" h="812800">
                  <a:moveTo>
                    <a:pt x="0" y="0"/>
                  </a:moveTo>
                  <a:lnTo>
                    <a:pt x="5182653" y="0"/>
                  </a:lnTo>
                  <a:lnTo>
                    <a:pt x="5182653" y="812800"/>
                  </a:lnTo>
                  <a:lnTo>
                    <a:pt x="0" y="812800"/>
                  </a:lnTo>
                  <a:close/>
                </a:path>
              </a:pathLst>
            </a:custGeom>
            <a:solidFill>
              <a:srgbClr val="F9DA88"/>
            </a:solidFill>
          </p:spPr>
        </p:sp>
        <p:sp>
          <p:nvSpPr>
            <p:cNvPr id="4" name="TextBox 4"/>
            <p:cNvSpPr txBox="1"/>
            <p:nvPr/>
          </p:nvSpPr>
          <p:spPr>
            <a:xfrm>
              <a:off x="0" y="-57150"/>
              <a:ext cx="5182653" cy="869950"/>
            </a:xfrm>
            <a:prstGeom prst="rect">
              <a:avLst/>
            </a:prstGeom>
          </p:spPr>
          <p:txBody>
            <a:bodyPr lIns="50800" tIns="50800" rIns="50800" bIns="50800" rtlCol="0" anchor="ctr"/>
            <a:lstStyle/>
            <a:p>
              <a:pPr algn="ctr">
                <a:lnSpc>
                  <a:spcPts val="3589"/>
                </a:lnSpc>
              </a:pPr>
              <a:endParaRPr/>
            </a:p>
          </p:txBody>
        </p:sp>
      </p:grpSp>
      <p:sp>
        <p:nvSpPr>
          <p:cNvPr id="5" name="Freeform 5"/>
          <p:cNvSpPr/>
          <p:nvPr/>
        </p:nvSpPr>
        <p:spPr>
          <a:xfrm>
            <a:off x="-995924" y="9258300"/>
            <a:ext cx="19677886" cy="2254012"/>
          </a:xfrm>
          <a:custGeom>
            <a:avLst/>
            <a:gdLst/>
            <a:ahLst/>
            <a:cxnLst/>
            <a:rect l="l" t="t" r="r" b="b"/>
            <a:pathLst>
              <a:path w="19677886" h="2254012">
                <a:moveTo>
                  <a:pt x="0" y="0"/>
                </a:moveTo>
                <a:lnTo>
                  <a:pt x="19677885" y="0"/>
                </a:lnTo>
                <a:lnTo>
                  <a:pt x="19677885" y="2254012"/>
                </a:lnTo>
                <a:lnTo>
                  <a:pt x="0" y="22540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4263829" y="2327310"/>
            <a:ext cx="4804994" cy="9404792"/>
          </a:xfrm>
          <a:custGeom>
            <a:avLst/>
            <a:gdLst/>
            <a:ahLst/>
            <a:cxnLst/>
            <a:rect l="l" t="t" r="r" b="b"/>
            <a:pathLst>
              <a:path w="4804994" h="9404792">
                <a:moveTo>
                  <a:pt x="0" y="0"/>
                </a:moveTo>
                <a:lnTo>
                  <a:pt x="4804994" y="0"/>
                </a:lnTo>
                <a:lnTo>
                  <a:pt x="4804994" y="9404792"/>
                </a:lnTo>
                <a:lnTo>
                  <a:pt x="0" y="94047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4702443" y="2131949"/>
            <a:ext cx="7050095" cy="7739625"/>
          </a:xfrm>
          <a:custGeom>
            <a:avLst/>
            <a:gdLst/>
            <a:ahLst/>
            <a:cxnLst/>
            <a:rect l="l" t="t" r="r" b="b"/>
            <a:pathLst>
              <a:path w="7050095" h="7739625">
                <a:moveTo>
                  <a:pt x="0" y="0"/>
                </a:moveTo>
                <a:lnTo>
                  <a:pt x="7050095" y="0"/>
                </a:lnTo>
                <a:lnTo>
                  <a:pt x="7050095" y="7739625"/>
                </a:lnTo>
                <a:lnTo>
                  <a:pt x="0" y="77396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870064" y="6426571"/>
            <a:ext cx="2955175" cy="4114800"/>
          </a:xfrm>
          <a:custGeom>
            <a:avLst/>
            <a:gdLst/>
            <a:ahLst/>
            <a:cxnLst/>
            <a:rect l="l" t="t" r="r" b="b"/>
            <a:pathLst>
              <a:path w="2955175" h="4114800">
                <a:moveTo>
                  <a:pt x="0" y="0"/>
                </a:moveTo>
                <a:lnTo>
                  <a:pt x="2955175" y="0"/>
                </a:lnTo>
                <a:lnTo>
                  <a:pt x="295517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2568633" y="2649089"/>
            <a:ext cx="12548772" cy="2215991"/>
          </a:xfrm>
          <a:prstGeom prst="rect">
            <a:avLst/>
          </a:prstGeom>
        </p:spPr>
        <p:txBody>
          <a:bodyPr lIns="0" tIns="0" rIns="0" bIns="0" rtlCol="0" anchor="t">
            <a:spAutoFit/>
          </a:bodyPr>
          <a:lstStyle/>
          <a:p>
            <a:pPr algn="ctr"/>
            <a:r>
              <a:rPr lang="en-US" sz="4800" b="1" spc="-30" dirty="0">
                <a:effectLst/>
                <a:latin typeface="Times New Roman" panose="02020603050405020304" pitchFamily="18" charset="0"/>
                <a:ea typeface="Times New Roman" panose="02020603050405020304" pitchFamily="18" charset="0"/>
              </a:rPr>
              <a:t>DI TÍCH LỊCH SỬ ĐẦM BẦU</a:t>
            </a:r>
            <a:endParaRPr lang="en-US" sz="4800" dirty="0">
              <a:effectLst/>
              <a:latin typeface="Times New Roman" panose="02020603050405020304" pitchFamily="18" charset="0"/>
              <a:ea typeface="Times New Roman" panose="02020603050405020304" pitchFamily="18" charset="0"/>
            </a:endParaRPr>
          </a:p>
          <a:p>
            <a:pPr algn="ctr"/>
            <a:r>
              <a:rPr lang="en-US" sz="4800" b="1" spc="-30" dirty="0">
                <a:effectLst/>
                <a:latin typeface="Times New Roman" panose="02020603050405020304" pitchFamily="18" charset="0"/>
                <a:ea typeface="Times New Roman" panose="02020603050405020304" pitchFamily="18" charset="0"/>
              </a:rPr>
              <a:t>NƠI THÀNH LẬP CHI BỘ ĐẢNG CỘNG SẢN ĐẦU TIÊN CỦA HUYỆN KIÊN THUỴ</a:t>
            </a:r>
            <a:endParaRPr lang="en-US" sz="4800" dirty="0">
              <a:effectLst/>
              <a:latin typeface="Times New Roman" panose="02020603050405020304" pitchFamily="18" charset="0"/>
              <a:ea typeface="Times New Roman" panose="02020603050405020304" pitchFamily="18" charset="0"/>
            </a:endParaRPr>
          </a:p>
        </p:txBody>
      </p:sp>
      <p:sp>
        <p:nvSpPr>
          <p:cNvPr id="11" name="TextBox 11"/>
          <p:cNvSpPr txBox="1"/>
          <p:nvPr/>
        </p:nvSpPr>
        <p:spPr>
          <a:xfrm>
            <a:off x="5902646" y="679210"/>
            <a:ext cx="6482707" cy="882742"/>
          </a:xfrm>
          <a:prstGeom prst="rect">
            <a:avLst/>
          </a:prstGeom>
        </p:spPr>
        <p:txBody>
          <a:bodyPr lIns="0" tIns="0" rIns="0" bIns="0" rtlCol="0" anchor="t">
            <a:spAutoFit/>
          </a:bodyPr>
          <a:lstStyle/>
          <a:p>
            <a:pPr algn="ctr">
              <a:lnSpc>
                <a:spcPts val="3589"/>
              </a:lnSpc>
            </a:pPr>
            <a:r>
              <a:rPr lang="en-US" sz="2563" dirty="0">
                <a:solidFill>
                  <a:srgbClr val="000000"/>
                </a:solidFill>
                <a:latin typeface="Times New Roman" panose="02020603050405020304" pitchFamily="18" charset="0"/>
                <a:ea typeface="Arimo Bold"/>
                <a:cs typeface="Times New Roman" panose="02020603050405020304" pitchFamily="18" charset="0"/>
                <a:sym typeface="Arimo Bold"/>
              </a:rPr>
              <a:t>UỶ BAN NHÂN DÂN HUYỆN KIẾN THUỴ</a:t>
            </a:r>
          </a:p>
          <a:p>
            <a:pPr algn="ctr">
              <a:lnSpc>
                <a:spcPts val="3589"/>
              </a:lnSpc>
            </a:pPr>
            <a:r>
              <a:rPr lang="en-US" sz="2563" b="1" dirty="0">
                <a:solidFill>
                  <a:srgbClr val="000000"/>
                </a:solidFill>
                <a:latin typeface="Times New Roman" panose="02020603050405020304" pitchFamily="18" charset="0"/>
                <a:ea typeface="Arimo Bold"/>
                <a:cs typeface="Times New Roman" panose="02020603050405020304" pitchFamily="18" charset="0"/>
                <a:sym typeface="Arimo Bold"/>
              </a:rPr>
              <a:t>TRƯỜNG TIỂU HỌC THỊ TRẤN NÚI ĐỐI</a:t>
            </a:r>
          </a:p>
        </p:txBody>
      </p:sp>
      <p:sp>
        <p:nvSpPr>
          <p:cNvPr id="12" name="TextBox 12"/>
          <p:cNvSpPr txBox="1"/>
          <p:nvPr/>
        </p:nvSpPr>
        <p:spPr>
          <a:xfrm>
            <a:off x="7543800" y="5570799"/>
            <a:ext cx="6119376" cy="445507"/>
          </a:xfrm>
          <a:prstGeom prst="rect">
            <a:avLst/>
          </a:prstGeom>
        </p:spPr>
        <p:txBody>
          <a:bodyPr wrap="square" lIns="0" tIns="0" rIns="0" bIns="0" rtlCol="0" anchor="t">
            <a:spAutoFit/>
          </a:bodyPr>
          <a:lstStyle/>
          <a:p>
            <a:pPr algn="ctr">
              <a:lnSpc>
                <a:spcPts val="3837"/>
              </a:lnSpc>
            </a:pPr>
            <a:r>
              <a:rPr lang="en-US" sz="2741" b="1" i="1" dirty="0" err="1">
                <a:solidFill>
                  <a:srgbClr val="000000"/>
                </a:solidFill>
                <a:latin typeface="Arimo Bold"/>
                <a:ea typeface="Arimo Bold"/>
                <a:cs typeface="Arimo Bold"/>
                <a:sym typeface="Arimo Bold"/>
              </a:rPr>
              <a:t>Núi</a:t>
            </a:r>
            <a:r>
              <a:rPr lang="en-US" sz="2741" b="1" i="1" dirty="0">
                <a:solidFill>
                  <a:srgbClr val="000000"/>
                </a:solidFill>
                <a:latin typeface="Arimo Bold"/>
                <a:ea typeface="Arimo Bold"/>
                <a:cs typeface="Arimo Bold"/>
                <a:sym typeface="Arimo Bold"/>
              </a:rPr>
              <a:t> </a:t>
            </a:r>
            <a:r>
              <a:rPr lang="en-US" sz="2741" b="1" i="1" dirty="0" err="1">
                <a:solidFill>
                  <a:srgbClr val="000000"/>
                </a:solidFill>
                <a:latin typeface="Arimo Bold"/>
                <a:ea typeface="Arimo Bold"/>
                <a:cs typeface="Arimo Bold"/>
                <a:sym typeface="Arimo Bold"/>
              </a:rPr>
              <a:t>Đối</a:t>
            </a:r>
            <a:r>
              <a:rPr lang="en-US" sz="2741" b="1" i="1" dirty="0">
                <a:solidFill>
                  <a:srgbClr val="000000"/>
                </a:solidFill>
                <a:latin typeface="Arimo Bold"/>
                <a:ea typeface="Arimo Bold"/>
                <a:cs typeface="Arimo Bold"/>
                <a:sym typeface="Arimo Bold"/>
              </a:rPr>
              <a:t>, </a:t>
            </a:r>
            <a:r>
              <a:rPr lang="en-US" sz="2741" b="1" i="1" dirty="0" err="1">
                <a:solidFill>
                  <a:srgbClr val="000000"/>
                </a:solidFill>
                <a:latin typeface="Arimo Bold"/>
                <a:ea typeface="Arimo Bold"/>
                <a:cs typeface="Arimo Bold"/>
                <a:sym typeface="Arimo Bold"/>
              </a:rPr>
              <a:t>ngày</a:t>
            </a:r>
            <a:r>
              <a:rPr lang="en-US" sz="2741" b="1" i="1" dirty="0">
                <a:solidFill>
                  <a:srgbClr val="000000"/>
                </a:solidFill>
                <a:latin typeface="Arimo Bold"/>
                <a:ea typeface="Arimo Bold"/>
                <a:cs typeface="Arimo Bold"/>
                <a:sym typeface="Arimo Bold"/>
              </a:rPr>
              <a:t> 17 </a:t>
            </a:r>
            <a:r>
              <a:rPr lang="en-US" sz="2741" b="1" i="1" dirty="0" err="1">
                <a:solidFill>
                  <a:srgbClr val="000000"/>
                </a:solidFill>
                <a:latin typeface="Arimo Bold"/>
                <a:ea typeface="Arimo Bold"/>
                <a:cs typeface="Arimo Bold"/>
                <a:sym typeface="Arimo Bold"/>
              </a:rPr>
              <a:t>tháng</a:t>
            </a:r>
            <a:r>
              <a:rPr lang="en-US" sz="2741" b="1" i="1" dirty="0">
                <a:solidFill>
                  <a:srgbClr val="000000"/>
                </a:solidFill>
                <a:latin typeface="Arimo Bold"/>
                <a:ea typeface="Arimo Bold"/>
                <a:cs typeface="Arimo Bold"/>
                <a:sym typeface="Arimo Bold"/>
              </a:rPr>
              <a:t> 12 </a:t>
            </a:r>
            <a:r>
              <a:rPr lang="en-US" sz="2741" b="1" i="1" dirty="0" err="1">
                <a:solidFill>
                  <a:srgbClr val="000000"/>
                </a:solidFill>
                <a:latin typeface="Arimo Bold"/>
                <a:ea typeface="Arimo Bold"/>
                <a:cs typeface="Arimo Bold"/>
                <a:sym typeface="Arimo Bold"/>
              </a:rPr>
              <a:t>năm</a:t>
            </a:r>
            <a:r>
              <a:rPr lang="en-US" sz="2741" b="1" i="1" dirty="0">
                <a:solidFill>
                  <a:srgbClr val="000000"/>
                </a:solidFill>
                <a:latin typeface="Arimo Bold"/>
                <a:ea typeface="Arimo Bold"/>
                <a:cs typeface="Arimo Bold"/>
                <a:sym typeface="Arimo Bold"/>
              </a:rPr>
              <a:t> 2024</a:t>
            </a:r>
          </a:p>
        </p:txBody>
      </p:sp>
      <p:sp>
        <p:nvSpPr>
          <p:cNvPr id="13" name="Freeform 13"/>
          <p:cNvSpPr/>
          <p:nvPr/>
        </p:nvSpPr>
        <p:spPr>
          <a:xfrm>
            <a:off x="12254361" y="6426571"/>
            <a:ext cx="4018937" cy="4753581"/>
          </a:xfrm>
          <a:custGeom>
            <a:avLst/>
            <a:gdLst/>
            <a:ahLst/>
            <a:cxnLst/>
            <a:rect l="l" t="t" r="r" b="b"/>
            <a:pathLst>
              <a:path w="4018937" h="4753581">
                <a:moveTo>
                  <a:pt x="0" y="0"/>
                </a:moveTo>
                <a:lnTo>
                  <a:pt x="4018937" y="0"/>
                </a:lnTo>
                <a:lnTo>
                  <a:pt x="4018937" y="4753581"/>
                </a:lnTo>
                <a:lnTo>
                  <a:pt x="0" y="47535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7C74AAD-3667-0AFE-3612-A8B6DCACEC96}"/>
              </a:ext>
            </a:extLst>
          </p:cNvPr>
          <p:cNvSpPr txBox="1"/>
          <p:nvPr/>
        </p:nvSpPr>
        <p:spPr>
          <a:xfrm>
            <a:off x="533400" y="1181100"/>
            <a:ext cx="16840200" cy="8217634"/>
          </a:xfrm>
          <a:prstGeom prst="rect">
            <a:avLst/>
          </a:prstGeom>
          <a:noFill/>
        </p:spPr>
        <p:txBody>
          <a:bodyPr wrap="square">
            <a:spAutoFit/>
          </a:bodyPr>
          <a:lstStyle/>
          <a:p>
            <a:pPr algn="just"/>
            <a:r>
              <a:rPr lang="vi-VN" sz="4400" dirty="0">
                <a:latin typeface="+mj-lt"/>
              </a:rPr>
              <a:t>    Từ đó đến nay khu di tích được đón các đồng chí lãnh đạo thành phố, lãnh đạo huyện về thăm trồng cây lưu niệm như: Đồng chí Trần Đông, Nguyễn Văn Thuận, Dương Anh Điền, Nguyễn Thị Nghĩa..Được đón các đoàn, các tổ chức, cá nhân. Đặc biệt trước các sự kiện những ngày tưởng niệm lớn của đất nước, thành phố, huyện và địa phương như: Lễ, Tết, các kỳ Đại hội, Bầu cử Quốc hội – HĐND các cấp, các đồng chí lãnh đạo, các đơn vị tổ chức, cá nhân…về dâng hương Bác tri ân tưởng nhớ công lao của các vị tiền bối, những người đã có công đặt nền móng cho sự hình thành và phát triển huyện Kiến Thuỵ ngày nay.</a:t>
            </a:r>
          </a:p>
          <a:p>
            <a:endParaRPr lang="en-US" sz="4400" dirty="0">
              <a:latin typeface="+mj-lt"/>
            </a:endParaRPr>
          </a:p>
          <a:p>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Bầu</a:t>
            </a:r>
            <a:endParaRPr lang="en-US" sz="4400" dirty="0">
              <a:latin typeface="Times New Roman" panose="02020603050405020304" pitchFamily="18" charset="0"/>
              <a:cs typeface="Times New Roman" panose="02020603050405020304" pitchFamily="18" charset="0"/>
            </a:endParaRPr>
          </a:p>
          <a:p>
            <a:endParaRPr lang="en-US" sz="4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 calcmode="lin" valueType="num">
                                      <p:cBhvr additive="base">
                                        <p:cTn id="7"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E8E0C-46DC-44C9-D0FE-6BAB88B5BB32}"/>
              </a:ext>
            </a:extLst>
          </p:cNvPr>
          <p:cNvPicPr>
            <a:picLocks noChangeAspect="1"/>
          </p:cNvPicPr>
          <p:nvPr/>
        </p:nvPicPr>
        <p:blipFill>
          <a:blip r:embed="rId2"/>
          <a:stretch>
            <a:fillRect/>
          </a:stretch>
        </p:blipFill>
        <p:spPr>
          <a:xfrm>
            <a:off x="2286000" y="0"/>
            <a:ext cx="13716000" cy="10287000"/>
          </a:xfrm>
          <a:prstGeom prst="rect">
            <a:avLst/>
          </a:prstGeom>
        </p:spPr>
      </p:pic>
    </p:spTree>
    <p:extLst>
      <p:ext uri="{BB962C8B-B14F-4D97-AF65-F5344CB8AC3E}">
        <p14:creationId xmlns:p14="http://schemas.microsoft.com/office/powerpoint/2010/main" val="3946166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B0E14A-0FBF-1E8B-E05A-D8DC05A2F281}"/>
              </a:ext>
            </a:extLst>
          </p:cNvPr>
          <p:cNvPicPr>
            <a:picLocks noChangeAspect="1"/>
          </p:cNvPicPr>
          <p:nvPr/>
        </p:nvPicPr>
        <p:blipFill>
          <a:blip r:embed="rId2"/>
          <a:stretch>
            <a:fillRect/>
          </a:stretch>
        </p:blipFill>
        <p:spPr>
          <a:xfrm>
            <a:off x="2286000" y="0"/>
            <a:ext cx="13716000" cy="10287000"/>
          </a:xfrm>
          <a:prstGeom prst="rect">
            <a:avLst/>
          </a:prstGeom>
        </p:spPr>
      </p:pic>
    </p:spTree>
    <p:extLst>
      <p:ext uri="{BB962C8B-B14F-4D97-AF65-F5344CB8AC3E}">
        <p14:creationId xmlns:p14="http://schemas.microsoft.com/office/powerpoint/2010/main" val="2923573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21C17E-8DB2-8ADE-E9D5-1C3B01435F10}"/>
              </a:ext>
            </a:extLst>
          </p:cNvPr>
          <p:cNvPicPr>
            <a:picLocks noChangeAspect="1"/>
          </p:cNvPicPr>
          <p:nvPr/>
        </p:nvPicPr>
        <p:blipFill>
          <a:blip r:embed="rId2"/>
          <a:stretch>
            <a:fillRect/>
          </a:stretch>
        </p:blipFill>
        <p:spPr>
          <a:xfrm>
            <a:off x="2286000" y="0"/>
            <a:ext cx="13716000" cy="10287000"/>
          </a:xfrm>
          <a:prstGeom prst="rect">
            <a:avLst/>
          </a:prstGeom>
        </p:spPr>
      </p:pic>
    </p:spTree>
    <p:extLst>
      <p:ext uri="{BB962C8B-B14F-4D97-AF65-F5344CB8AC3E}">
        <p14:creationId xmlns:p14="http://schemas.microsoft.com/office/powerpoint/2010/main" val="2944099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DE22C9-8518-8728-88E7-2D4B7C352CAC}"/>
              </a:ext>
            </a:extLst>
          </p:cNvPr>
          <p:cNvPicPr>
            <a:picLocks noChangeAspect="1"/>
          </p:cNvPicPr>
          <p:nvPr/>
        </p:nvPicPr>
        <p:blipFill>
          <a:blip r:embed="rId2"/>
          <a:stretch>
            <a:fillRect/>
          </a:stretch>
        </p:blipFill>
        <p:spPr>
          <a:xfrm>
            <a:off x="5286375" y="0"/>
            <a:ext cx="7715250" cy="10287000"/>
          </a:xfrm>
          <a:prstGeom prst="rect">
            <a:avLst/>
          </a:prstGeom>
        </p:spPr>
      </p:pic>
    </p:spTree>
    <p:extLst>
      <p:ext uri="{BB962C8B-B14F-4D97-AF65-F5344CB8AC3E}">
        <p14:creationId xmlns:p14="http://schemas.microsoft.com/office/powerpoint/2010/main" val="742139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94943" y="6105944"/>
            <a:ext cx="19677886" cy="3086100"/>
            <a:chOff x="0" y="0"/>
            <a:chExt cx="5182653" cy="812800"/>
          </a:xfrm>
        </p:grpSpPr>
        <p:sp>
          <p:nvSpPr>
            <p:cNvPr id="3" name="Freeform 3"/>
            <p:cNvSpPr/>
            <p:nvPr/>
          </p:nvSpPr>
          <p:spPr>
            <a:xfrm>
              <a:off x="0" y="0"/>
              <a:ext cx="5182653" cy="812800"/>
            </a:xfrm>
            <a:custGeom>
              <a:avLst/>
              <a:gdLst/>
              <a:ahLst/>
              <a:cxnLst/>
              <a:rect l="l" t="t" r="r" b="b"/>
              <a:pathLst>
                <a:path w="5182653" h="812800">
                  <a:moveTo>
                    <a:pt x="0" y="0"/>
                  </a:moveTo>
                  <a:lnTo>
                    <a:pt x="5182653" y="0"/>
                  </a:lnTo>
                  <a:lnTo>
                    <a:pt x="5182653" y="812800"/>
                  </a:lnTo>
                  <a:lnTo>
                    <a:pt x="0" y="812800"/>
                  </a:lnTo>
                  <a:close/>
                </a:path>
              </a:pathLst>
            </a:custGeom>
            <a:solidFill>
              <a:srgbClr val="F9DA88">
                <a:alpha val="44706"/>
              </a:srgbClr>
            </a:solidFill>
          </p:spPr>
        </p:sp>
        <p:sp>
          <p:nvSpPr>
            <p:cNvPr id="4" name="TextBox 4"/>
            <p:cNvSpPr txBox="1"/>
            <p:nvPr/>
          </p:nvSpPr>
          <p:spPr>
            <a:xfrm>
              <a:off x="0" y="-57150"/>
              <a:ext cx="5182653" cy="869950"/>
            </a:xfrm>
            <a:prstGeom prst="rect">
              <a:avLst/>
            </a:prstGeom>
          </p:spPr>
          <p:txBody>
            <a:bodyPr lIns="50800" tIns="50800" rIns="50800" bIns="50800" rtlCol="0" anchor="ctr"/>
            <a:lstStyle/>
            <a:p>
              <a:pPr algn="ctr">
                <a:lnSpc>
                  <a:spcPts val="3589"/>
                </a:lnSpc>
              </a:pPr>
              <a:endParaRPr/>
            </a:p>
          </p:txBody>
        </p:sp>
      </p:grpSp>
      <p:sp>
        <p:nvSpPr>
          <p:cNvPr id="5" name="Freeform 5"/>
          <p:cNvSpPr/>
          <p:nvPr/>
        </p:nvSpPr>
        <p:spPr>
          <a:xfrm>
            <a:off x="-694943" y="8423323"/>
            <a:ext cx="19677886" cy="2254012"/>
          </a:xfrm>
          <a:custGeom>
            <a:avLst/>
            <a:gdLst/>
            <a:ahLst/>
            <a:cxnLst/>
            <a:rect l="l" t="t" r="r" b="b"/>
            <a:pathLst>
              <a:path w="19677886" h="2254012">
                <a:moveTo>
                  <a:pt x="0" y="0"/>
                </a:moveTo>
                <a:lnTo>
                  <a:pt x="19677886" y="0"/>
                </a:lnTo>
                <a:lnTo>
                  <a:pt x="19677886" y="2254012"/>
                </a:lnTo>
                <a:lnTo>
                  <a:pt x="0" y="2254012"/>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sp>
      <p:sp>
        <p:nvSpPr>
          <p:cNvPr id="6" name="Freeform 6"/>
          <p:cNvSpPr/>
          <p:nvPr/>
        </p:nvSpPr>
        <p:spPr>
          <a:xfrm>
            <a:off x="14889293" y="1028700"/>
            <a:ext cx="2215679" cy="2227831"/>
          </a:xfrm>
          <a:custGeom>
            <a:avLst/>
            <a:gdLst/>
            <a:ahLst/>
            <a:cxnLst/>
            <a:rect l="l" t="t" r="r" b="b"/>
            <a:pathLst>
              <a:path w="2215679" h="2227831">
                <a:moveTo>
                  <a:pt x="0" y="0"/>
                </a:moveTo>
                <a:lnTo>
                  <a:pt x="2215679" y="0"/>
                </a:lnTo>
                <a:lnTo>
                  <a:pt x="2215679" y="2227831"/>
                </a:lnTo>
                <a:lnTo>
                  <a:pt x="0" y="2227831"/>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7" name="Freeform 7"/>
          <p:cNvSpPr/>
          <p:nvPr/>
        </p:nvSpPr>
        <p:spPr>
          <a:xfrm>
            <a:off x="13425194" y="5787684"/>
            <a:ext cx="2571938" cy="3185959"/>
          </a:xfrm>
          <a:custGeom>
            <a:avLst/>
            <a:gdLst/>
            <a:ahLst/>
            <a:cxnLst/>
            <a:rect l="l" t="t" r="r" b="b"/>
            <a:pathLst>
              <a:path w="2571938" h="3185959">
                <a:moveTo>
                  <a:pt x="0" y="0"/>
                </a:moveTo>
                <a:lnTo>
                  <a:pt x="2571939" y="0"/>
                </a:lnTo>
                <a:lnTo>
                  <a:pt x="2571939" y="3185959"/>
                </a:lnTo>
                <a:lnTo>
                  <a:pt x="0" y="3185959"/>
                </a:lnTo>
                <a:lnTo>
                  <a:pt x="0" y="0"/>
                </a:lnTo>
                <a:close/>
              </a:path>
            </a:pathLst>
          </a:custGeom>
          <a:blipFill>
            <a:blip r:embed="rId6">
              <a:alphaModFix amt="44999"/>
              <a:extLst>
                <a:ext uri="{96DAC541-7B7A-43D3-8B79-37D633B846F1}">
                  <asvg:svgBlip xmlns:asvg="http://schemas.microsoft.com/office/drawing/2016/SVG/main" r:embed="rId7"/>
                </a:ext>
              </a:extLst>
            </a:blip>
            <a:stretch>
              <a:fillRect/>
            </a:stretch>
          </a:blipFill>
        </p:spPr>
      </p:sp>
      <p:sp>
        <p:nvSpPr>
          <p:cNvPr id="8" name="Freeform 8"/>
          <p:cNvSpPr/>
          <p:nvPr/>
        </p:nvSpPr>
        <p:spPr>
          <a:xfrm>
            <a:off x="15997133" y="3854821"/>
            <a:ext cx="3871913" cy="5337223"/>
          </a:xfrm>
          <a:custGeom>
            <a:avLst/>
            <a:gdLst/>
            <a:ahLst/>
            <a:cxnLst/>
            <a:rect l="l" t="t" r="r" b="b"/>
            <a:pathLst>
              <a:path w="3871913" h="5337223">
                <a:moveTo>
                  <a:pt x="0" y="0"/>
                </a:moveTo>
                <a:lnTo>
                  <a:pt x="3871912" y="0"/>
                </a:lnTo>
                <a:lnTo>
                  <a:pt x="3871912" y="5337223"/>
                </a:lnTo>
                <a:lnTo>
                  <a:pt x="0" y="5337223"/>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sp>
      <p:sp>
        <p:nvSpPr>
          <p:cNvPr id="12" name="Freeform 12"/>
          <p:cNvSpPr/>
          <p:nvPr/>
        </p:nvSpPr>
        <p:spPr>
          <a:xfrm>
            <a:off x="-694943" y="4729541"/>
            <a:ext cx="2955175" cy="4114800"/>
          </a:xfrm>
          <a:custGeom>
            <a:avLst/>
            <a:gdLst/>
            <a:ahLst/>
            <a:cxnLst/>
            <a:rect l="l" t="t" r="r" b="b"/>
            <a:pathLst>
              <a:path w="2955175" h="4114800">
                <a:moveTo>
                  <a:pt x="0" y="0"/>
                </a:moveTo>
                <a:lnTo>
                  <a:pt x="2955175" y="0"/>
                </a:lnTo>
                <a:lnTo>
                  <a:pt x="2955175" y="4114800"/>
                </a:lnTo>
                <a:lnTo>
                  <a:pt x="0" y="4114800"/>
                </a:lnTo>
                <a:lnTo>
                  <a:pt x="0" y="0"/>
                </a:lnTo>
                <a:close/>
              </a:path>
            </a:pathLst>
          </a:custGeom>
          <a:blipFill>
            <a:blip r:embed="rId10">
              <a:alphaModFix amt="44999"/>
              <a:extLst>
                <a:ext uri="{96DAC541-7B7A-43D3-8B79-37D633B846F1}">
                  <asvg:svgBlip xmlns:asvg="http://schemas.microsoft.com/office/drawing/2016/SVG/main" r:embed="rId11"/>
                </a:ext>
              </a:extLst>
            </a:blip>
            <a:stretch>
              <a:fillRect/>
            </a:stretch>
          </a:blipFill>
        </p:spPr>
      </p:sp>
      <p:grpSp>
        <p:nvGrpSpPr>
          <p:cNvPr id="16" name="Group 16"/>
          <p:cNvGrpSpPr/>
          <p:nvPr/>
        </p:nvGrpSpPr>
        <p:grpSpPr>
          <a:xfrm>
            <a:off x="643974" y="2122247"/>
            <a:ext cx="16969417" cy="7428082"/>
            <a:chOff x="0" y="0"/>
            <a:chExt cx="2121155" cy="263171"/>
          </a:xfrm>
        </p:grpSpPr>
        <p:sp>
          <p:nvSpPr>
            <p:cNvPr id="17" name="Freeform 17"/>
            <p:cNvSpPr/>
            <p:nvPr/>
          </p:nvSpPr>
          <p:spPr>
            <a:xfrm>
              <a:off x="0" y="0"/>
              <a:ext cx="2121155" cy="263171"/>
            </a:xfrm>
            <a:custGeom>
              <a:avLst/>
              <a:gdLst/>
              <a:ahLst/>
              <a:cxnLst/>
              <a:rect l="l" t="t" r="r" b="b"/>
              <a:pathLst>
                <a:path w="2121155" h="263171">
                  <a:moveTo>
                    <a:pt x="53092" y="0"/>
                  </a:moveTo>
                  <a:lnTo>
                    <a:pt x="2068063" y="0"/>
                  </a:lnTo>
                  <a:cubicBezTo>
                    <a:pt x="2097385" y="0"/>
                    <a:pt x="2121155" y="23770"/>
                    <a:pt x="2121155" y="53092"/>
                  </a:cubicBezTo>
                  <a:lnTo>
                    <a:pt x="2121155" y="210078"/>
                  </a:lnTo>
                  <a:cubicBezTo>
                    <a:pt x="2121155" y="239400"/>
                    <a:pt x="2097385" y="263171"/>
                    <a:pt x="2068063" y="263171"/>
                  </a:cubicBezTo>
                  <a:lnTo>
                    <a:pt x="53092" y="263171"/>
                  </a:lnTo>
                  <a:cubicBezTo>
                    <a:pt x="23770" y="263171"/>
                    <a:pt x="0" y="239400"/>
                    <a:pt x="0" y="210078"/>
                  </a:cubicBezTo>
                  <a:lnTo>
                    <a:pt x="0" y="53092"/>
                  </a:lnTo>
                  <a:cubicBezTo>
                    <a:pt x="0" y="23770"/>
                    <a:pt x="23770" y="0"/>
                    <a:pt x="53092" y="0"/>
                  </a:cubicBezTo>
                  <a:close/>
                </a:path>
              </a:pathLst>
            </a:custGeom>
            <a:solidFill>
              <a:srgbClr val="FFFFFF"/>
            </a:solidFill>
          </p:spPr>
        </p:sp>
        <p:sp>
          <p:nvSpPr>
            <p:cNvPr id="18" name="TextBox 18"/>
            <p:cNvSpPr txBox="1"/>
            <p:nvPr/>
          </p:nvSpPr>
          <p:spPr>
            <a:xfrm>
              <a:off x="0" y="-57150"/>
              <a:ext cx="2121155" cy="320321"/>
            </a:xfrm>
            <a:prstGeom prst="rect">
              <a:avLst/>
            </a:prstGeom>
          </p:spPr>
          <p:txBody>
            <a:bodyPr lIns="50800" tIns="50800" rIns="50800" bIns="50800" rtlCol="0" anchor="ctr"/>
            <a:lstStyle/>
            <a:p>
              <a:pPr algn="ctr">
                <a:lnSpc>
                  <a:spcPts val="3589"/>
                </a:lnSpc>
              </a:pPr>
              <a:endParaRPr/>
            </a:p>
          </p:txBody>
        </p:sp>
      </p:grpSp>
      <p:sp>
        <p:nvSpPr>
          <p:cNvPr id="34" name="TextBox 34"/>
          <p:cNvSpPr txBox="1"/>
          <p:nvPr/>
        </p:nvSpPr>
        <p:spPr>
          <a:xfrm>
            <a:off x="533400" y="1289956"/>
            <a:ext cx="12362651" cy="305405"/>
          </a:xfrm>
          <a:prstGeom prst="rect">
            <a:avLst/>
          </a:prstGeom>
        </p:spPr>
        <p:txBody>
          <a:bodyPr wrap="square" lIns="0" tIns="0" rIns="0" bIns="0" rtlCol="0" anchor="t">
            <a:spAutoFit/>
          </a:bodyPr>
          <a:lstStyle/>
          <a:p>
            <a:pPr indent="457200">
              <a:lnSpc>
                <a:spcPts val="1800"/>
              </a:lnSpc>
              <a:spcBef>
                <a:spcPts val="600"/>
              </a:spcBef>
              <a:spcAft>
                <a:spcPts val="600"/>
              </a:spcAft>
            </a:pPr>
            <a:r>
              <a:rPr lang="en-US" sz="4400" b="1" dirty="0">
                <a:effectLst/>
                <a:latin typeface="Times New Roman" panose="02020603050405020304" pitchFamily="18" charset="0"/>
                <a:ea typeface="Times New Roman" panose="02020603050405020304" pitchFamily="18" charset="0"/>
              </a:rPr>
              <a:t>I. </a:t>
            </a:r>
            <a:r>
              <a:rPr lang="en-US" sz="4400" b="1" dirty="0" err="1">
                <a:effectLst/>
                <a:latin typeface="Times New Roman" panose="02020603050405020304" pitchFamily="18" charset="0"/>
                <a:ea typeface="Times New Roman" panose="02020603050405020304" pitchFamily="18" charset="0"/>
              </a:rPr>
              <a:t>Đôi</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nét</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về</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xã</a:t>
            </a:r>
            <a:r>
              <a:rPr lang="en-US" sz="4400" b="1" dirty="0">
                <a:effectLst/>
                <a:latin typeface="Times New Roman" panose="02020603050405020304" pitchFamily="18" charset="0"/>
                <a:ea typeface="Times New Roman" panose="02020603050405020304" pitchFamily="18" charset="0"/>
              </a:rPr>
              <a:t> Tân Phong</a:t>
            </a:r>
          </a:p>
        </p:txBody>
      </p:sp>
      <p:sp>
        <p:nvSpPr>
          <p:cNvPr id="45" name="TextBox 44">
            <a:extLst>
              <a:ext uri="{FF2B5EF4-FFF2-40B4-BE49-F238E27FC236}">
                <a16:creationId xmlns:a16="http://schemas.microsoft.com/office/drawing/2014/main" id="{24988586-6410-1790-9DDD-F5CDB3D54C3C}"/>
              </a:ext>
            </a:extLst>
          </p:cNvPr>
          <p:cNvSpPr txBox="1"/>
          <p:nvPr/>
        </p:nvSpPr>
        <p:spPr>
          <a:xfrm>
            <a:off x="1143000" y="2781300"/>
            <a:ext cx="16345168" cy="769441"/>
          </a:xfrm>
          <a:prstGeom prst="rect">
            <a:avLst/>
          </a:prstGeom>
          <a:noFill/>
        </p:spPr>
        <p:txBody>
          <a:bodyPr wrap="square" rtlCol="0">
            <a:spAutoFit/>
          </a:bodyPr>
          <a:lstStyle/>
          <a:p>
            <a:endParaRPr lang="en-US" sz="4400" dirty="0"/>
          </a:p>
        </p:txBody>
      </p:sp>
      <p:sp>
        <p:nvSpPr>
          <p:cNvPr id="47" name="TextBox 46">
            <a:extLst>
              <a:ext uri="{FF2B5EF4-FFF2-40B4-BE49-F238E27FC236}">
                <a16:creationId xmlns:a16="http://schemas.microsoft.com/office/drawing/2014/main" id="{334A5E05-3556-08EB-CE7A-5C5BAFF1DE07}"/>
              </a:ext>
            </a:extLst>
          </p:cNvPr>
          <p:cNvSpPr txBox="1"/>
          <p:nvPr/>
        </p:nvSpPr>
        <p:spPr>
          <a:xfrm>
            <a:off x="1410151" y="2342440"/>
            <a:ext cx="15419133" cy="6494085"/>
          </a:xfrm>
          <a:prstGeom prst="rect">
            <a:avLst/>
          </a:prstGeom>
          <a:noFill/>
        </p:spPr>
        <p:txBody>
          <a:bodyPr wrap="square">
            <a:spAutoFit/>
          </a:bodyPr>
          <a:lstStyle/>
          <a:p>
            <a:pPr algn="just">
              <a:spcBef>
                <a:spcPts val="600"/>
              </a:spcBef>
              <a:spcAft>
                <a:spcPts val="600"/>
              </a:spcAft>
            </a:pP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Nằm</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trong</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vùng</a:t>
            </a:r>
            <a:r>
              <a:rPr lang="en-US" sz="4400" b="0" dirty="0">
                <a:effectLst/>
                <a:latin typeface="Times New Roman" panose="02020603050405020304" pitchFamily="18" charset="0"/>
                <a:ea typeface="Times New Roman" panose="02020603050405020304" pitchFamily="18" charset="0"/>
              </a:rPr>
              <a:t> tam </a:t>
            </a:r>
            <a:r>
              <a:rPr lang="en-US" sz="4400" b="0" dirty="0" err="1">
                <a:effectLst/>
                <a:latin typeface="Times New Roman" panose="02020603050405020304" pitchFamily="18" charset="0"/>
                <a:ea typeface="Times New Roman" panose="02020603050405020304" pitchFamily="18" charset="0"/>
              </a:rPr>
              <a:t>giác</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cổ</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Đồ</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Sơn</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xã</a:t>
            </a:r>
            <a:r>
              <a:rPr lang="en-US" sz="4400" b="0" dirty="0">
                <a:effectLst/>
                <a:latin typeface="Times New Roman" panose="02020603050405020304" pitchFamily="18" charset="0"/>
                <a:ea typeface="Times New Roman" panose="02020603050405020304" pitchFamily="18" charset="0"/>
              </a:rPr>
              <a:t> Tân Phong </a:t>
            </a:r>
            <a:r>
              <a:rPr lang="en-US" sz="4400" b="0" dirty="0" err="1">
                <a:effectLst/>
                <a:latin typeface="Times New Roman" panose="02020603050405020304" pitchFamily="18" charset="0"/>
                <a:ea typeface="Times New Roman" panose="02020603050405020304" pitchFamily="18" charset="0"/>
              </a:rPr>
              <a:t>được</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hình</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thành</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nhờ</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sự</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hội</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tụ</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bồi</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đắp</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của</a:t>
            </a:r>
            <a:r>
              <a:rPr lang="en-US" sz="4400" b="0" dirty="0">
                <a:effectLst/>
                <a:latin typeface="Times New Roman" panose="02020603050405020304" pitchFamily="18" charset="0"/>
                <a:ea typeface="Times New Roman" panose="02020603050405020304" pitchFamily="18" charset="0"/>
              </a:rPr>
              <a:t> 3 </a:t>
            </a:r>
            <a:r>
              <a:rPr lang="en-US" sz="4400" b="0" dirty="0" err="1">
                <a:effectLst/>
                <a:latin typeface="Times New Roman" panose="02020603050405020304" pitchFamily="18" charset="0"/>
                <a:ea typeface="Times New Roman" panose="02020603050405020304" pitchFamily="18" charset="0"/>
              </a:rPr>
              <a:t>nhánh</a:t>
            </a:r>
            <a:r>
              <a:rPr lang="en-US" sz="4400" b="0" dirty="0">
                <a:effectLst/>
                <a:latin typeface="Times New Roman" panose="02020603050405020304" pitchFamily="18" charset="0"/>
                <a:ea typeface="Times New Roman" panose="02020603050405020304" pitchFamily="18" charset="0"/>
              </a:rPr>
              <a:t>, 3 </a:t>
            </a:r>
            <a:r>
              <a:rPr lang="en-US" sz="4400" b="0" dirty="0" err="1">
                <a:effectLst/>
                <a:latin typeface="Times New Roman" panose="02020603050405020304" pitchFamily="18" charset="0"/>
                <a:ea typeface="Times New Roman" panose="02020603050405020304" pitchFamily="18" charset="0"/>
              </a:rPr>
              <a:t>dòng</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sông</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lớn</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Sông</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Đa</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Độ</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sông</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Cốc</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Liễn</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sông</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Sàng</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chảy</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ra</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cửa</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biển</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Đại</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Bàng</a:t>
            </a:r>
            <a:r>
              <a:rPr lang="en-US" sz="4400" b="0" dirty="0">
                <a:effectLst/>
                <a:latin typeface="Times New Roman" panose="02020603050405020304" pitchFamily="18" charset="0"/>
                <a:ea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Xã</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có</a:t>
            </a:r>
            <a:r>
              <a:rPr lang="vi-VN" sz="4400" b="0" dirty="0">
                <a:effectLst/>
                <a:latin typeface="Times New Roman" panose="02020603050405020304" pitchFamily="18" charset="0"/>
                <a:ea typeface="Times New Roman" panose="02020603050405020304" pitchFamily="18" charset="0"/>
              </a:rPr>
              <a:t> diện tích đất tự nhiên 680,56 ha, dân số </a:t>
            </a:r>
            <a:r>
              <a:rPr lang="en-US" sz="4400" b="0" dirty="0">
                <a:effectLst/>
                <a:latin typeface="Times New Roman" panose="02020603050405020304" pitchFamily="18" charset="0"/>
                <a:ea typeface="Times New Roman" panose="02020603050405020304" pitchFamily="18" charset="0"/>
              </a:rPr>
              <a:t>8.009 </a:t>
            </a:r>
            <a:r>
              <a:rPr lang="en-US" sz="4400" b="0" dirty="0" err="1">
                <a:effectLst/>
                <a:latin typeface="Times New Roman" panose="02020603050405020304" pitchFamily="18" charset="0"/>
                <a:ea typeface="Times New Roman" panose="02020603050405020304" pitchFamily="18" charset="0"/>
              </a:rPr>
              <a:t>nhân</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khẩu</a:t>
            </a:r>
            <a:r>
              <a:rPr lang="vi-VN" sz="4400" b="0" dirty="0">
                <a:effectLst/>
                <a:latin typeface="Times New Roman" panose="02020603050405020304" pitchFamily="18" charset="0"/>
                <a:ea typeface="Times New Roman" panose="02020603050405020304" pitchFamily="18" charset="0"/>
              </a:rPr>
              <a:t>, </a:t>
            </a:r>
            <a:r>
              <a:rPr lang="en-US" sz="4400" b="0" dirty="0">
                <a:effectLst/>
                <a:latin typeface="Times New Roman" panose="02020603050405020304" pitchFamily="18" charset="0"/>
                <a:ea typeface="Times New Roman" panose="02020603050405020304" pitchFamily="18" charset="0"/>
              </a:rPr>
              <a:t>2.430 </a:t>
            </a:r>
            <a:r>
              <a:rPr lang="en-US" sz="4400" b="0" dirty="0" err="1">
                <a:effectLst/>
                <a:latin typeface="Times New Roman" panose="02020603050405020304" pitchFamily="18" charset="0"/>
                <a:ea typeface="Times New Roman" panose="02020603050405020304" pitchFamily="18" charset="0"/>
              </a:rPr>
              <a:t>hộ</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Có</a:t>
            </a:r>
            <a:r>
              <a:rPr lang="en-US" sz="4400" b="0" dirty="0">
                <a:effectLst/>
                <a:latin typeface="Times New Roman" panose="02020603050405020304" pitchFamily="18" charset="0"/>
                <a:ea typeface="Times New Roman" panose="02020603050405020304" pitchFamily="18" charset="0"/>
              </a:rPr>
              <a:t> 4 </a:t>
            </a:r>
            <a:r>
              <a:rPr lang="en-US" sz="4400" b="0" dirty="0" err="1">
                <a:effectLst/>
                <a:latin typeface="Times New Roman" panose="02020603050405020304" pitchFamily="18" charset="0"/>
                <a:ea typeface="Times New Roman" panose="02020603050405020304" pitchFamily="18" charset="0"/>
              </a:rPr>
              <a:t>Làng</a:t>
            </a:r>
            <a:r>
              <a:rPr lang="en-US" sz="4400" b="0" dirty="0">
                <a:effectLst/>
                <a:latin typeface="Times New Roman" panose="02020603050405020304" pitchFamily="18" charset="0"/>
                <a:ea typeface="Times New Roman" panose="02020603050405020304" pitchFamily="18" charset="0"/>
              </a:rPr>
              <a:t>,</a:t>
            </a:r>
            <a:r>
              <a:rPr lang="vi-VN" sz="4400" b="0" dirty="0">
                <a:effectLst/>
                <a:latin typeface="Times New Roman" panose="02020603050405020304" pitchFamily="18" charset="0"/>
                <a:ea typeface="Times New Roman" panose="02020603050405020304" pitchFamily="18" charset="0"/>
              </a:rPr>
              <a:t> 5 thôn</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Thôn</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Lão</a:t>
            </a:r>
            <a:r>
              <a:rPr lang="en-US" sz="4400" b="0" dirty="0">
                <a:effectLst/>
                <a:latin typeface="Times New Roman" panose="02020603050405020304" pitchFamily="18" charset="0"/>
                <a:ea typeface="Times New Roman" panose="02020603050405020304" pitchFamily="18" charset="0"/>
              </a:rPr>
              <a:t> Phong </a:t>
            </a:r>
            <a:r>
              <a:rPr lang="en-US" sz="4400" b="0" dirty="0" err="1">
                <a:effectLst/>
                <a:latin typeface="Times New Roman" panose="02020603050405020304" pitchFamily="18" charset="0"/>
                <a:ea typeface="Times New Roman" panose="02020603050405020304" pitchFamily="18" charset="0"/>
              </a:rPr>
              <a:t>được</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hình</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thành</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sớm</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nhất</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vào</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khoảng</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thế</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kỷ</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thứ</a:t>
            </a:r>
            <a:r>
              <a:rPr lang="en-US" sz="4400" b="0" dirty="0">
                <a:effectLst/>
                <a:latin typeface="Times New Roman" panose="02020603050405020304" pitchFamily="18" charset="0"/>
                <a:ea typeface="Times New Roman" panose="02020603050405020304" pitchFamily="18" charset="0"/>
              </a:rPr>
              <a:t> XIII, </a:t>
            </a:r>
            <a:r>
              <a:rPr lang="en-US" sz="4400" b="0" dirty="0" err="1">
                <a:effectLst/>
                <a:latin typeface="Times New Roman" panose="02020603050405020304" pitchFamily="18" charset="0"/>
                <a:ea typeface="Times New Roman" panose="02020603050405020304" pitchFamily="18" charset="0"/>
              </a:rPr>
              <a:t>muộn</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nhất</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là</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thôn</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Kính</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Trực</a:t>
            </a:r>
            <a:r>
              <a:rPr lang="en-US" sz="4400" b="0" dirty="0">
                <a:effectLst/>
                <a:latin typeface="Times New Roman" panose="02020603050405020304" pitchFamily="18" charset="0"/>
                <a:ea typeface="Times New Roman" panose="02020603050405020304" pitchFamily="18" charset="0"/>
              </a:rPr>
              <a:t> (1892)</a:t>
            </a:r>
            <a:r>
              <a:rPr lang="vi-VN"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Trước</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đây</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là</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Tổng</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Quý</a:t>
            </a:r>
            <a:r>
              <a:rPr lang="en-US" sz="4400" b="0" dirty="0">
                <a:effectLst/>
                <a:latin typeface="Times New Roman" panose="02020603050405020304" pitchFamily="18" charset="0"/>
                <a:ea typeface="Times New Roman" panose="02020603050405020304" pitchFamily="18" charset="0"/>
              </a:rPr>
              <a:t> Kim, </a:t>
            </a:r>
            <a:r>
              <a:rPr lang="en-US" sz="4400" b="0" dirty="0" err="1">
                <a:effectLst/>
                <a:latin typeface="Times New Roman" panose="02020603050405020304" pitchFamily="18" charset="0"/>
                <a:ea typeface="Times New Roman" panose="02020603050405020304" pitchFamily="18" charset="0"/>
              </a:rPr>
              <a:t>gồm</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Lão</a:t>
            </a:r>
            <a:r>
              <a:rPr lang="en-US" sz="4400" b="0" dirty="0">
                <a:effectLst/>
                <a:latin typeface="Times New Roman" panose="02020603050405020304" pitchFamily="18" charset="0"/>
                <a:ea typeface="Times New Roman" panose="02020603050405020304" pitchFamily="18" charset="0"/>
              </a:rPr>
              <a:t> Phong, </a:t>
            </a:r>
            <a:r>
              <a:rPr lang="en-US" sz="4400" b="0" dirty="0" err="1">
                <a:effectLst/>
                <a:latin typeface="Times New Roman" panose="02020603050405020304" pitchFamily="18" charset="0"/>
                <a:ea typeface="Times New Roman" panose="02020603050405020304" pitchFamily="18" charset="0"/>
              </a:rPr>
              <a:t>Lão</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Phú</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Quý</a:t>
            </a:r>
            <a:r>
              <a:rPr lang="en-US" sz="4400" b="0" dirty="0">
                <a:effectLst/>
                <a:latin typeface="Times New Roman" panose="02020603050405020304" pitchFamily="18" charset="0"/>
                <a:ea typeface="Times New Roman" panose="02020603050405020304" pitchFamily="18" charset="0"/>
              </a:rPr>
              <a:t> Kim (</a:t>
            </a:r>
            <a:r>
              <a:rPr lang="en-US" sz="4400" b="0" dirty="0" err="1">
                <a:effectLst/>
                <a:latin typeface="Times New Roman" panose="02020603050405020304" pitchFamily="18" charset="0"/>
                <a:ea typeface="Times New Roman" panose="02020603050405020304" pitchFamily="18" charset="0"/>
              </a:rPr>
              <a:t>thường</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gọi</a:t>
            </a:r>
            <a:r>
              <a:rPr lang="en-US" sz="4400" b="0" dirty="0">
                <a:effectLst/>
                <a:latin typeface="Times New Roman" panose="02020603050405020304" pitchFamily="18" charset="0"/>
                <a:ea typeface="Times New Roman" panose="02020603050405020304" pitchFamily="18" charset="0"/>
              </a:rPr>
              <a:t> Phong, </a:t>
            </a:r>
            <a:r>
              <a:rPr lang="en-US" sz="4400" b="0" dirty="0" err="1">
                <a:effectLst/>
                <a:latin typeface="Times New Roman" panose="02020603050405020304" pitchFamily="18" charset="0"/>
                <a:ea typeface="Times New Roman" panose="02020603050405020304" pitchFamily="18" charset="0"/>
              </a:rPr>
              <a:t>Phú</a:t>
            </a:r>
            <a:r>
              <a:rPr lang="en-US" sz="4400" b="0" dirty="0">
                <a:effectLst/>
                <a:latin typeface="Times New Roman" panose="02020603050405020304" pitchFamily="18" charset="0"/>
                <a:ea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rPr>
              <a:t>Quý</a:t>
            </a:r>
            <a:r>
              <a:rPr lang="en-US" sz="4400" b="0" dirty="0">
                <a:effectLst/>
                <a:latin typeface="Times New Roman" panose="02020603050405020304" pitchFamily="18" charset="0"/>
                <a:ea typeface="Times New Roman" panose="02020603050405020304" pitchFamily="18" charset="0"/>
              </a:rPr>
              <a:t>).</a:t>
            </a:r>
            <a:endParaRPr lang="en-US" sz="4400" b="1" dirty="0">
              <a:effectLst/>
              <a:latin typeface="Times New Roman" panose="02020603050405020304" pitchFamily="18" charset="0"/>
              <a:ea typeface="Times New Roman" panose="02020603050405020304" pitchFamily="18" charset="0"/>
            </a:endParaRPr>
          </a:p>
          <a:p>
            <a:pPr algn="just">
              <a:spcBef>
                <a:spcPts val="600"/>
              </a:spcBef>
              <a:spcAft>
                <a:spcPts val="600"/>
              </a:spcAft>
            </a:pPr>
            <a:endParaRPr lang="en-US" sz="4400" b="1"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 calcmode="lin" valueType="num">
                                      <p:cBhvr additive="base">
                                        <p:cTn id="7"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
                                            <p:txEl>
                                              <p:pRg st="1" end="1"/>
                                            </p:txEl>
                                          </p:spTgt>
                                        </p:tgtEl>
                                        <p:attrNameLst>
                                          <p:attrName>style.visibility</p:attrName>
                                        </p:attrNameLst>
                                      </p:cBhvr>
                                      <p:to>
                                        <p:strVal val="visible"/>
                                      </p:to>
                                    </p:set>
                                    <p:anim calcmode="lin" valueType="num">
                                      <p:cBhvr additive="base">
                                        <p:cTn id="13"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43" name="Group 14">
            <a:extLst>
              <a:ext uri="{FF2B5EF4-FFF2-40B4-BE49-F238E27FC236}">
                <a16:creationId xmlns:a16="http://schemas.microsoft.com/office/drawing/2014/main" id="{8F34F88D-DC22-2715-9932-713C89652DE5}"/>
              </a:ext>
            </a:extLst>
          </p:cNvPr>
          <p:cNvGrpSpPr/>
          <p:nvPr/>
        </p:nvGrpSpPr>
        <p:grpSpPr>
          <a:xfrm>
            <a:off x="125506" y="1028700"/>
            <a:ext cx="18036988" cy="8602355"/>
            <a:chOff x="0" y="0"/>
            <a:chExt cx="2089439" cy="269670"/>
          </a:xfrm>
        </p:grpSpPr>
        <p:sp>
          <p:nvSpPr>
            <p:cNvPr id="44" name="Freeform 15">
              <a:extLst>
                <a:ext uri="{FF2B5EF4-FFF2-40B4-BE49-F238E27FC236}">
                  <a16:creationId xmlns:a16="http://schemas.microsoft.com/office/drawing/2014/main" id="{E6ED3A8D-6F5E-17F5-73FA-A9C2794D3012}"/>
                </a:ext>
              </a:extLst>
            </p:cNvPr>
            <p:cNvSpPr/>
            <p:nvPr/>
          </p:nvSpPr>
          <p:spPr>
            <a:xfrm>
              <a:off x="0" y="0"/>
              <a:ext cx="2089439" cy="269670"/>
            </a:xfrm>
            <a:custGeom>
              <a:avLst/>
              <a:gdLst/>
              <a:ahLst/>
              <a:cxnLst/>
              <a:rect l="l" t="t" r="r" b="b"/>
              <a:pathLst>
                <a:path w="2089439" h="269670">
                  <a:moveTo>
                    <a:pt x="82587" y="0"/>
                  </a:moveTo>
                  <a:lnTo>
                    <a:pt x="2006853" y="0"/>
                  </a:lnTo>
                  <a:cubicBezTo>
                    <a:pt x="2028756" y="0"/>
                    <a:pt x="2049762" y="8701"/>
                    <a:pt x="2065250" y="24189"/>
                  </a:cubicBezTo>
                  <a:cubicBezTo>
                    <a:pt x="2080738" y="39677"/>
                    <a:pt x="2089439" y="60683"/>
                    <a:pt x="2089439" y="82587"/>
                  </a:cubicBezTo>
                  <a:lnTo>
                    <a:pt x="2089439" y="187083"/>
                  </a:lnTo>
                  <a:cubicBezTo>
                    <a:pt x="2089439" y="208986"/>
                    <a:pt x="2080738" y="229993"/>
                    <a:pt x="2065250" y="245481"/>
                  </a:cubicBezTo>
                  <a:cubicBezTo>
                    <a:pt x="2049762" y="260969"/>
                    <a:pt x="2028756" y="269670"/>
                    <a:pt x="2006853" y="269670"/>
                  </a:cubicBezTo>
                  <a:lnTo>
                    <a:pt x="82587" y="269670"/>
                  </a:lnTo>
                  <a:cubicBezTo>
                    <a:pt x="60683" y="269670"/>
                    <a:pt x="39677" y="260969"/>
                    <a:pt x="24189" y="245481"/>
                  </a:cubicBezTo>
                  <a:cubicBezTo>
                    <a:pt x="8701" y="229993"/>
                    <a:pt x="0" y="208986"/>
                    <a:pt x="0" y="187083"/>
                  </a:cubicBezTo>
                  <a:lnTo>
                    <a:pt x="0" y="82587"/>
                  </a:lnTo>
                  <a:cubicBezTo>
                    <a:pt x="0" y="60683"/>
                    <a:pt x="8701" y="39677"/>
                    <a:pt x="24189" y="24189"/>
                  </a:cubicBezTo>
                  <a:cubicBezTo>
                    <a:pt x="39677" y="8701"/>
                    <a:pt x="60683" y="0"/>
                    <a:pt x="82587" y="0"/>
                  </a:cubicBezTo>
                  <a:close/>
                </a:path>
              </a:pathLst>
            </a:custGeom>
            <a:solidFill>
              <a:srgbClr val="FFFFFA"/>
            </a:solidFill>
            <a:ln w="38100" cap="rnd">
              <a:solidFill>
                <a:srgbClr val="000000"/>
              </a:solidFill>
              <a:prstDash val="solid"/>
              <a:round/>
            </a:ln>
          </p:spPr>
        </p:sp>
        <p:sp>
          <p:nvSpPr>
            <p:cNvPr id="45" name="TextBox 16">
              <a:extLst>
                <a:ext uri="{FF2B5EF4-FFF2-40B4-BE49-F238E27FC236}">
                  <a16:creationId xmlns:a16="http://schemas.microsoft.com/office/drawing/2014/main" id="{07F4EA80-7721-8968-A599-E1602B7DE627}"/>
                </a:ext>
              </a:extLst>
            </p:cNvPr>
            <p:cNvSpPr txBox="1"/>
            <p:nvPr/>
          </p:nvSpPr>
          <p:spPr>
            <a:xfrm>
              <a:off x="0" y="-66675"/>
              <a:ext cx="2089439" cy="336345"/>
            </a:xfrm>
            <a:prstGeom prst="rect">
              <a:avLst/>
            </a:prstGeom>
          </p:spPr>
          <p:txBody>
            <a:bodyPr lIns="50800" tIns="50800" rIns="50800" bIns="50800" rtlCol="0" anchor="ctr"/>
            <a:lstStyle/>
            <a:p>
              <a:pPr algn="ctr">
                <a:lnSpc>
                  <a:spcPts val="4060"/>
                </a:lnSpc>
              </a:pPr>
              <a:endParaRPr/>
            </a:p>
          </p:txBody>
        </p:sp>
      </p:grpSp>
      <p:sp>
        <p:nvSpPr>
          <p:cNvPr id="31" name="TextBox 30">
            <a:extLst>
              <a:ext uri="{FF2B5EF4-FFF2-40B4-BE49-F238E27FC236}">
                <a16:creationId xmlns:a16="http://schemas.microsoft.com/office/drawing/2014/main" id="{21A7E9D5-8975-7C91-C918-497CC9F676B1}"/>
              </a:ext>
            </a:extLst>
          </p:cNvPr>
          <p:cNvSpPr txBox="1"/>
          <p:nvPr/>
        </p:nvSpPr>
        <p:spPr>
          <a:xfrm>
            <a:off x="381000" y="1257300"/>
            <a:ext cx="16687800" cy="8602355"/>
          </a:xfrm>
          <a:prstGeom prst="rect">
            <a:avLst/>
          </a:prstGeom>
          <a:noFill/>
        </p:spPr>
        <p:txBody>
          <a:bodyPr wrap="square">
            <a:spAutoFit/>
          </a:bodyPr>
          <a:lstStyle/>
          <a:p>
            <a:pPr algn="just">
              <a:spcBef>
                <a:spcPts val="600"/>
              </a:spcBef>
              <a:spcAft>
                <a:spcPts val="600"/>
              </a:spcAft>
            </a:pPr>
            <a:r>
              <a:rPr lang="en-US" sz="4400" dirty="0">
                <a:latin typeface="+mj-lt"/>
              </a:rPr>
              <a:t>	</a:t>
            </a:r>
            <a:r>
              <a:rPr lang="vi-VN" sz="4400" dirty="0">
                <a:latin typeface="+mj-lt"/>
              </a:rPr>
              <a:t>Tân Phong có 04 Di tích được xếp hạng cấp thành phố, đó là:</a:t>
            </a:r>
            <a:r>
              <a:rPr lang="en-US" sz="4400" dirty="0">
                <a:latin typeface="+mj-lt"/>
              </a:rPr>
              <a:t> </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Di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Đầm</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Đền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Thái Lai, Di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chùa</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Long, Di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Miếu</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Thành Hoàng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Mai),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chiêu</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ấp</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Tân Phong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04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02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Lão</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Thái Lai,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Lão</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Phong,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Rồng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nhả</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ngọc</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Long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Lão</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Phong)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chép</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Rồng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Lão</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Thành Hoàng Thái Lai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chém</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Khải</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tước</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4400" dirty="0">
                <a:latin typeface="+mj-lt"/>
              </a:rPr>
              <a:t> </a:t>
            </a:r>
            <a:endParaRPr lang="en-US" sz="4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additive="base">
                                        <p:cTn id="7"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xEl>
                                              <p:pRg st="1" end="1"/>
                                            </p:txEl>
                                          </p:spTgt>
                                        </p:tgtEl>
                                        <p:attrNameLst>
                                          <p:attrName>style.visibility</p:attrName>
                                        </p:attrNameLst>
                                      </p:cBhvr>
                                      <p:to>
                                        <p:strVal val="visible"/>
                                      </p:to>
                                    </p:set>
                                    <p:anim calcmode="lin" valueType="num">
                                      <p:cBhvr additive="base">
                                        <p:cTn id="13"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14" name="Group 14"/>
          <p:cNvGrpSpPr/>
          <p:nvPr/>
        </p:nvGrpSpPr>
        <p:grpSpPr>
          <a:xfrm>
            <a:off x="533400" y="1866900"/>
            <a:ext cx="17754600" cy="7620000"/>
            <a:chOff x="0" y="0"/>
            <a:chExt cx="2089439" cy="269670"/>
          </a:xfrm>
        </p:grpSpPr>
        <p:sp>
          <p:nvSpPr>
            <p:cNvPr id="15" name="Freeform 15"/>
            <p:cNvSpPr/>
            <p:nvPr/>
          </p:nvSpPr>
          <p:spPr>
            <a:xfrm>
              <a:off x="0" y="0"/>
              <a:ext cx="2089439" cy="269670"/>
            </a:xfrm>
            <a:custGeom>
              <a:avLst/>
              <a:gdLst/>
              <a:ahLst/>
              <a:cxnLst/>
              <a:rect l="l" t="t" r="r" b="b"/>
              <a:pathLst>
                <a:path w="2089439" h="269670">
                  <a:moveTo>
                    <a:pt x="82587" y="0"/>
                  </a:moveTo>
                  <a:lnTo>
                    <a:pt x="2006853" y="0"/>
                  </a:lnTo>
                  <a:cubicBezTo>
                    <a:pt x="2028756" y="0"/>
                    <a:pt x="2049762" y="8701"/>
                    <a:pt x="2065250" y="24189"/>
                  </a:cubicBezTo>
                  <a:cubicBezTo>
                    <a:pt x="2080738" y="39677"/>
                    <a:pt x="2089439" y="60683"/>
                    <a:pt x="2089439" y="82587"/>
                  </a:cubicBezTo>
                  <a:lnTo>
                    <a:pt x="2089439" y="187083"/>
                  </a:lnTo>
                  <a:cubicBezTo>
                    <a:pt x="2089439" y="208986"/>
                    <a:pt x="2080738" y="229993"/>
                    <a:pt x="2065250" y="245481"/>
                  </a:cubicBezTo>
                  <a:cubicBezTo>
                    <a:pt x="2049762" y="260969"/>
                    <a:pt x="2028756" y="269670"/>
                    <a:pt x="2006853" y="269670"/>
                  </a:cubicBezTo>
                  <a:lnTo>
                    <a:pt x="82587" y="269670"/>
                  </a:lnTo>
                  <a:cubicBezTo>
                    <a:pt x="60683" y="269670"/>
                    <a:pt x="39677" y="260969"/>
                    <a:pt x="24189" y="245481"/>
                  </a:cubicBezTo>
                  <a:cubicBezTo>
                    <a:pt x="8701" y="229993"/>
                    <a:pt x="0" y="208986"/>
                    <a:pt x="0" y="187083"/>
                  </a:cubicBezTo>
                  <a:lnTo>
                    <a:pt x="0" y="82587"/>
                  </a:lnTo>
                  <a:cubicBezTo>
                    <a:pt x="0" y="60683"/>
                    <a:pt x="8701" y="39677"/>
                    <a:pt x="24189" y="24189"/>
                  </a:cubicBezTo>
                  <a:cubicBezTo>
                    <a:pt x="39677" y="8701"/>
                    <a:pt x="60683" y="0"/>
                    <a:pt x="82587" y="0"/>
                  </a:cubicBezTo>
                  <a:close/>
                </a:path>
              </a:pathLst>
            </a:custGeom>
            <a:solidFill>
              <a:srgbClr val="FFFFFA"/>
            </a:solidFill>
            <a:ln w="38100" cap="rnd">
              <a:solidFill>
                <a:srgbClr val="000000"/>
              </a:solidFill>
              <a:prstDash val="solid"/>
              <a:round/>
            </a:ln>
          </p:spPr>
        </p:sp>
        <p:sp>
          <p:nvSpPr>
            <p:cNvPr id="16" name="TextBox 16"/>
            <p:cNvSpPr txBox="1"/>
            <p:nvPr/>
          </p:nvSpPr>
          <p:spPr>
            <a:xfrm>
              <a:off x="0" y="-66675"/>
              <a:ext cx="2089439" cy="336345"/>
            </a:xfrm>
            <a:prstGeom prst="rect">
              <a:avLst/>
            </a:prstGeom>
          </p:spPr>
          <p:txBody>
            <a:bodyPr lIns="50800" tIns="50800" rIns="50800" bIns="50800" rtlCol="0" anchor="ctr"/>
            <a:lstStyle/>
            <a:p>
              <a:pPr algn="ctr">
                <a:lnSpc>
                  <a:spcPts val="4060"/>
                </a:lnSpc>
              </a:pPr>
              <a:endParaRPr/>
            </a:p>
          </p:txBody>
        </p:sp>
      </p:grpSp>
      <p:sp>
        <p:nvSpPr>
          <p:cNvPr id="28" name="TextBox 27">
            <a:extLst>
              <a:ext uri="{FF2B5EF4-FFF2-40B4-BE49-F238E27FC236}">
                <a16:creationId xmlns:a16="http://schemas.microsoft.com/office/drawing/2014/main" id="{F945CE44-F750-E56D-C57D-ED486C5D816A}"/>
              </a:ext>
            </a:extLst>
          </p:cNvPr>
          <p:cNvSpPr txBox="1"/>
          <p:nvPr/>
        </p:nvSpPr>
        <p:spPr>
          <a:xfrm>
            <a:off x="1257300" y="2933700"/>
            <a:ext cx="16306800" cy="4985980"/>
          </a:xfrm>
          <a:prstGeom prst="rect">
            <a:avLst/>
          </a:prstGeom>
          <a:noFill/>
        </p:spPr>
        <p:txBody>
          <a:bodyPr wrap="square">
            <a:spAutoFit/>
          </a:bodyPr>
          <a:lstStyle/>
          <a:p>
            <a:pPr algn="just">
              <a:spcBef>
                <a:spcPts val="600"/>
              </a:spcBef>
              <a:spcAft>
                <a:spcPts val="600"/>
              </a:spcAft>
            </a:pP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Tân Phong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khởi</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Cối</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kháng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Tân Phong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17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47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cán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Lão</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09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cán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khởi</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tặng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thưởng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tặng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Huân</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Lao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effectLst/>
                <a:latin typeface="Times New Roman" panose="02020603050405020304" pitchFamily="18" charset="0"/>
                <a:ea typeface="Times New Roman" panose="02020603050405020304" pitchFamily="18" charset="0"/>
                <a:cs typeface="Times New Roman" panose="02020603050405020304" pitchFamily="18" charset="0"/>
              </a:rPr>
              <a:t>Hạng</a:t>
            </a:r>
            <a:r>
              <a:rPr lang="en-US" sz="4400" b="0" dirty="0">
                <a:effectLst/>
                <a:latin typeface="Times New Roman" panose="02020603050405020304" pitchFamily="18" charset="0"/>
                <a:ea typeface="Times New Roman" panose="02020603050405020304" pitchFamily="18" charset="0"/>
                <a:cs typeface="Times New Roman" panose="02020603050405020304" pitchFamily="18" charset="0"/>
              </a:rPr>
              <a:t> III.</a:t>
            </a:r>
            <a:endPar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xEl>
                                              <p:pRg st="1" end="1"/>
                                            </p:txEl>
                                          </p:spTgt>
                                        </p:tgtEl>
                                        <p:attrNameLst>
                                          <p:attrName>style.visibility</p:attrName>
                                        </p:attrNameLst>
                                      </p:cBhvr>
                                      <p:to>
                                        <p:strVal val="visible"/>
                                      </p:to>
                                    </p:set>
                                    <p:anim calcmode="lin" valueType="num">
                                      <p:cBhvr additive="base">
                                        <p:cTn id="13"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sp>
        <p:nvSpPr>
          <p:cNvPr id="30" name="TextBox 30"/>
          <p:cNvSpPr txBox="1"/>
          <p:nvPr/>
        </p:nvSpPr>
        <p:spPr>
          <a:xfrm>
            <a:off x="0" y="342900"/>
            <a:ext cx="20002500" cy="305405"/>
          </a:xfrm>
          <a:prstGeom prst="rect">
            <a:avLst/>
          </a:prstGeom>
        </p:spPr>
        <p:txBody>
          <a:bodyPr wrap="square" lIns="0" tIns="0" rIns="0" bIns="0" rtlCol="0" anchor="t">
            <a:spAutoFit/>
          </a:bodyPr>
          <a:lstStyle/>
          <a:p>
            <a:pPr algn="just">
              <a:lnSpc>
                <a:spcPts val="1800"/>
              </a:lnSpc>
              <a:spcBef>
                <a:spcPts val="600"/>
              </a:spcBef>
              <a:spcAft>
                <a:spcPts val="600"/>
              </a:spcAft>
            </a:pPr>
            <a:r>
              <a:rPr lang="en-US" sz="4400" b="1" dirty="0">
                <a:effectLst/>
                <a:latin typeface="Times New Roman" panose="02020603050405020304" pitchFamily="18" charset="0"/>
                <a:ea typeface="Times New Roman" panose="02020603050405020304" pitchFamily="18" charset="0"/>
              </a:rPr>
              <a:t>II. </a:t>
            </a:r>
            <a:r>
              <a:rPr lang="en-US" sz="4400" b="1" dirty="0" err="1">
                <a:effectLst/>
                <a:latin typeface="Times New Roman" panose="02020603050405020304" pitchFamily="18" charset="0"/>
                <a:ea typeface="Times New Roman" panose="02020603050405020304" pitchFamily="18" charset="0"/>
              </a:rPr>
              <a:t>Sự</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ra</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đời</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của</a:t>
            </a:r>
            <a:r>
              <a:rPr lang="en-US" sz="4400" b="1" dirty="0">
                <a:effectLst/>
                <a:latin typeface="Times New Roman" panose="02020603050405020304" pitchFamily="18" charset="0"/>
                <a:ea typeface="Times New Roman" panose="02020603050405020304" pitchFamily="18" charset="0"/>
              </a:rPr>
              <a:t> Chi </a:t>
            </a:r>
            <a:r>
              <a:rPr lang="en-US" sz="4400" b="1" dirty="0" err="1">
                <a:effectLst/>
                <a:latin typeface="Times New Roman" panose="02020603050405020304" pitchFamily="18" charset="0"/>
                <a:ea typeface="Times New Roman" panose="02020603050405020304" pitchFamily="18" charset="0"/>
              </a:rPr>
              <a:t>bộ</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Đảng</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Cộng</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sản</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đầu</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tiên</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của</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huyện</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Kiến</a:t>
            </a:r>
            <a:r>
              <a:rPr lang="en-US" sz="4400" b="1" dirty="0">
                <a:effectLst/>
                <a:latin typeface="Times New Roman" panose="02020603050405020304" pitchFamily="18" charset="0"/>
                <a:ea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rPr>
              <a:t>Thuỵ</a:t>
            </a:r>
            <a:r>
              <a:rPr lang="en-US" sz="4400" b="1" dirty="0">
                <a:effectLst/>
                <a:latin typeface="Times New Roman" panose="02020603050405020304" pitchFamily="18" charset="0"/>
                <a:ea typeface="Times New Roman" panose="02020603050405020304" pitchFamily="18" charset="0"/>
              </a:rPr>
              <a:t>:</a:t>
            </a:r>
          </a:p>
        </p:txBody>
      </p:sp>
      <p:sp>
        <p:nvSpPr>
          <p:cNvPr id="31" name="TextBox 31"/>
          <p:cNvSpPr txBox="1"/>
          <p:nvPr/>
        </p:nvSpPr>
        <p:spPr>
          <a:xfrm>
            <a:off x="304800" y="848866"/>
            <a:ext cx="17678399" cy="9417963"/>
          </a:xfrm>
          <a:prstGeom prst="rect">
            <a:avLst/>
          </a:prstGeom>
        </p:spPr>
        <p:txBody>
          <a:bodyPr wrap="square" lIns="0" tIns="0" rIns="0" bIns="0" rtlCol="0" anchor="t">
            <a:spAutoFit/>
          </a:bodyPr>
          <a:lstStyle/>
          <a:p>
            <a:pPr algn="just">
              <a:spcBef>
                <a:spcPts val="600"/>
              </a:spcBef>
              <a:spcAft>
                <a:spcPts val="600"/>
              </a:spcAft>
            </a:pP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Nằm</a:t>
            </a:r>
            <a:r>
              <a:rPr lang="en-US" sz="3400" b="0" dirty="0">
                <a:effectLst/>
                <a:latin typeface="Times New Roman" panose="02020603050405020304" pitchFamily="18" charset="0"/>
                <a:ea typeface="Times New Roman" panose="02020603050405020304" pitchFamily="18" charset="0"/>
              </a:rPr>
              <a:t> ở </a:t>
            </a:r>
            <a:r>
              <a:rPr lang="en-US" sz="3400" b="0" dirty="0" err="1">
                <a:effectLst/>
                <a:latin typeface="Times New Roman" panose="02020603050405020304" pitchFamily="18" charset="0"/>
                <a:ea typeface="Times New Roman" panose="02020603050405020304" pitchFamily="18" charset="0"/>
              </a:rPr>
              <a:t>phía</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Đông</a:t>
            </a:r>
            <a:r>
              <a:rPr lang="en-US" sz="3400" b="0" dirty="0">
                <a:effectLst/>
                <a:latin typeface="Times New Roman" panose="02020603050405020304" pitchFamily="18" charset="0"/>
                <a:ea typeface="Times New Roman" panose="02020603050405020304" pitchFamily="18" charset="0"/>
              </a:rPr>
              <a:t> Nam </a:t>
            </a:r>
            <a:r>
              <a:rPr lang="en-US" sz="3400" b="0" dirty="0" err="1">
                <a:effectLst/>
                <a:latin typeface="Times New Roman" panose="02020603050405020304" pitchFamily="18" charset="0"/>
                <a:ea typeface="Times New Roman" panose="02020603050405020304" pitchFamily="18" charset="0"/>
              </a:rPr>
              <a:t>của</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huyện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Kiến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Thuỵ</a:t>
            </a:r>
            <a:r>
              <a:rPr lang="en-US" sz="3400" b="0" dirty="0">
                <a:effectLst/>
                <a:latin typeface="Times New Roman" panose="02020603050405020304" pitchFamily="18" charset="0"/>
                <a:ea typeface="Times New Roman" panose="02020603050405020304" pitchFamily="18" charset="0"/>
              </a:rPr>
              <a:t>. Tân Phong </a:t>
            </a:r>
            <a:r>
              <a:rPr lang="en-US" sz="3400" b="0" dirty="0" err="1">
                <a:effectLst/>
                <a:latin typeface="Times New Roman" panose="02020603050405020304" pitchFamily="18" charset="0"/>
                <a:ea typeface="Times New Roman" panose="02020603050405020304" pitchFamily="18" charset="0"/>
              </a:rPr>
              <a:t>có</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vị</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trí</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chiến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lược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quân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sự</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rất</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quan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trọng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án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ngữ</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cửa</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ngõ</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vùng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Duyên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Hải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từ</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biển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Đồ</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Sơn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lên</a:t>
            </a:r>
            <a:r>
              <a:rPr lang="en-US" sz="3400" b="0" dirty="0">
                <a:effectLst/>
                <a:latin typeface="Times New Roman" panose="02020603050405020304" pitchFamily="18" charset="0"/>
                <a:ea typeface="Times New Roman" panose="02020603050405020304" pitchFamily="18" charset="0"/>
              </a:rPr>
              <a:t>…</a:t>
            </a:r>
            <a:r>
              <a:rPr lang="en-US" sz="3400" b="0" dirty="0" err="1">
                <a:effectLst/>
                <a:latin typeface="Times New Roman" panose="02020603050405020304" pitchFamily="18" charset="0"/>
                <a:ea typeface="Times New Roman" panose="02020603050405020304" pitchFamily="18" charset="0"/>
              </a:rPr>
              <a:t>Chính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vì</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vậy</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nơi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đây</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những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năm</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kháng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chiến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giặc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Pháp</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lùng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sục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khủng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bố</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các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phong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trào</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cách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mạng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rất</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gắt</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gao</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hoạt</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động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hoạt</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động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của</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các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tổ</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chức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vô</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cùng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khó</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khăn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Năm</a:t>
            </a:r>
            <a:r>
              <a:rPr lang="en-US" sz="3400" b="0" dirty="0">
                <a:effectLst/>
                <a:latin typeface="Times New Roman" panose="02020603050405020304" pitchFamily="18" charset="0"/>
                <a:ea typeface="Times New Roman" panose="02020603050405020304" pitchFamily="18" charset="0"/>
              </a:rPr>
              <a:t> 1936 </a:t>
            </a:r>
            <a:r>
              <a:rPr lang="en-US" sz="3400" b="0" dirty="0" err="1">
                <a:effectLst/>
                <a:latin typeface="Times New Roman" panose="02020603050405020304" pitchFamily="18" charset="0"/>
                <a:ea typeface="Times New Roman" panose="02020603050405020304" pitchFamily="18" charset="0"/>
              </a:rPr>
              <a:t>đồng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chí</a:t>
            </a:r>
            <a:r>
              <a:rPr lang="en-US" sz="3400" b="0" dirty="0">
                <a:effectLst/>
                <a:latin typeface="Times New Roman" panose="02020603050405020304" pitchFamily="18" charset="0"/>
                <a:ea typeface="Times New Roman" panose="02020603050405020304" pitchFamily="18" charset="0"/>
              </a:rPr>
              <a:t> Vũ </a:t>
            </a:r>
            <a:r>
              <a:rPr lang="en-US" sz="3400" b="0" dirty="0" err="1">
                <a:effectLst/>
                <a:latin typeface="Times New Roman" panose="02020603050405020304" pitchFamily="18" charset="0"/>
                <a:ea typeface="Times New Roman" panose="02020603050405020304" pitchFamily="18" charset="0"/>
              </a:rPr>
              <a:t>Quí</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một</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cán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bộ</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của</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tổ</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chức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Đảng</a:t>
            </a:r>
            <a:r>
              <a:rPr lang="en-US" sz="3400" b="0" dirty="0">
                <a:effectLst/>
                <a:latin typeface="Times New Roman" panose="02020603050405020304" pitchFamily="18" charset="0"/>
                <a:ea typeface="Times New Roman" panose="02020603050405020304" pitchFamily="18" charset="0"/>
              </a:rPr>
              <a:t> ở </a:t>
            </a:r>
            <a:r>
              <a:rPr lang="en-US" sz="3400" b="0" dirty="0" err="1">
                <a:effectLst/>
                <a:latin typeface="Times New Roman" panose="02020603050405020304" pitchFamily="18" charset="0"/>
                <a:ea typeface="Times New Roman" panose="02020603050405020304" pitchFamily="18" charset="0"/>
              </a:rPr>
              <a:t>Hải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phòng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đồng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chí</a:t>
            </a:r>
            <a:r>
              <a:rPr lang="en-US" sz="3400" b="0" dirty="0">
                <a:effectLst/>
                <a:latin typeface="Times New Roman" panose="02020603050405020304" pitchFamily="18" charset="0"/>
                <a:ea typeface="Times New Roman" panose="02020603050405020304" pitchFamily="18" charset="0"/>
              </a:rPr>
              <a:t> Vũ </a:t>
            </a:r>
            <a:r>
              <a:rPr lang="en-US" sz="3400" b="0" dirty="0" err="1">
                <a:effectLst/>
                <a:latin typeface="Times New Roman" panose="02020603050405020304" pitchFamily="18" charset="0"/>
                <a:ea typeface="Times New Roman" panose="02020603050405020304" pitchFamily="18" charset="0"/>
              </a:rPr>
              <a:t>Quí</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sinh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năm</a:t>
            </a:r>
            <a:r>
              <a:rPr lang="en-US" sz="3400" b="0" dirty="0">
                <a:effectLst/>
                <a:latin typeface="Times New Roman" panose="02020603050405020304" pitchFamily="18" charset="0"/>
                <a:ea typeface="Times New Roman" panose="02020603050405020304" pitchFamily="18" charset="0"/>
              </a:rPr>
              <a:t> 1914 </a:t>
            </a:r>
            <a:r>
              <a:rPr lang="en-US" sz="3400" b="0" dirty="0" err="1">
                <a:effectLst/>
                <a:latin typeface="Times New Roman" panose="02020603050405020304" pitchFamily="18" charset="0"/>
                <a:ea typeface="Times New Roman" panose="02020603050405020304" pitchFamily="18" charset="0"/>
              </a:rPr>
              <a:t>tại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xã</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Cống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Mĩ</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huyện</a:t>
            </a:r>
            <a:r>
              <a:rPr lang="en-US" sz="3400" b="0" dirty="0">
                <a:effectLst/>
                <a:latin typeface="Times New Roman" panose="02020603050405020304" pitchFamily="18" charset="0"/>
                <a:ea typeface="Times New Roman" panose="02020603050405020304" pitchFamily="18" charset="0"/>
              </a:rPr>
              <a:t> An </a:t>
            </a:r>
            <a:r>
              <a:rPr lang="en-US" sz="3400" b="0" dirty="0" err="1">
                <a:effectLst/>
                <a:latin typeface="Times New Roman" panose="02020603050405020304" pitchFamily="18" charset="0"/>
                <a:ea typeface="Times New Roman" panose="02020603050405020304" pitchFamily="18" charset="0"/>
              </a:rPr>
              <a:t>Dương</a:t>
            </a:r>
            <a:r>
              <a:rPr lang="en-US" sz="3400" b="0" dirty="0">
                <a:effectLst/>
                <a:latin typeface="Times New Roman" panose="02020603050405020304" pitchFamily="18" charset="0"/>
                <a:ea typeface="Times New Roman" panose="02020603050405020304" pitchFamily="18" charset="0"/>
              </a:rPr>
              <a:t>, nay </a:t>
            </a:r>
            <a:r>
              <a:rPr lang="en-US" sz="3400" b="0" dirty="0" err="1">
                <a:effectLst/>
                <a:latin typeface="Times New Roman" panose="02020603050405020304" pitchFamily="18" charset="0"/>
                <a:ea typeface="Times New Roman" panose="02020603050405020304" pitchFamily="18" charset="0"/>
              </a:rPr>
              <a:t>là</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thôn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Cống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Mĩ</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xã</a:t>
            </a:r>
            <a:r>
              <a:rPr lang="en-US" sz="3400" b="0" dirty="0">
                <a:effectLst/>
                <a:latin typeface="Times New Roman" panose="02020603050405020304" pitchFamily="18" charset="0"/>
                <a:ea typeface="Times New Roman" panose="02020603050405020304" pitchFamily="18" charset="0"/>
              </a:rPr>
              <a:t> Nam </a:t>
            </a:r>
            <a:r>
              <a:rPr lang="en-US" sz="3400" b="0" dirty="0" err="1">
                <a:effectLst/>
                <a:latin typeface="Times New Roman" panose="02020603050405020304" pitchFamily="18" charset="0"/>
                <a:ea typeface="Times New Roman" panose="02020603050405020304" pitchFamily="18" charset="0"/>
              </a:rPr>
              <a:t>Sơn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huyện</a:t>
            </a:r>
            <a:r>
              <a:rPr lang="en-US" sz="3400" b="0" dirty="0">
                <a:effectLst/>
                <a:latin typeface="Times New Roman" panose="02020603050405020304" pitchFamily="18" charset="0"/>
                <a:ea typeface="Times New Roman" panose="02020603050405020304" pitchFamily="18" charset="0"/>
              </a:rPr>
              <a:t> An </a:t>
            </a:r>
            <a:r>
              <a:rPr lang="en-US" sz="3400" b="0" dirty="0" err="1">
                <a:effectLst/>
                <a:latin typeface="Times New Roman" panose="02020603050405020304" pitchFamily="18" charset="0"/>
                <a:ea typeface="Times New Roman" panose="02020603050405020304" pitchFamily="18" charset="0"/>
              </a:rPr>
              <a:t>Dương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Hải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Phòng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vào</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Đảng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năm</a:t>
            </a:r>
            <a:r>
              <a:rPr lang="en-US" sz="3400" b="0" dirty="0">
                <a:effectLst/>
                <a:latin typeface="Times New Roman" panose="02020603050405020304" pitchFamily="18" charset="0"/>
                <a:ea typeface="Times New Roman" panose="02020603050405020304" pitchFamily="18" charset="0"/>
              </a:rPr>
              <a:t> 1935, </a:t>
            </a:r>
            <a:r>
              <a:rPr lang="en-US" sz="3400" b="0" dirty="0" err="1">
                <a:effectLst/>
                <a:latin typeface="Times New Roman" panose="02020603050405020304" pitchFamily="18" charset="0"/>
                <a:ea typeface="Times New Roman" panose="02020603050405020304" pitchFamily="18" charset="0"/>
              </a:rPr>
              <a:t>là</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người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đã</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vận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động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gợi</a:t>
            </a:r>
            <a:r>
              <a:rPr lang="en-US" sz="3400" b="0" dirty="0">
                <a:effectLst/>
                <a:latin typeface="Times New Roman" panose="02020603050405020304" pitchFamily="18" charset="0"/>
                <a:ea typeface="Times New Roman" panose="02020603050405020304" pitchFamily="18" charset="0"/>
              </a:rPr>
              <a:t> ý </a:t>
            </a:r>
            <a:r>
              <a:rPr lang="en-US" sz="3400" b="0" dirty="0" err="1">
                <a:effectLst/>
                <a:latin typeface="Times New Roman" panose="02020603050405020304" pitchFamily="18" charset="0"/>
                <a:ea typeface="Times New Roman" panose="02020603050405020304" pitchFamily="18" charset="0"/>
              </a:rPr>
              <a:t>cho</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Nhạc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sỹ</a:t>
            </a:r>
            <a:r>
              <a:rPr lang="en-US" sz="3400" b="0" dirty="0">
                <a:effectLst/>
                <a:latin typeface="Times New Roman" panose="02020603050405020304" pitchFamily="18" charset="0"/>
                <a:ea typeface="Times New Roman" panose="02020603050405020304" pitchFamily="18" charset="0"/>
              </a:rPr>
              <a:t> Văn Cao </a:t>
            </a:r>
            <a:r>
              <a:rPr lang="en-US" sz="3400" b="0" dirty="0" err="1">
                <a:effectLst/>
                <a:latin typeface="Times New Roman" panose="02020603050405020304" pitchFamily="18" charset="0"/>
                <a:ea typeface="Times New Roman" panose="02020603050405020304" pitchFamily="18" charset="0"/>
              </a:rPr>
              <a:t>viết</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bài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Tiến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Quân</a:t>
            </a:r>
            <a:r>
              <a:rPr lang="en-US" sz="3400" b="0" dirty="0">
                <a:effectLst/>
                <a:latin typeface="Times New Roman" panose="02020603050405020304" pitchFamily="18" charset="0"/>
                <a:ea typeface="Times New Roman" panose="02020603050405020304" pitchFamily="18" charset="0"/>
              </a:rPr>
              <a:t> ca (</a:t>
            </a:r>
            <a:r>
              <a:rPr lang="en-US" sz="3400" b="0" dirty="0" err="1">
                <a:effectLst/>
                <a:latin typeface="Times New Roman" panose="02020603050405020304" pitchFamily="18" charset="0"/>
                <a:ea typeface="Times New Roman" panose="02020603050405020304" pitchFamily="18" charset="0"/>
              </a:rPr>
              <a:t>Quốc</a:t>
            </a:r>
            <a:r>
              <a:rPr lang="en-US" sz="3400" b="0" dirty="0">
                <a:effectLst/>
                <a:latin typeface="Times New Roman" panose="02020603050405020304" pitchFamily="18" charset="0"/>
                <a:ea typeface="Times New Roman" panose="02020603050405020304" pitchFamily="18" charset="0"/>
              </a:rPr>
              <a:t> ca). </a:t>
            </a:r>
            <a:r>
              <a:rPr lang="en-US" sz="3400" b="0" dirty="0" err="1">
                <a:effectLst/>
                <a:latin typeface="Times New Roman" panose="02020603050405020304" pitchFamily="18" charset="0"/>
                <a:ea typeface="Times New Roman" panose="02020603050405020304" pitchFamily="18" charset="0"/>
              </a:rPr>
              <a:t>Đồng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chí</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hy</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sinh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vào</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năm</a:t>
            </a:r>
            <a:r>
              <a:rPr lang="en-US" sz="3400" b="0" dirty="0">
                <a:effectLst/>
                <a:latin typeface="Times New Roman" panose="02020603050405020304" pitchFamily="18" charset="0"/>
                <a:ea typeface="Times New Roman" panose="02020603050405020304" pitchFamily="18" charset="0"/>
              </a:rPr>
              <a:t> 1945 </a:t>
            </a:r>
            <a:r>
              <a:rPr lang="en-US" sz="3400" b="0" dirty="0" err="1">
                <a:effectLst/>
                <a:latin typeface="Times New Roman" panose="02020603050405020304" pitchFamily="18" charset="0"/>
                <a:ea typeface="Times New Roman" panose="02020603050405020304" pitchFamily="18" charset="0"/>
              </a:rPr>
              <a:t>tại</a:t>
            </a:r>
            <a:r>
              <a:rPr lang="en-US" sz="3400" b="0" dirty="0">
                <a:effectLst/>
                <a:latin typeface="Times New Roman" panose="02020603050405020304" pitchFamily="18" charset="0"/>
                <a:ea typeface="Times New Roman" panose="02020603050405020304" pitchFamily="18" charset="0"/>
              </a:rPr>
              <a:t> Hà </a:t>
            </a:r>
            <a:r>
              <a:rPr lang="en-US" sz="3400" b="0" dirty="0" err="1">
                <a:effectLst/>
                <a:latin typeface="Times New Roman" panose="02020603050405020304" pitchFamily="18" charset="0"/>
                <a:ea typeface="Times New Roman" panose="02020603050405020304" pitchFamily="18" charset="0"/>
              </a:rPr>
              <a:t>Nội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Đồng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chí</a:t>
            </a:r>
            <a:r>
              <a:rPr lang="en-US" sz="3400" b="0" dirty="0">
                <a:effectLst/>
                <a:latin typeface="Times New Roman" panose="02020603050405020304" pitchFamily="18" charset="0"/>
                <a:ea typeface="Times New Roman" panose="02020603050405020304" pitchFamily="18" charset="0"/>
              </a:rPr>
              <a:t> Vũ </a:t>
            </a:r>
            <a:r>
              <a:rPr lang="en-US" sz="3400" b="0" dirty="0" err="1">
                <a:effectLst/>
                <a:latin typeface="Times New Roman" panose="02020603050405020304" pitchFamily="18" charset="0"/>
                <a:ea typeface="Times New Roman" panose="02020603050405020304" pitchFamily="18" charset="0"/>
              </a:rPr>
              <a:t>Quí</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dẫn</a:t>
            </a:r>
            <a:r>
              <a:rPr lang="en-US" sz="3400" b="0" dirty="0">
                <a:effectLst/>
                <a:latin typeface="Times New Roman" panose="02020603050405020304" pitchFamily="18" charset="0"/>
                <a:ea typeface="Times New Roman" panose="02020603050405020304" pitchFamily="18" charset="0"/>
              </a:rPr>
              <a:t> 1 </a:t>
            </a:r>
            <a:r>
              <a:rPr lang="en-US" sz="3400" b="0" dirty="0" err="1">
                <a:effectLst/>
                <a:latin typeface="Times New Roman" panose="02020603050405020304" pitchFamily="18" charset="0"/>
                <a:ea typeface="Times New Roman" panose="02020603050405020304" pitchFamily="18" charset="0"/>
              </a:rPr>
              <a:t>đoàn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Hướng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Đạo</a:t>
            </a:r>
            <a:r>
              <a:rPr lang="en-US" sz="3400" b="0" dirty="0">
                <a:effectLst/>
                <a:latin typeface="Times New Roman" panose="02020603050405020304" pitchFamily="18" charset="0"/>
                <a:ea typeface="Times New Roman" panose="02020603050405020304" pitchFamily="18" charset="0"/>
              </a:rPr>
              <a:t> Sinh </a:t>
            </a:r>
            <a:r>
              <a:rPr lang="en-US" sz="3400" b="0" dirty="0" err="1">
                <a:effectLst/>
                <a:latin typeface="Times New Roman" panose="02020603050405020304" pitchFamily="18" charset="0"/>
                <a:ea typeface="Times New Roman" panose="02020603050405020304" pitchFamily="18" charset="0"/>
              </a:rPr>
              <a:t>về</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Kiến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Thuỵ</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cắm</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trại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tại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Núi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Đối</a:t>
            </a:r>
            <a:r>
              <a:rPr lang="en-US" sz="3400" b="0" dirty="0">
                <a:effectLst/>
                <a:latin typeface="Times New Roman" panose="02020603050405020304" pitchFamily="18" charset="0"/>
                <a:ea typeface="Times New Roman" panose="02020603050405020304" pitchFamily="18" charset="0"/>
              </a:rPr>
              <a:t>  ở Kim </a:t>
            </a:r>
            <a:r>
              <a:rPr lang="en-US" sz="3400" b="0" dirty="0" err="1">
                <a:effectLst/>
                <a:latin typeface="Times New Roman" panose="02020603050405020304" pitchFamily="18" charset="0"/>
                <a:ea typeface="Times New Roman" panose="02020603050405020304" pitchFamily="18" charset="0"/>
              </a:rPr>
              <a:t>Sơn</a:t>
            </a:r>
            <a:r>
              <a:rPr lang="en-US" sz="3400" b="0" dirty="0">
                <a:effectLst/>
                <a:latin typeface="Times New Roman" panose="02020603050405020304" pitchFamily="18" charset="0"/>
                <a:ea typeface="Times New Roman" panose="02020603050405020304" pitchFamily="18" charset="0"/>
              </a:rPr>
              <a:t> Tân </a:t>
            </a:r>
            <a:r>
              <a:rPr lang="en-US" sz="3400" b="0" dirty="0" err="1">
                <a:effectLst/>
                <a:latin typeface="Times New Roman" panose="02020603050405020304" pitchFamily="18" charset="0"/>
                <a:ea typeface="Times New Roman" panose="02020603050405020304" pitchFamily="18" charset="0"/>
              </a:rPr>
              <a:t>Trào</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tổ</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chức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này</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lúc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đầu</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hoạt</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động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công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khai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lúc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đầu</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tổ</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chức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này</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tên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là</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Hưng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Đạo</a:t>
            </a:r>
            <a:r>
              <a:rPr lang="en-US" sz="3400" b="0" dirty="0">
                <a:effectLst/>
                <a:latin typeface="Times New Roman" panose="02020603050405020304" pitchFamily="18" charset="0"/>
                <a:ea typeface="Times New Roman" panose="02020603050405020304" pitchFamily="18" charset="0"/>
              </a:rPr>
              <a:t> Gia Long. Sau </a:t>
            </a:r>
            <a:r>
              <a:rPr lang="en-US" sz="3400" b="0" dirty="0" err="1">
                <a:effectLst/>
                <a:latin typeface="Times New Roman" panose="02020603050405020304" pitchFamily="18" charset="0"/>
                <a:ea typeface="Times New Roman" panose="02020603050405020304" pitchFamily="18" charset="0"/>
              </a:rPr>
              <a:t>khi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đồng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chí</a:t>
            </a:r>
            <a:r>
              <a:rPr lang="en-US" sz="3400" b="0" dirty="0">
                <a:effectLst/>
                <a:latin typeface="Times New Roman" panose="02020603050405020304" pitchFamily="18" charset="0"/>
                <a:ea typeface="Times New Roman" panose="02020603050405020304" pitchFamily="18" charset="0"/>
              </a:rPr>
              <a:t> Vũ </a:t>
            </a:r>
            <a:r>
              <a:rPr lang="en-US" sz="3400" b="0" dirty="0" err="1">
                <a:effectLst/>
                <a:latin typeface="Times New Roman" panose="02020603050405020304" pitchFamily="18" charset="0"/>
                <a:ea typeface="Times New Roman" panose="02020603050405020304" pitchFamily="18" charset="0"/>
              </a:rPr>
              <a:t>Quí</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được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Đảng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giao</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nhiệm</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vụ</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thâm</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nhập</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tổ</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chức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này</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nhằm</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thức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tỉnh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giác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ngộ</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thanh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niên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tránh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âm</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mưu</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thủ</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đoạn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của</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thực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dân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Pháp</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Tổ</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chức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này</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đổi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tên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là</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Hưng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Đạo</a:t>
            </a:r>
            <a:r>
              <a:rPr lang="en-US" sz="3400" b="0" dirty="0">
                <a:effectLst/>
                <a:latin typeface="Times New Roman" panose="02020603050405020304" pitchFamily="18" charset="0"/>
                <a:ea typeface="Times New Roman" panose="02020603050405020304" pitchFamily="18" charset="0"/>
              </a:rPr>
              <a:t> Lý </a:t>
            </a:r>
            <a:r>
              <a:rPr lang="en-US" sz="3400" b="0" dirty="0" err="1">
                <a:effectLst/>
                <a:latin typeface="Times New Roman" panose="02020603050405020304" pitchFamily="18" charset="0"/>
                <a:ea typeface="Times New Roman" panose="02020603050405020304" pitchFamily="18" charset="0"/>
              </a:rPr>
              <a:t>Thường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Kiệt</a:t>
            </a:r>
            <a:r>
              <a:rPr lang="en-US" sz="3400" b="0" dirty="0">
                <a:effectLst/>
                <a:latin typeface="Times New Roman" panose="02020603050405020304" pitchFamily="18" charset="0"/>
                <a:ea typeface="Times New Roman" panose="02020603050405020304" pitchFamily="18" charset="0"/>
              </a:rPr>
              <a:t>. Thông qua </a:t>
            </a:r>
            <a:r>
              <a:rPr lang="en-US" sz="3400" b="0" dirty="0" err="1">
                <a:effectLst/>
                <a:latin typeface="Times New Roman" panose="02020603050405020304" pitchFamily="18" charset="0"/>
                <a:ea typeface="Times New Roman" panose="02020603050405020304" pitchFamily="18" charset="0"/>
              </a:rPr>
              <a:t>các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cuộc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hoạt</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động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như</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cắm</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trại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thăm</a:t>
            </a:r>
            <a:r>
              <a:rPr lang="en-US" sz="3400" b="0" dirty="0">
                <a:effectLst/>
                <a:latin typeface="Times New Roman" panose="02020603050405020304" pitchFamily="18" charset="0"/>
                <a:ea typeface="Times New Roman" panose="02020603050405020304" pitchFamily="18" charset="0"/>
              </a:rPr>
              <a:t> di </a:t>
            </a:r>
            <a:r>
              <a:rPr lang="en-US" sz="3400" b="0" dirty="0" err="1">
                <a:effectLst/>
                <a:latin typeface="Times New Roman" panose="02020603050405020304" pitchFamily="18" charset="0"/>
                <a:ea typeface="Times New Roman" panose="02020603050405020304" pitchFamily="18" charset="0"/>
              </a:rPr>
              <a:t>tích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lịch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sử</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thắng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cảnh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của</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quê</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hương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nói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chuyện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lịch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sử</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truyền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thống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chống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giặc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ngoại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xâm</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của</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ông</a:t>
            </a:r>
            <a:r>
              <a:rPr lang="en-US" sz="3400" b="0" dirty="0">
                <a:effectLst/>
                <a:latin typeface="Times New Roman" panose="02020603050405020304" pitchFamily="18" charset="0"/>
                <a:ea typeface="Times New Roman" panose="02020603050405020304" pitchFamily="18" charset="0"/>
              </a:rPr>
              <a:t> cha ta…</a:t>
            </a:r>
            <a:r>
              <a:rPr lang="en-US" sz="3400" b="0" dirty="0" err="1">
                <a:effectLst/>
                <a:latin typeface="Times New Roman" panose="02020603050405020304" pitchFamily="18" charset="0"/>
                <a:ea typeface="Times New Roman" panose="02020603050405020304" pitchFamily="18" charset="0"/>
              </a:rPr>
              <a:t>để</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giáo</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dục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lòng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yêu</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nước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phát</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hiện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thanh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niên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có</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tinh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thần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dân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tộc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để</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đưa</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vào</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tổ</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chức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cách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mạng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Tại</a:t>
            </a:r>
            <a:r>
              <a:rPr lang="en-US" sz="3400" b="0" dirty="0">
                <a:effectLst/>
                <a:latin typeface="Times New Roman" panose="02020603050405020304" pitchFamily="18" charset="0"/>
                <a:ea typeface="Times New Roman" panose="02020603050405020304" pitchFamily="18" charset="0"/>
              </a:rPr>
              <a:t> Kim </a:t>
            </a:r>
            <a:r>
              <a:rPr lang="en-US" sz="3400" b="0" dirty="0" err="1">
                <a:effectLst/>
                <a:latin typeface="Times New Roman" panose="02020603050405020304" pitchFamily="18" charset="0"/>
                <a:ea typeface="Times New Roman" panose="02020603050405020304" pitchFamily="18" charset="0"/>
              </a:rPr>
              <a:t>Sơn</a:t>
            </a:r>
            <a:r>
              <a:rPr lang="en-US" sz="3400" b="0" dirty="0">
                <a:effectLst/>
                <a:latin typeface="Times New Roman" panose="02020603050405020304" pitchFamily="18" charset="0"/>
                <a:ea typeface="Times New Roman" panose="02020603050405020304" pitchFamily="18" charset="0"/>
              </a:rPr>
              <a:t> Tân </a:t>
            </a:r>
            <a:r>
              <a:rPr lang="en-US" sz="3400" b="0" dirty="0" err="1">
                <a:effectLst/>
                <a:latin typeface="Times New Roman" panose="02020603050405020304" pitchFamily="18" charset="0"/>
                <a:ea typeface="Times New Roman" panose="02020603050405020304" pitchFamily="18" charset="0"/>
              </a:rPr>
              <a:t>Trào</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đồng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chí</a:t>
            </a:r>
            <a:r>
              <a:rPr lang="en-US" sz="3400" b="0" dirty="0">
                <a:effectLst/>
                <a:latin typeface="Times New Roman" panose="02020603050405020304" pitchFamily="18" charset="0"/>
                <a:ea typeface="Times New Roman" panose="02020603050405020304" pitchFamily="18" charset="0"/>
              </a:rPr>
              <a:t> Vũ </a:t>
            </a:r>
            <a:r>
              <a:rPr lang="en-US" sz="3400" b="0" dirty="0" err="1">
                <a:effectLst/>
                <a:latin typeface="Times New Roman" panose="02020603050405020304" pitchFamily="18" charset="0"/>
                <a:ea typeface="Times New Roman" panose="02020603050405020304" pitchFamily="18" charset="0"/>
              </a:rPr>
              <a:t>Quí</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đã</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tuyên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truyền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giác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ngộ</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được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một</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số</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thanh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niên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tiến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bộ</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như</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đồng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chí</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Đoàn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Đắc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Riễm</a:t>
            </a:r>
            <a:r>
              <a:rPr lang="en-US" sz="3400" b="0" dirty="0">
                <a:effectLst/>
                <a:latin typeface="Times New Roman" panose="02020603050405020304" pitchFamily="18" charset="0"/>
                <a:ea typeface="Times New Roman" panose="02020603050405020304" pitchFamily="18" charset="0"/>
              </a:rPr>
              <a:t>(</a:t>
            </a:r>
            <a:r>
              <a:rPr lang="en-US" sz="3400" b="0" dirty="0" err="1">
                <a:effectLst/>
                <a:latin typeface="Times New Roman" panose="02020603050405020304" pitchFamily="18" charset="0"/>
                <a:ea typeface="Times New Roman" panose="02020603050405020304" pitchFamily="18" charset="0"/>
              </a:rPr>
              <a:t>Hồng</a:t>
            </a:r>
            <a:r>
              <a:rPr lang="en-US" sz="3400" b="0" dirty="0">
                <a:effectLst/>
                <a:latin typeface="Times New Roman" panose="02020603050405020304" pitchFamily="18" charset="0"/>
                <a:ea typeface="Times New Roman" panose="02020603050405020304" pitchFamily="18" charset="0"/>
              </a:rPr>
              <a:t> Vân), </a:t>
            </a:r>
            <a:r>
              <a:rPr lang="en-US" sz="3400" b="0" dirty="0" err="1">
                <a:effectLst/>
                <a:latin typeface="Times New Roman" panose="02020603050405020304" pitchFamily="18" charset="0"/>
                <a:ea typeface="Times New Roman" panose="02020603050405020304" pitchFamily="18" charset="0"/>
              </a:rPr>
              <a:t>đồng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chí</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Nguyễn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Đức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Bạn</a:t>
            </a:r>
            <a:r>
              <a:rPr lang="en-US" sz="3400" b="0" dirty="0">
                <a:effectLst/>
                <a:latin typeface="Times New Roman" panose="02020603050405020304" pitchFamily="18" charset="0"/>
                <a:ea typeface="Times New Roman" panose="02020603050405020304" pitchFamily="18" charset="0"/>
              </a:rPr>
              <a:t> (Kim </a:t>
            </a:r>
            <a:r>
              <a:rPr lang="en-US" sz="3400" b="0" dirty="0" err="1">
                <a:effectLst/>
                <a:latin typeface="Times New Roman" panose="02020603050405020304" pitchFamily="18" charset="0"/>
                <a:ea typeface="Times New Roman" panose="02020603050405020304" pitchFamily="18" charset="0"/>
              </a:rPr>
              <a:t>Tái</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nhưng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ảnh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hưởng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của</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nhóm</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này</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với</a:t>
            </a:r>
            <a:r>
              <a:rPr lang="en-US" sz="3400" b="0" dirty="0">
                <a:effectLst/>
                <a:latin typeface="Times New Roman" panose="02020603050405020304" pitchFamily="18" charset="0"/>
                <a:ea typeface="Times New Roman" panose="02020603050405020304" pitchFamily="18" charset="0"/>
              </a:rPr>
              <a:t> Tân Phong </a:t>
            </a:r>
            <a:r>
              <a:rPr lang="en-US" sz="3400" b="0" dirty="0" err="1">
                <a:effectLst/>
                <a:latin typeface="Times New Roman" panose="02020603050405020304" pitchFamily="18" charset="0"/>
                <a:ea typeface="Times New Roman" panose="02020603050405020304" pitchFamily="18" charset="0"/>
              </a:rPr>
              <a:t>chưa</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được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nhiều</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Đồng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chí</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Nguyễn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Đức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Bạn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và</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đồng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chí</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Đoàn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Đắc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Riễm</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đã</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thành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lập</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Tổ</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thanh</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niên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dân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chủ</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đầu</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tiên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của</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huyện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Kiến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Thuỵ</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Từ</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đó</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hoạt</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động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tuyên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truyền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tập</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hợp</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quần</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chúng</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được</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mở</a:t>
            </a:r>
            <a:r>
              <a:rPr lang="en-US" sz="3400" b="0" dirty="0">
                <a:effectLst/>
                <a:latin typeface="Times New Roman" panose="02020603050405020304" pitchFamily="18" charset="0"/>
                <a:ea typeface="Times New Roman" panose="02020603050405020304" pitchFamily="18" charset="0"/>
              </a:rPr>
              <a:t> </a:t>
            </a:r>
            <a:r>
              <a:rPr lang="en-US" sz="3400" b="0" dirty="0" err="1">
                <a:effectLst/>
                <a:latin typeface="Times New Roman" panose="02020603050405020304" pitchFamily="18" charset="0"/>
                <a:ea typeface="Times New Roman" panose="02020603050405020304" pitchFamily="18" charset="0"/>
              </a:rPr>
              <a:t>rộng</a:t>
            </a:r>
            <a:r>
              <a:rPr lang="en-US" sz="3400" b="0" dirty="0">
                <a:effectLst/>
                <a:latin typeface="Times New Roman" panose="02020603050405020304" pitchFamily="18" charset="0"/>
                <a:ea typeface="Times New Roman" panose="02020603050405020304" pitchFamily="18" charset="0"/>
              </a:rPr>
              <a:t>.</a:t>
            </a:r>
            <a:endParaRPr lang="en-US" sz="3400" b="1"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502F467-45A3-8176-A4FF-51A29FF08A8F}"/>
              </a:ext>
            </a:extLst>
          </p:cNvPr>
          <p:cNvSpPr txBox="1"/>
          <p:nvPr/>
        </p:nvSpPr>
        <p:spPr>
          <a:xfrm>
            <a:off x="533400" y="744557"/>
            <a:ext cx="16840200" cy="8894743"/>
          </a:xfrm>
          <a:prstGeom prst="rect">
            <a:avLst/>
          </a:prstGeom>
          <a:noFill/>
        </p:spPr>
        <p:txBody>
          <a:bodyPr wrap="square">
            <a:spAutoFit/>
          </a:bodyPr>
          <a:lstStyle/>
          <a:p>
            <a:pPr algn="just"/>
            <a:r>
              <a:rPr lang="en-US" sz="4400" dirty="0">
                <a:latin typeface="+mj-lt"/>
              </a:rPr>
              <a:t>	</a:t>
            </a:r>
            <a:r>
              <a:rPr lang="vi-VN" sz="4400" dirty="0">
                <a:latin typeface="+mj-lt"/>
              </a:rPr>
              <a:t>Năm 1937 cơ quan Thành uỷ Hải Phòng được khôi phục, phong trào mở rộng hướng về các vùng nông thôn, đồng chí Vũ Quí dựa vào các thanh niên được giác ngộ để gây dựng cơ sở Cách mạng.</a:t>
            </a:r>
          </a:p>
          <a:p>
            <a:pPr algn="just"/>
            <a:r>
              <a:rPr lang="en-US" sz="4400" dirty="0">
                <a:latin typeface="+mj-lt"/>
              </a:rPr>
              <a:t>	</a:t>
            </a:r>
            <a:r>
              <a:rPr lang="vi-VN" sz="4400" dirty="0">
                <a:latin typeface="+mj-lt"/>
              </a:rPr>
              <a:t>Chiến tranh thế giới thứ 2  bùng nổ, địch ra sức càn quét, đàn áp các phong trào Cách mạng, lúc này các hoạt động Cách mạng phải rút vào bí mật, chủ yếu là gây dựng cơ sở, rải truyền đơn, vận động nhân dân biểu tình chống sưu cao thuế nặng. Đồng chí Đoàn Đắc Riễm và Đồng chí Nguyễn Đức Bạn có quan hệ họ hàng, người thân với bà con thôn Kính Trực đã về đây tuyên truyền giác ngộ một số thanh niên như: Đặng Quang Chất, Đặng Quang Thìn, Đinh Văn Kỷ… Thời gian này đồng chí Vũ Quí đã bị lộ phải chuyển vùng, đồng chí Vũ Thị San (tức Nguyễn Thị Yên, Vĩnh) về thay đồng chí Vũ Quí tiếp tục lãnh đạo phong trào Cách mạng ở Tân Phong.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1BBAC07A-B41F-5764-11CA-680B50571E80}"/>
              </a:ext>
            </a:extLst>
          </p:cNvPr>
          <p:cNvSpPr txBox="1"/>
          <p:nvPr/>
        </p:nvSpPr>
        <p:spPr>
          <a:xfrm>
            <a:off x="723900" y="1485900"/>
            <a:ext cx="16840200" cy="6863417"/>
          </a:xfrm>
          <a:prstGeom prst="rect">
            <a:avLst/>
          </a:prstGeom>
          <a:noFill/>
        </p:spPr>
        <p:txBody>
          <a:bodyPr wrap="square">
            <a:spAutoFit/>
          </a:bodyPr>
          <a:lstStyle/>
          <a:p>
            <a:pPr algn="just"/>
            <a:r>
              <a:rPr lang="en-US" sz="4400" dirty="0">
                <a:latin typeface="+mj-lt"/>
              </a:rPr>
              <a:t>	</a:t>
            </a:r>
            <a:r>
              <a:rPr lang="vi-VN" sz="4400" dirty="0">
                <a:latin typeface="+mj-lt"/>
              </a:rPr>
              <a:t>Tháng 8/1944 đồng chí Phạm Thuyên (tức Mai Côn) vượt ngục của Thực dân Pháp, được Xứ uỷ cử về thay đồng chí Vũ Thị San. Đồng chí được cử hẳn về hoạt động tại Kim Sơn (Tân Trào) và Lão Phong, Kính Trực (Tân Phong) trực tiếp chỉ đạo phong trào Cách mạng. Tổ chức tập huấn cho những thanh niên tiến bộ như: Đông chí Đoàn Đắc Riễm, Nguyễn Đức Bạn, Đặng Quang Chất, Đặng Bá Thoả, Nguyễn Gia (Hoàng Thanh)…</a:t>
            </a:r>
          </a:p>
          <a:p>
            <a:pPr algn="just"/>
            <a:r>
              <a:rPr lang="en-US" sz="4400" dirty="0">
                <a:latin typeface="+mj-lt"/>
              </a:rPr>
              <a:t>	</a:t>
            </a:r>
            <a:r>
              <a:rPr lang="vi-VN" sz="4400" dirty="0">
                <a:latin typeface="+mj-lt"/>
              </a:rPr>
              <a:t>Trước sự phát triển nhanh của phong trào Cách mạng, tình hình đòi hỏi phải có một tổ chức chính trị được trang bị tư tưởng tiên phong của giai cấp công nhân để lãnh đạo phong trào.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xEl>
                                              <p:pRg st="1" end="1"/>
                                            </p:txEl>
                                          </p:spTgt>
                                        </p:tgtEl>
                                        <p:attrNameLst>
                                          <p:attrName>style.visibility</p:attrName>
                                        </p:attrNameLst>
                                      </p:cBhvr>
                                      <p:to>
                                        <p:strVal val="visible"/>
                                      </p:to>
                                    </p:set>
                                    <p:anim calcmode="lin" valueType="num">
                                      <p:cBhvr additive="base">
                                        <p:cTn id="13" dur="500" fill="hold"/>
                                        <p:tgtEl>
                                          <p:spTgt spid="3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sp>
        <p:nvSpPr>
          <p:cNvPr id="14" name="TextBox 14"/>
          <p:cNvSpPr txBox="1"/>
          <p:nvPr/>
        </p:nvSpPr>
        <p:spPr>
          <a:xfrm>
            <a:off x="3041820" y="4759561"/>
            <a:ext cx="6023263" cy="1120313"/>
          </a:xfrm>
          <a:prstGeom prst="rect">
            <a:avLst/>
          </a:prstGeom>
        </p:spPr>
        <p:txBody>
          <a:bodyPr lIns="50800" tIns="50800" rIns="50800" bIns="50800" rtlCol="0" anchor="ctr"/>
          <a:lstStyle/>
          <a:p>
            <a:pPr algn="ctr">
              <a:lnSpc>
                <a:spcPts val="2659"/>
              </a:lnSpc>
            </a:pPr>
            <a:endParaRPr/>
          </a:p>
        </p:txBody>
      </p:sp>
      <p:sp>
        <p:nvSpPr>
          <p:cNvPr id="32" name="TextBox 32"/>
          <p:cNvSpPr txBox="1"/>
          <p:nvPr/>
        </p:nvSpPr>
        <p:spPr>
          <a:xfrm>
            <a:off x="9222917" y="5990253"/>
            <a:ext cx="6023263" cy="1120313"/>
          </a:xfrm>
          <a:prstGeom prst="rect">
            <a:avLst/>
          </a:prstGeom>
        </p:spPr>
        <p:txBody>
          <a:bodyPr lIns="50800" tIns="50800" rIns="50800" bIns="50800" rtlCol="0" anchor="ctr"/>
          <a:lstStyle/>
          <a:p>
            <a:pPr algn="ctr">
              <a:lnSpc>
                <a:spcPts val="2659"/>
              </a:lnSpc>
            </a:pPr>
            <a:endParaRPr/>
          </a:p>
        </p:txBody>
      </p:sp>
      <p:sp>
        <p:nvSpPr>
          <p:cNvPr id="35" name="TextBox 35"/>
          <p:cNvSpPr txBox="1"/>
          <p:nvPr/>
        </p:nvSpPr>
        <p:spPr>
          <a:xfrm>
            <a:off x="9222917" y="7220945"/>
            <a:ext cx="6023263" cy="1120313"/>
          </a:xfrm>
          <a:prstGeom prst="rect">
            <a:avLst/>
          </a:prstGeom>
        </p:spPr>
        <p:txBody>
          <a:bodyPr lIns="50800" tIns="50800" rIns="50800" bIns="50800" rtlCol="0" anchor="ctr"/>
          <a:lstStyle/>
          <a:p>
            <a:pPr algn="ctr">
              <a:lnSpc>
                <a:spcPts val="2659"/>
              </a:lnSpc>
            </a:pPr>
            <a:endParaRPr/>
          </a:p>
        </p:txBody>
      </p:sp>
      <p:sp>
        <p:nvSpPr>
          <p:cNvPr id="50" name="TextBox 49">
            <a:extLst>
              <a:ext uri="{FF2B5EF4-FFF2-40B4-BE49-F238E27FC236}">
                <a16:creationId xmlns:a16="http://schemas.microsoft.com/office/drawing/2014/main" id="{1FE375DE-A130-D522-4903-823C29CAE27F}"/>
              </a:ext>
            </a:extLst>
          </p:cNvPr>
          <p:cNvSpPr txBox="1"/>
          <p:nvPr/>
        </p:nvSpPr>
        <p:spPr>
          <a:xfrm>
            <a:off x="650417" y="953543"/>
            <a:ext cx="17145000" cy="6863417"/>
          </a:xfrm>
          <a:prstGeom prst="rect">
            <a:avLst/>
          </a:prstGeom>
          <a:noFill/>
        </p:spPr>
        <p:txBody>
          <a:bodyPr wrap="square">
            <a:spAutoFit/>
          </a:bodyPr>
          <a:lstStyle/>
          <a:p>
            <a:pPr algn="just"/>
            <a:r>
              <a:rPr lang="en-US" sz="4400" dirty="0">
                <a:latin typeface="+mj-lt"/>
              </a:rPr>
              <a:t>	</a:t>
            </a:r>
            <a:r>
              <a:rPr lang="vi-VN" sz="4400" dirty="0">
                <a:latin typeface="+mj-lt"/>
              </a:rPr>
              <a:t>Được sự bàn giao và giới thiệu của đồng chí Vũ Thị San. Ngày 22/9/1944 trên một chiếc thuyền nan, tại cánh Đầm Bầu (nơi đây trước kia là đầm lầy, sú vẹt, lau sậy mọc um tùm), dưới sự chủ trì của đồng chí Phạm Thuyên (Mai Côn) thay mặt Xứ uỷ công bố thành lập Chi bộ Đảng cộng sản Đông Dương với 03 đảng viên là: Đồng chí Đặng Quang Chất  (Dương Thuỷ), đồng chí Đặng Quang Mạc (Đặng Quang Thiết), đồng chí Đinh Văn Kỷ (Thành Nam) và chỉ định đồng chí Đặng Quang Chất là Bí Thư chi bộ.</a:t>
            </a:r>
          </a:p>
          <a:p>
            <a:pPr algn="just"/>
            <a:r>
              <a:rPr lang="en-US" sz="4400" dirty="0">
                <a:latin typeface="+mj-lt"/>
              </a:rPr>
              <a:t>	</a:t>
            </a:r>
            <a:r>
              <a:rPr lang="vi-VN" sz="4400" dirty="0">
                <a:latin typeface="+mj-lt"/>
              </a:rPr>
              <a:t>Đây là lớp đảng viên Hoàng Văn Thụ và là Chi bộ Đảng cộng sản đầu tiên của huyện Kiến Thuỵ (lớp đảng viên Hoàng Văn Thụ là năm 1944 thực dân Pháp đã xử bắn đồng chí Hoàng Văn Thụ, Tổng bí thư của Đảng 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 calcmode="lin" valueType="num">
                                      <p:cBhvr additive="base">
                                        <p:cTn id="7" dur="500" fill="hold"/>
                                        <p:tgtEl>
                                          <p:spTgt spid="5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xEl>
                                              <p:pRg st="1" end="1"/>
                                            </p:txEl>
                                          </p:spTgt>
                                        </p:tgtEl>
                                        <p:attrNameLst>
                                          <p:attrName>style.visibility</p:attrName>
                                        </p:attrNameLst>
                                      </p:cBhvr>
                                      <p:to>
                                        <p:strVal val="visible"/>
                                      </p:to>
                                    </p:set>
                                    <p:anim calcmode="lin" valueType="num">
                                      <p:cBhvr additive="base">
                                        <p:cTn id="13" dur="500" fill="hold"/>
                                        <p:tgtEl>
                                          <p:spTgt spid="5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E50541C-77D3-59D6-538A-C0C7BC09F01D}"/>
              </a:ext>
            </a:extLst>
          </p:cNvPr>
          <p:cNvSpPr txBox="1"/>
          <p:nvPr/>
        </p:nvSpPr>
        <p:spPr>
          <a:xfrm>
            <a:off x="304800" y="58211"/>
            <a:ext cx="17678400" cy="9571851"/>
          </a:xfrm>
          <a:prstGeom prst="rect">
            <a:avLst/>
          </a:prstGeom>
          <a:noFill/>
        </p:spPr>
        <p:txBody>
          <a:bodyPr wrap="square">
            <a:spAutoFit/>
          </a:bodyPr>
          <a:lstStyle/>
          <a:p>
            <a:pPr algn="just"/>
            <a:r>
              <a:rPr lang="en-US" sz="4400" dirty="0">
                <a:latin typeface="+mj-lt"/>
              </a:rPr>
              <a:t>	</a:t>
            </a:r>
            <a:r>
              <a:rPr lang="vi-VN" sz="4400" dirty="0">
                <a:latin typeface="+mj-lt"/>
              </a:rPr>
              <a:t>Việc Chi bộ Đảng cộng sản đầu tiên của huyện Kiến Thuỵ ra đời nó có ý nghĩa đặc biệt quan trọng, đánh dấu sự trưởng thành của phong trào Cách mạng huyện Kiến Thuỵ, đặt cơ sở ban đầu cho việc hình thành, xây dựng và phát triển lớn mạnh của Đảng bộ huyện Kiến Thuỵ ngày nay.Từ chỉ có 03 đảng viên đến nay Đảng bộ huyện  có trên 6000 đảng viên.</a:t>
            </a:r>
          </a:p>
          <a:p>
            <a:pPr algn="just"/>
            <a:r>
              <a:rPr lang="en-US" sz="4400" dirty="0">
                <a:latin typeface="+mj-lt"/>
              </a:rPr>
              <a:t>	</a:t>
            </a:r>
            <a:r>
              <a:rPr lang="vi-VN" sz="4400" dirty="0">
                <a:latin typeface="+mj-lt"/>
              </a:rPr>
              <a:t>Để trân trọng gìn giữ một giá trị lịch sử, góp phần giáo dục truyền thống cách mạng cho thế hệ trẻ, không chỉ cho hôm nay mà mãi mãi về sau. Được Thành phố, Huyện uỷ - UBND huyện quan tâm chỉ đạo. Năm 2006 khu Di tích </a:t>
            </a:r>
            <a:r>
              <a:rPr lang="en-US" sz="4400" dirty="0">
                <a:latin typeface="Times New Roman" panose="02020603050405020304" pitchFamily="18" charset="0"/>
                <a:cs typeface="Times New Roman" panose="02020603050405020304" pitchFamily="18" charset="0"/>
              </a:rPr>
              <a:t>Đ</a:t>
            </a:r>
            <a:r>
              <a:rPr lang="vi-VN" sz="4400" dirty="0">
                <a:latin typeface="Times New Roman" panose="02020603050405020304" pitchFamily="18" charset="0"/>
                <a:cs typeface="Times New Roman" panose="02020603050405020304" pitchFamily="18" charset="0"/>
              </a:rPr>
              <a:t>ầ</a:t>
            </a:r>
            <a:r>
              <a:rPr lang="en-US" sz="4400" dirty="0">
                <a:latin typeface="Times New Roman" panose="02020603050405020304" pitchFamily="18" charset="0"/>
                <a:cs typeface="Times New Roman" panose="02020603050405020304" pitchFamily="18" charset="0"/>
              </a:rPr>
              <a:t>m </a:t>
            </a:r>
            <a:r>
              <a:rPr lang="en-US" sz="4400" dirty="0" err="1">
                <a:latin typeface="Times New Roman" panose="02020603050405020304" pitchFamily="18" charset="0"/>
                <a:cs typeface="Times New Roman" panose="02020603050405020304" pitchFamily="18" charset="0"/>
              </a:rPr>
              <a:t>Bầu</a:t>
            </a:r>
            <a:r>
              <a:rPr lang="vi-VN" sz="4400" dirty="0">
                <a:latin typeface="Times New Roman" panose="02020603050405020304" pitchFamily="18" charset="0"/>
                <a:cs typeface="Times New Roman" panose="02020603050405020304" pitchFamily="18" charset="0"/>
              </a:rPr>
              <a:t> </a:t>
            </a:r>
            <a:r>
              <a:rPr lang="vi-VN" sz="4400" dirty="0">
                <a:latin typeface="+mj-lt"/>
              </a:rPr>
              <a:t>được khởi công xây dựng, lúc đầu san lấy mặt bằng, xây tường bao, Kỳ đài (Biểu tượng búa liềm, ngọn đuốc). Đầu năm 2009 Nhà tưởng niệm xây dựng và được khánh thành vào ngày 22/9/2009 đúng vào ngày Kỷ niệm lần thứ 65 ngày thành lập Chi bộ Đảng cộng sản đầu tiên của huyện Kiến Thuỵ.Vào ngày….tháng….năm 2009, khu di tích lịch sử Cách mạng Đầm Bầu được UBND thành phố công nhận là di tích lịch sử cấp thành phố.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1000"/>
                                        <p:tgtEl>
                                          <p:spTgt spid="13">
                                            <p:txEl>
                                              <p:pRg st="1" end="1"/>
                                            </p:txEl>
                                          </p:spTgt>
                                        </p:tgtEl>
                                      </p:cBhvr>
                                    </p:animEffect>
                                    <p:anim calcmode="lin" valueType="num">
                                      <p:cBhvr>
                                        <p:cTn id="1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1796</Words>
  <Application>Microsoft Macintosh PowerPoint</Application>
  <PresentationFormat>Custom</PresentationFormat>
  <Paragraphs>27</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Times New Roman</vt:lpstr>
      <vt:lpstr>Calibri</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Classroom Parent Teacher Orientation Education Presentation in Simple Cute Illustration Style</dc:title>
  <cp:lastModifiedBy>Microsoft Office User</cp:lastModifiedBy>
  <cp:revision>4</cp:revision>
  <dcterms:created xsi:type="dcterms:W3CDTF">2006-08-16T00:00:00Z</dcterms:created>
  <dcterms:modified xsi:type="dcterms:W3CDTF">2024-12-15T12:34:57Z</dcterms:modified>
  <dc:identifier>DAGRQmUiw6o</dc:identifier>
</cp:coreProperties>
</file>