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5" r:id="rId2"/>
    <p:sldId id="759" r:id="rId3"/>
    <p:sldId id="802" r:id="rId4"/>
    <p:sldId id="803" r:id="rId5"/>
    <p:sldId id="804" r:id="rId6"/>
    <p:sldId id="805" r:id="rId7"/>
    <p:sldId id="762" r:id="rId8"/>
    <p:sldId id="266" r:id="rId9"/>
    <p:sldId id="268" r:id="rId10"/>
    <p:sldId id="781" r:id="rId11"/>
    <p:sldId id="800" r:id="rId12"/>
    <p:sldId id="801" r:id="rId13"/>
    <p:sldId id="797" r:id="rId14"/>
    <p:sldId id="782" r:id="rId15"/>
    <p:sldId id="806" r:id="rId16"/>
    <p:sldId id="807" r:id="rId17"/>
    <p:sldId id="808" r:id="rId18"/>
    <p:sldId id="809" r:id="rId19"/>
    <p:sldId id="273" r:id="rId20"/>
    <p:sldId id="783" r:id="rId21"/>
    <p:sldId id="785" r:id="rId22"/>
    <p:sldId id="810" r:id="rId23"/>
    <p:sldId id="811" r:id="rId24"/>
    <p:sldId id="812" r:id="rId25"/>
    <p:sldId id="813" r:id="rId26"/>
    <p:sldId id="814" r:id="rId27"/>
    <p:sldId id="789" r:id="rId28"/>
    <p:sldId id="790" r:id="rId29"/>
    <p:sldId id="791" r:id="rId30"/>
    <p:sldId id="795" r:id="rId31"/>
    <p:sldId id="796" r:id="rId32"/>
    <p:sldId id="815" r:id="rId33"/>
    <p:sldId id="81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AFDC7E"/>
    <a:srgbClr val="C4E59F"/>
    <a:srgbClr val="A9DA74"/>
    <a:srgbClr val="F6C6E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70" autoAdjust="0"/>
  </p:normalViewPr>
  <p:slideViewPr>
    <p:cSldViewPr>
      <p:cViewPr>
        <p:scale>
          <a:sx n="56" d="100"/>
          <a:sy n="56" d="100"/>
        </p:scale>
        <p:origin x="-177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90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 smtClean="0"/>
              <a:t>Introduce picture “Class, who is it? OK! Now, listen 3 times”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Ask </a:t>
            </a:r>
            <a:r>
              <a:rPr lang="en-US" altLang="en-US" dirty="0" err="1" smtClean="0"/>
              <a:t>sts</a:t>
            </a:r>
            <a:r>
              <a:rPr lang="en-US" altLang="en-US" dirty="0" smtClean="0"/>
              <a:t> to listen 3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 smtClean="0"/>
              <a:t>Ask </a:t>
            </a:r>
            <a:r>
              <a:rPr lang="en-US" altLang="en-US" dirty="0" err="1" smtClean="0"/>
              <a:t>sts</a:t>
            </a:r>
            <a:r>
              <a:rPr lang="en-US" altLang="en-US" dirty="0" smtClean="0"/>
              <a:t> to listen and repeat (class, group, individual) - “Listen and repeat. Class! Group 1, please! Group 2, please! You, you and you!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 smtClean="0"/>
              <a:t>T can use body language to describe the word. - “Look at me and listen. Box! Class, what is it? Good!”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 smtClean="0"/>
              <a:t>Click to make the word “box” disappear – Ask “Who is it?”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T can use body language to check </a:t>
            </a:r>
            <a:r>
              <a:rPr lang="en-US" altLang="en-US" dirty="0" err="1" smtClean="0"/>
              <a:t>sts</a:t>
            </a:r>
            <a:r>
              <a:rPr lang="en-US" altLang="en-US" dirty="0" smtClean="0"/>
              <a:t>’ understanding - “Look and tell me who it is.”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53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74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2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using – Look, point and say</a:t>
            </a:r>
          </a:p>
          <a:p>
            <a:r>
              <a:rPr lang="en-US" dirty="0"/>
              <a:t>1. T says “Class, open your book page </a:t>
            </a:r>
            <a:r>
              <a:rPr lang="en-US" dirty="0" smtClean="0"/>
              <a:t>41. </a:t>
            </a:r>
            <a:r>
              <a:rPr lang="en-US" dirty="0"/>
              <a:t>Let’s look, point and tell me </a:t>
            </a:r>
            <a:r>
              <a:rPr lang="en-US" dirty="0" smtClean="0"/>
              <a:t>who </a:t>
            </a:r>
            <a:r>
              <a:rPr lang="en-US" dirty="0"/>
              <a:t>it is.”</a:t>
            </a:r>
          </a:p>
          <a:p>
            <a:r>
              <a:rPr lang="en-US" dirty="0"/>
              <a:t>2. T points at the picture and asks “</a:t>
            </a:r>
            <a:r>
              <a:rPr lang="en-US" dirty="0" smtClean="0"/>
              <a:t>Who </a:t>
            </a:r>
            <a:r>
              <a:rPr lang="en-US" dirty="0"/>
              <a:t>is it?”</a:t>
            </a:r>
          </a:p>
          <a:p>
            <a:r>
              <a:rPr lang="en-US" dirty="0"/>
              <a:t>3. T gives 1 flower to each group -“Great! One flower for each group.”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99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Game: </a:t>
            </a:r>
            <a:r>
              <a:rPr lang="en-US" dirty="0" smtClean="0"/>
              <a:t>Who </a:t>
            </a:r>
            <a:r>
              <a:rPr lang="en-US" dirty="0"/>
              <a:t>is it?</a:t>
            </a:r>
          </a:p>
          <a:p>
            <a:pPr marL="228600" indent="-228600">
              <a:buAutoNum type="arabicPeriod"/>
            </a:pPr>
            <a:r>
              <a:rPr lang="en-US" dirty="0"/>
              <a:t>T says “ </a:t>
            </a:r>
            <a:r>
              <a:rPr lang="en-US" dirty="0" smtClean="0"/>
              <a:t>You will see a balloon with one</a:t>
            </a:r>
            <a:r>
              <a:rPr lang="en-US" baseline="0" dirty="0" smtClean="0"/>
              <a:t> person on it. The balloon moves so fast. You’ll try to guess “Who is this?”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Stt</a:t>
            </a:r>
            <a:r>
              <a:rPr lang="en-US" dirty="0" smtClean="0"/>
              <a:t> work in group to play the game</a:t>
            </a:r>
            <a:r>
              <a:rPr lang="en-US" baseline="0" dirty="0" smtClean="0"/>
              <a:t> and raise their hands to answer.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 shows the </a:t>
            </a:r>
            <a:r>
              <a:rPr lang="en-US" dirty="0" smtClean="0"/>
              <a:t>answer </a:t>
            </a:r>
            <a:r>
              <a:rPr lang="en-US" dirty="0"/>
              <a:t>and asks </a:t>
            </a:r>
            <a:r>
              <a:rPr lang="en-US" dirty="0" err="1" smtClean="0"/>
              <a:t>stt</a:t>
            </a:r>
            <a:r>
              <a:rPr lang="en-US" dirty="0" smtClean="0"/>
              <a:t> to repeat.”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smtClean="0"/>
              <a:t>Give the stars for the correct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5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Game: Who is it?</a:t>
            </a:r>
          </a:p>
          <a:p>
            <a:pPr marL="228600" indent="-228600">
              <a:buAutoNum type="arabicPeriod"/>
            </a:pPr>
            <a:r>
              <a:rPr lang="en-US" dirty="0" smtClean="0"/>
              <a:t>T says “ You will see a balloon with one</a:t>
            </a:r>
            <a:r>
              <a:rPr lang="en-US" baseline="0" dirty="0" smtClean="0"/>
              <a:t> person on it. The balloon moves so fast. You’ll try to guess “Who is this?”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Stt</a:t>
            </a:r>
            <a:r>
              <a:rPr lang="en-US" dirty="0" smtClean="0"/>
              <a:t> work in group to play the game</a:t>
            </a:r>
            <a:r>
              <a:rPr lang="en-US" baseline="0" dirty="0" smtClean="0"/>
              <a:t> and raise their hands to answer.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 shows the answer and asks </a:t>
            </a:r>
            <a:r>
              <a:rPr lang="en-US" dirty="0" err="1" smtClean="0"/>
              <a:t>stt</a:t>
            </a:r>
            <a:r>
              <a:rPr lang="en-US" dirty="0" smtClean="0"/>
              <a:t> to repeat.”</a:t>
            </a:r>
          </a:p>
          <a:p>
            <a:pPr marL="228600" indent="-228600">
              <a:buAutoNum type="arabicPeriod"/>
            </a:pPr>
            <a:r>
              <a:rPr lang="en-US" dirty="0" smtClean="0"/>
              <a:t>Give the stars for the correct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03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Game: Who is it?</a:t>
            </a:r>
          </a:p>
          <a:p>
            <a:pPr marL="228600" indent="-228600">
              <a:buAutoNum type="arabicPeriod"/>
            </a:pPr>
            <a:r>
              <a:rPr lang="en-US" dirty="0" smtClean="0"/>
              <a:t>T says “ You will see a balloon with one</a:t>
            </a:r>
            <a:r>
              <a:rPr lang="en-US" baseline="0" dirty="0" smtClean="0"/>
              <a:t> person on it. The balloon moves so fast. You’ll try to guess “Who is this?”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Stt</a:t>
            </a:r>
            <a:r>
              <a:rPr lang="en-US" dirty="0" smtClean="0"/>
              <a:t> work in group to play the game</a:t>
            </a:r>
            <a:r>
              <a:rPr lang="en-US" baseline="0" dirty="0" smtClean="0"/>
              <a:t> and raise their hands to answer.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 shows the answer and asks </a:t>
            </a:r>
            <a:r>
              <a:rPr lang="en-US" dirty="0" err="1" smtClean="0"/>
              <a:t>stt</a:t>
            </a:r>
            <a:r>
              <a:rPr lang="en-US" dirty="0" smtClean="0"/>
              <a:t> to repeat.”</a:t>
            </a:r>
          </a:p>
          <a:p>
            <a:pPr marL="228600" indent="-228600">
              <a:buAutoNum type="arabicPeriod"/>
            </a:pPr>
            <a:r>
              <a:rPr lang="en-US" dirty="0" smtClean="0"/>
              <a:t>Give the stars for the correct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85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25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18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</a:t>
            </a:r>
            <a:r>
              <a:rPr lang="en-US" altLang="en-US" dirty="0" smtClean="0"/>
              <a:t>You did very</a:t>
            </a:r>
            <a:r>
              <a:rPr lang="en-US" altLang="en-US" baseline="0" dirty="0" smtClean="0"/>
              <a:t> well</a:t>
            </a:r>
            <a:r>
              <a:rPr lang="en-US" altLang="en-US" dirty="0" smtClean="0"/>
              <a:t>.”</a:t>
            </a:r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1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vi-VN" altLang="en-US" dirty="0" smtClean="0"/>
              <a:t>C</a:t>
            </a:r>
            <a:r>
              <a:rPr lang="en-US" altLang="en-US" dirty="0" err="1" smtClean="0"/>
              <a:t>ircle</a:t>
            </a:r>
            <a:r>
              <a:rPr lang="en-US" altLang="en-US" baseline="0" dirty="0" smtClean="0"/>
              <a:t> the picture</a:t>
            </a:r>
            <a:r>
              <a:rPr lang="en-US" altLang="en-US" dirty="0" smtClean="0"/>
              <a:t> </a:t>
            </a:r>
            <a:r>
              <a:rPr lang="en-US" altLang="en-US" dirty="0"/>
              <a:t>game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says </a:t>
            </a:r>
            <a:r>
              <a:rPr lang="en-US" altLang="en-US" dirty="0" smtClean="0"/>
              <a:t>“look at the two picture. Listen to my sentence:</a:t>
            </a:r>
            <a:r>
              <a:rPr lang="en-US" altLang="en-US" baseline="0" dirty="0" smtClean="0"/>
              <a:t> This is my uncle? Which one is uncle? Circle the picture of uncle</a:t>
            </a:r>
            <a:r>
              <a:rPr lang="en-US" altLang="en-US" dirty="0" smtClean="0"/>
              <a:t>”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/>
              <a:t>Work in groups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asks “Group 1, </a:t>
            </a:r>
            <a:r>
              <a:rPr lang="en-US" altLang="en-US" dirty="0" smtClean="0"/>
              <a:t>Which one is uncle? A or B?”</a:t>
            </a:r>
            <a:endParaRPr lang="en-US" altLang="en-US" dirty="0"/>
          </a:p>
          <a:p>
            <a:pPr marL="228600" indent="-228600">
              <a:buAutoNum type="arabicPeriod"/>
            </a:pPr>
            <a:r>
              <a:rPr lang="en-US" altLang="en-US" dirty="0" err="1"/>
              <a:t>Sts</a:t>
            </a:r>
            <a:r>
              <a:rPr lang="en-US" altLang="en-US" dirty="0"/>
              <a:t> answer (each group has 1 turn)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1.”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With one correct answer, each group will have 1 flower.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475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says “ Let’s </a:t>
            </a:r>
            <a:r>
              <a:rPr lang="en-US" dirty="0" smtClean="0"/>
              <a:t>listen and number.”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smtClean="0"/>
              <a:t>Play the audio and</a:t>
            </a:r>
            <a:r>
              <a:rPr lang="en-US" baseline="0" dirty="0" smtClean="0"/>
              <a:t> do an example number 1</a:t>
            </a:r>
            <a:r>
              <a:rPr lang="en-US" dirty="0" smtClean="0"/>
              <a:t>, What can you hear? Point </a:t>
            </a:r>
            <a:r>
              <a:rPr lang="en-US" dirty="0"/>
              <a:t>at the </a:t>
            </a:r>
            <a:r>
              <a:rPr lang="en-US" dirty="0" smtClean="0"/>
              <a:t>brother.</a:t>
            </a:r>
            <a:r>
              <a:rPr lang="en-US" baseline="0" dirty="0" smtClean="0"/>
              <a:t> Yes, this is my brother.</a:t>
            </a:r>
            <a:r>
              <a:rPr lang="en-US" dirty="0" smtClean="0"/>
              <a:t>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 says “So, we </a:t>
            </a:r>
            <a:r>
              <a:rPr lang="en-US" dirty="0" smtClean="0"/>
              <a:t>write number 1 in the box</a:t>
            </a:r>
            <a:r>
              <a:rPr lang="en-US" baseline="0" dirty="0" smtClean="0"/>
              <a:t>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2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 </a:t>
            </a:r>
            <a:r>
              <a:rPr lang="en-US" dirty="0"/>
              <a:t>asks </a:t>
            </a:r>
            <a:r>
              <a:rPr lang="en-US" dirty="0" err="1"/>
              <a:t>sts</a:t>
            </a:r>
            <a:r>
              <a:rPr lang="en-US" dirty="0"/>
              <a:t> to open their book and do task. – “Now, open your book page 39. Let’s </a:t>
            </a:r>
            <a:r>
              <a:rPr lang="en-US" dirty="0" smtClean="0"/>
              <a:t>listen and number.”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 </a:t>
            </a:r>
            <a:r>
              <a:rPr lang="en-US" dirty="0" smtClean="0"/>
              <a:t>play the audio for students</a:t>
            </a:r>
            <a:r>
              <a:rPr lang="en-US" baseline="0" dirty="0" smtClean="0"/>
              <a:t> to do the task. T plays the audio two times.</a:t>
            </a:r>
          </a:p>
          <a:p>
            <a:pPr marL="228600" indent="-228600">
              <a:buAutoNum type="arabicPeriod"/>
            </a:pPr>
            <a:r>
              <a:rPr lang="en-US" dirty="0" smtClean="0"/>
              <a:t>T</a:t>
            </a:r>
            <a:r>
              <a:rPr lang="en-US" baseline="0" dirty="0" smtClean="0"/>
              <a:t> plays the audio again for students to listen and check the answers.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 clicks the number to review the sentences which they heard.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9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One flower for each group. Let’s move to next part.”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108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One flower for each group. Let’s move to next part.”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206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One flower for each group. Let’s move to next part.”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93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One flower for each group. Let’s move to next part.”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088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One flower for each group. Let’s move to next part.”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920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“Good job. Now, Let’s draw with me.”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0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asks “Class, </a:t>
            </a:r>
            <a:r>
              <a:rPr lang="en-US" dirty="0" smtClean="0"/>
              <a:t>who </a:t>
            </a:r>
            <a:r>
              <a:rPr lang="en-US" dirty="0"/>
              <a:t>is it? Great.”</a:t>
            </a:r>
          </a:p>
          <a:p>
            <a:pPr marL="228600" indent="-228600">
              <a:buAutoNum type="arabicPeriod"/>
            </a:pPr>
            <a:r>
              <a:rPr lang="en-US" dirty="0"/>
              <a:t>T says </a:t>
            </a:r>
            <a:r>
              <a:rPr lang="en-US" dirty="0" smtClean="0"/>
              <a:t>“</a:t>
            </a:r>
            <a:r>
              <a:rPr lang="en-US" baseline="0" dirty="0" smtClean="0"/>
              <a:t>This is my picture of my grandma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5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“Now, let’s draw your picture of one member</a:t>
            </a:r>
            <a:r>
              <a:rPr lang="en-US" baseline="0" dirty="0" smtClean="0"/>
              <a:t> in your family and then talk about the picture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vi-VN" altLang="en-US" dirty="0" smtClean="0"/>
              <a:t>C</a:t>
            </a:r>
            <a:r>
              <a:rPr lang="en-US" altLang="en-US" dirty="0" err="1" smtClean="0"/>
              <a:t>ircle</a:t>
            </a:r>
            <a:r>
              <a:rPr lang="en-US" altLang="en-US" baseline="0" dirty="0" smtClean="0"/>
              <a:t> the picture</a:t>
            </a:r>
            <a:r>
              <a:rPr lang="en-US" altLang="en-US" dirty="0" smtClean="0"/>
              <a:t> game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T says “look at the two picture. Listen to my sentence:</a:t>
            </a:r>
            <a:r>
              <a:rPr lang="en-US" altLang="en-US" baseline="0" dirty="0" smtClean="0"/>
              <a:t> This is my plane? Which one is the plane? Circle the picture of plane</a:t>
            </a:r>
            <a:r>
              <a:rPr lang="en-US" altLang="en-US" dirty="0" smtClean="0"/>
              <a:t>”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Work in groups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T asks “Group 1, Which one is my plane? A or B?”</a:t>
            </a:r>
          </a:p>
          <a:p>
            <a:pPr marL="228600" indent="-228600">
              <a:buAutoNum type="arabicPeriod"/>
            </a:pPr>
            <a:r>
              <a:rPr lang="en-US" altLang="en-US" dirty="0" err="1" smtClean="0"/>
              <a:t>Sts</a:t>
            </a:r>
            <a:r>
              <a:rPr lang="en-US" altLang="en-US" dirty="0" smtClean="0"/>
              <a:t> answer (each group has 1 turn)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T shows the answer – “Good job! One flower for group 1.”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With one correct answer, each group will have 1 flower.</a:t>
            </a:r>
          </a:p>
          <a:p>
            <a:pPr marL="228600" indent="-228600">
              <a:buAutoNum type="arabicPeriod"/>
            </a:pPr>
            <a:r>
              <a:rPr lang="en-US" altLang="en-US" dirty="0" smtClean="0"/>
              <a:t>Continue</a:t>
            </a:r>
            <a:r>
              <a:rPr lang="en-US" altLang="en-US" baseline="0" dirty="0" smtClean="0"/>
              <a:t> with the rest of the game.</a:t>
            </a: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3876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“You are so good. One flower for each group.”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666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Let’s sum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99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 asks </a:t>
            </a:r>
            <a:r>
              <a:rPr lang="en-US" dirty="0"/>
              <a:t>“Look at these pictures again, </a:t>
            </a:r>
            <a:r>
              <a:rPr lang="en-US" dirty="0" smtClean="0"/>
              <a:t>who </a:t>
            </a:r>
            <a:r>
              <a:rPr lang="en-US" dirty="0"/>
              <a:t>is it? Good!”</a:t>
            </a:r>
          </a:p>
          <a:p>
            <a:pPr marL="228600" indent="-228600">
              <a:buAutoNum type="arabicPeriod"/>
            </a:pPr>
            <a:r>
              <a:rPr lang="en-US" dirty="0"/>
              <a:t>Count the flowers of each groups – “Let’s count your flowers.”</a:t>
            </a:r>
          </a:p>
          <a:p>
            <a:pPr marL="228600" indent="-228600">
              <a:buAutoNum type="arabicPeriod"/>
            </a:pPr>
            <a:r>
              <a:rPr lang="en-US" dirty="0"/>
              <a:t>Group having more flowers will be the winner. – “So the winner is group …. Group …, you also good, too.”</a:t>
            </a:r>
          </a:p>
          <a:p>
            <a:pPr marL="228600" indent="-228600">
              <a:buAutoNum type="arabicPeriod"/>
            </a:pPr>
            <a:r>
              <a:rPr lang="en-US" dirty="0"/>
              <a:t>Say goodbye “ Now, let’s say ‘Goodbye egg, Goodbye elephant”. Now, Goodbye class.”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4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605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255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/>
              <a:t>Counting game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says “I </a:t>
            </a:r>
            <a:r>
              <a:rPr lang="en-US" altLang="en-US" dirty="0" smtClean="0"/>
              <a:t>have got </a:t>
            </a:r>
            <a:r>
              <a:rPr lang="en-US" altLang="en-US" dirty="0"/>
              <a:t>a lot of animals. Let’s count them with me.”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Work in groups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asks “Group 1, how many dogs are there?”</a:t>
            </a:r>
          </a:p>
          <a:p>
            <a:pPr marL="228600" indent="-228600">
              <a:buAutoNum type="arabicPeriod"/>
            </a:pPr>
            <a:r>
              <a:rPr lang="en-US" altLang="en-US" dirty="0" err="1"/>
              <a:t>Sts</a:t>
            </a:r>
            <a:r>
              <a:rPr lang="en-US" altLang="en-US" dirty="0"/>
              <a:t> answer (each group has 1 turn)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1.”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With one correct answer, each group will have 1 flower.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391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“Excellent, class! Let’s move to our lesson today.”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38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Introduce new lesson “Today, we will learn Unit 8 – Lesson 4. We will learn </a:t>
            </a:r>
            <a:r>
              <a:rPr lang="en-US" dirty="0" smtClean="0"/>
              <a:t>the members in family. Who </a:t>
            </a:r>
            <a:r>
              <a:rPr lang="en-US" dirty="0"/>
              <a:t>are they? Now, look and listen.”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7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“Class, </a:t>
            </a:r>
            <a:r>
              <a:rPr lang="en-US" altLang="en-US" dirty="0" smtClean="0"/>
              <a:t>who </a:t>
            </a:r>
            <a:r>
              <a:rPr lang="en-US" altLang="en-US" dirty="0"/>
              <a:t>is it? OK! Now, listen 3 times”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3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T can use body language to describe the word. - “Look at me and listen. Box! Class, what is it? Good!”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Click to make the word “box” disappear – Ask “</a:t>
            </a:r>
            <a:r>
              <a:rPr lang="en-US" altLang="en-US" dirty="0" smtClean="0"/>
              <a:t>Who </a:t>
            </a:r>
            <a:r>
              <a:rPr lang="en-US" altLang="en-US" dirty="0"/>
              <a:t>is it?”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</a:t>
            </a:r>
            <a:r>
              <a:rPr lang="en-US" altLang="en-US" dirty="0" smtClean="0"/>
              <a:t>who </a:t>
            </a:r>
            <a:r>
              <a:rPr lang="en-US" altLang="en-US" dirty="0"/>
              <a:t>it is.”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1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microsoft.com/office/2007/relationships/hdphoto" Target="../media/hdphoto3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microsoft.com/office/2007/relationships/hdphoto" Target="../media/hdphoto4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microsoft.com/office/2007/relationships/hdphoto" Target="../media/hdphoto5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1.png"/><Relationship Id="rId12" Type="http://schemas.openxmlformats.org/officeDocument/2006/relationships/slide" Target="slide2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jpeg"/><Relationship Id="rId11" Type="http://schemas.openxmlformats.org/officeDocument/2006/relationships/slide" Target="slide25.xml"/><Relationship Id="rId5" Type="http://schemas.openxmlformats.org/officeDocument/2006/relationships/image" Target="../media/image15.jpeg"/><Relationship Id="rId10" Type="http://schemas.openxmlformats.org/officeDocument/2006/relationships/slide" Target="slide24.xml"/><Relationship Id="rId4" Type="http://schemas.openxmlformats.org/officeDocument/2006/relationships/notesSlide" Target="../notesSlides/notesSlide21.xml"/><Relationship Id="rId9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2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2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2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2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4.xml"/><Relationship Id="rId7" Type="http://schemas.openxmlformats.org/officeDocument/2006/relationships/slide" Target="slide2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5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g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NULL" TargetMode="External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06" y="2362200"/>
            <a:ext cx="5638800" cy="3975115"/>
          </a:xfrm>
          <a:prstGeom prst="rect">
            <a:avLst/>
          </a:prstGeom>
        </p:spPr>
      </p:pic>
      <p:pic>
        <p:nvPicPr>
          <p:cNvPr id="9" name="Track 4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95" end="7357.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475" y="2727067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42108" y="235803"/>
            <a:ext cx="5086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4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1825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79316"/>
            <a:ext cx="5486400" cy="3867680"/>
          </a:xfrm>
          <a:prstGeom prst="rect">
            <a:avLst/>
          </a:prstGeom>
        </p:spPr>
      </p:pic>
      <p:pic>
        <p:nvPicPr>
          <p:cNvPr id="8" name="Track 4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376" end="3450.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2795" y="2727067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42108" y="235803"/>
            <a:ext cx="5086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4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440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08" y="2209800"/>
            <a:ext cx="6001931" cy="4231821"/>
          </a:xfrm>
          <a:prstGeom prst="rect">
            <a:avLst/>
          </a:prstGeom>
        </p:spPr>
      </p:pic>
      <p:pic>
        <p:nvPicPr>
          <p:cNvPr id="8" name="Track 4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53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7675" y="2733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887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" y="76200"/>
            <a:ext cx="9144000" cy="5806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C4DD62-EBC8-4527-A1A4-493B723D621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47735E-823C-4908-958C-DA5345E7FBAE}"/>
              </a:ext>
            </a:extLst>
          </p:cNvPr>
          <p:cNvSpPr txBox="1"/>
          <p:nvPr/>
        </p:nvSpPr>
        <p:spPr>
          <a:xfrm>
            <a:off x="7621772" y="6273225"/>
            <a:ext cx="152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rack 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38800" y="114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69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A342562F-3F2F-4964-B936-5FBB06DC2032}"/>
              </a:ext>
            </a:extLst>
          </p:cNvPr>
          <p:cNvSpPr/>
          <p:nvPr/>
        </p:nvSpPr>
        <p:spPr bwMode="auto">
          <a:xfrm>
            <a:off x="1379982" y="2005065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</a:t>
            </a:r>
            <a:r>
              <a:rPr lang="vi-VN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is </a:t>
            </a: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this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05" y="2978882"/>
            <a:ext cx="3764691" cy="3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18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03732" y="3962400"/>
            <a:ext cx="4203700" cy="4419600"/>
            <a:chOff x="292100" y="4572000"/>
            <a:chExt cx="4203700" cy="4419600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" b="98873" l="5900" r="9262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2100" y="4572000"/>
              <a:ext cx="4203700" cy="4419600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315" b="97685" l="5991" r="100000">
                          <a14:foregroundMark x1="54378" y1="62963" x2="54378" y2="62963"/>
                          <a14:foregroundMark x1="54378" y1="62963" x2="54378" y2="62963"/>
                          <a14:foregroundMark x1="44240" y1="83796" x2="44240" y2="83796"/>
                          <a14:foregroundMark x1="44240" y1="83796" x2="44240" y2="83796"/>
                          <a14:foregroundMark x1="55300" y1="84722" x2="55300" y2="84722"/>
                          <a14:foregroundMark x1="55300" y1="84722" x2="55300" y2="84722"/>
                          <a14:foregroundMark x1="40553" y1="69907" x2="40553" y2="69907"/>
                          <a14:foregroundMark x1="40553" y1="69907" x2="40553" y2="69907"/>
                          <a14:foregroundMark x1="47465" y1="87500" x2="47465" y2="87500"/>
                          <a14:foregroundMark x1="47465" y1="87500" x2="47465" y2="87500"/>
                          <a14:foregroundMark x1="52074" y1="83796" x2="52074" y2="83796"/>
                          <a14:foregroundMark x1="52074" y1="83796" x2="52074" y2="83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158" y="4707672"/>
              <a:ext cx="2765584" cy="2173438"/>
            </a:xfrm>
            <a:prstGeom prst="rect">
              <a:avLst/>
            </a:prstGeom>
          </p:spPr>
        </p:pic>
      </p:grpSp>
      <p:sp>
        <p:nvSpPr>
          <p:cNvPr id="20" name="Rounded Rectangle 6">
            <a:extLst>
              <a:ext uri="{FF2B5EF4-FFF2-40B4-BE49-F238E27FC236}">
                <a16:creationId xmlns:a16="http://schemas.microsoft.com/office/drawing/2014/main" xmlns="" id="{A342562F-3F2F-4964-B936-5FBB06DC2032}"/>
              </a:ext>
            </a:extLst>
          </p:cNvPr>
          <p:cNvSpPr/>
          <p:nvPr/>
        </p:nvSpPr>
        <p:spPr bwMode="auto">
          <a:xfrm>
            <a:off x="1721709" y="2182574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is </a:t>
            </a: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this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82" y="3011844"/>
            <a:ext cx="5290031" cy="37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36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C 0.03976 -0.00671 0.09531 -0.02245 0.09445 -0.08148 C 0.09445 -0.16667 -0.09149 -0.17245 -0.09219 -0.27431 C -0.09219 -0.36505 0.07049 -0.3169 0.06979 -0.40463 C 0.06979 -0.4963 -0.04792 -0.44676 -0.04792 -0.54537 C -0.04792 -0.6331 0.03142 -0.58449 0.03142 -0.6625 C 0.03142 -0.73773 -0.02917 -0.69884 -0.02917 -0.76759 C -0.02917 -0.80671 -0.01267 -0.80949 -8.33333E-7 -0.81296 " pathEditMode="relative" rAng="16200000" ptsTypes="AAAAAA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6">
            <a:extLst>
              <a:ext uri="{FF2B5EF4-FFF2-40B4-BE49-F238E27FC236}">
                <a16:creationId xmlns:a16="http://schemas.microsoft.com/office/drawing/2014/main" xmlns="" id="{A342562F-3F2F-4964-B936-5FBB06DC2032}"/>
              </a:ext>
            </a:extLst>
          </p:cNvPr>
          <p:cNvSpPr/>
          <p:nvPr/>
        </p:nvSpPr>
        <p:spPr bwMode="auto">
          <a:xfrm>
            <a:off x="1689963" y="2089866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is </a:t>
            </a: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this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627886"/>
            <a:ext cx="4203700" cy="5220970"/>
            <a:chOff x="-152400" y="3124200"/>
            <a:chExt cx="4203700" cy="5220970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" b="98873" l="5900" r="9262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2400" y="3315970"/>
              <a:ext cx="4203700" cy="5029200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4218" b="100000" l="9677" r="903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72" y="3124200"/>
              <a:ext cx="3018155" cy="293497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53" y="3002766"/>
            <a:ext cx="5486400" cy="3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46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857 C 0.01181 -0.00486 0.05434 -0.01689 0.06892 -0.01689 C 0.16302 -0.01689 0.25955 0.18218 0.25955 0.38218 C 0.25955 0.28125 0.30781 0.18218 0.35347 0.18218 C 0.40174 0.18218 0.4474 0.28264 0.4474 0.38218 C 0.4474 0.33218 0.4717 0.28125 0.49583 0.28125 C 0.51997 0.28125 0.54392 0.33079 0.54392 0.38218 C 0.54392 0.35625 0.55625 0.33218 0.5684 0.33218 C 0.58021 0.33218 0.59236 0.35764 0.59236 0.38218 C 0.59236 0.36875 0.59861 0.35625 0.60434 0.35625 C 0.60747 0.35625 0.61667 0.36922 0.61667 0.38218 C 0.61667 0.37547 0.61962 0.36875 0.62274 0.36875 C 0.62274 0.37061 0.62917 0.375 0.62917 0.38218 C 0.62917 0.37848 0.62917 0.37547 0.63229 0.37547 C 0.63229 0.37686 0.63542 0.37894 0.63542 0.38218 C 0.63542 0.38033 0.63542 0.37848 0.63542 0.37686 C 0.63854 0.37686 0.63854 0.37848 0.63854 0.38033 C 0.64184 0.38033 0.64184 0.37894 0.64184 0.37686 C 0.64514 0.37686 0.64514 0.37848 0.64514 0.38033 " pathEditMode="relative" rAng="0" ptsTypes="AAAAA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7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A342562F-3F2F-4964-B936-5FBB06DC2032}"/>
              </a:ext>
            </a:extLst>
          </p:cNvPr>
          <p:cNvSpPr/>
          <p:nvPr/>
        </p:nvSpPr>
        <p:spPr bwMode="auto">
          <a:xfrm>
            <a:off x="1724489" y="2043249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is </a:t>
            </a: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this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40300" y="2145998"/>
            <a:ext cx="4203700" cy="5144182"/>
            <a:chOff x="2703732" y="3237818"/>
            <a:chExt cx="4203700" cy="5144182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" b="98873" l="5900" r="9262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03732" y="3429000"/>
              <a:ext cx="4203700" cy="4953000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77" b="96774" l="9722" r="89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504" y="3237818"/>
              <a:ext cx="3018155" cy="303212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15" y="2975268"/>
            <a:ext cx="5428922" cy="382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641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6 C -0.05365 0.01667 -0.0849 0.11204 -0.06771 0.21204 C -0.05538 0.29167 -0.01771 0.34746 0.01545 0.33727 C 0.04653 0.32616 0.06424 0.25255 0.05 0.17223 C 0.04271 0.13218 0.03108 0.09723 0.01476 0.075 C -0.00712 0.04329 -0.03524 0.02894 -0.0632 0.03982 C -0.07865 0.04491 -0.09132 0.05648 -0.10139 0.07269 C -0.12413 0.10949 -0.13299 0.16991 -0.12326 0.23056 C -0.11302 0.30301 -0.07778 0.35209 -0.05035 0.3426 C -0.01962 0.3331 -0.00625 0.26574 -0.01632 0.19375 C -0.02344 0.15903 -0.0342 0.12709 -0.04774 0.10648 C -0.0684 0.07917 -0.09653 0.06667 -0.11979 0.07523 C -0.13212 0.07963 -0.14462 0.09121 -0.15521 0.10579 C -0.17274 0.1382 -0.18229 0.19144 -0.17396 0.24815 C -0.16267 0.31227 -0.13108 0.35695 -0.10625 0.34723 C -0.08004 0.34005 -0.06719 0.2801 -0.07813 0.21459 C -0.08229 0.18172 -0.09254 0.15394 -0.10538 0.13496 C -0.12413 0.10949 -0.14653 0.09954 -0.16997 0.1081 C -0.18021 0.1125 -0.19236 0.12246 -0.20104 0.13403 C -0.2184 0.16435 -0.22743 0.21297 -0.21892 0.26273 C -0.20695 0.31991 -0.18177 0.36065 -0.15747 0.35185 C -0.1342 0.34329 -0.12222 0.29121 -0.13177 0.23195 C -0.13715 0.20417 -0.14688 0.17917 -0.15747 0.16181 C -0.17274 0.1382 -0.19497 0.1301 -0.21511 0.13519 C -0.22604 0.13889 -0.23472 0.14931 -0.24219 0.16019 C -0.2599 0.1875 -0.26649 0.23079 -0.25747 0.27454 C -0.25 0.32709 -0.22587 0.36459 -0.20486 0.35672 C -0.18316 0.34977 -0.17222 0.30139 -0.18108 0.24908 C -0.18542 0.22246 -0.1934 0.19931 -0.20504 0.18588 C -0.2184 0.16435 -0.2382 0.15672 -0.25486 0.16204 C -0.26563 0.16598 -0.27344 0.17199 -0.28108 0.18334 C -0.29636 0.20857 -0.30226 0.24676 -0.29636 0.2875 C -0.2875 0.33426 -0.26701 0.3669 -0.24757 0.36065 C -0.22795 0.35463 -0.21858 0.31181 -0.2257 0.26366 C -0.23073 0.24074 -0.23681 0.22037 -0.24583 0.20718 C -0.2599 0.18843 -0.27656 0.18056 -0.2934 0.18704 C -0.30243 0.18982 -0.30816 0.1963 -0.31545 0.20556 C -0.32865 0.22709 -0.33299 0.26111 -0.32795 0.29931 C -0.3217 0.34236 -0.30278 0.37037 -0.28299 0.36389 C -0.26823 0.35834 -0.25764 0.32037 -0.26667 0.27755 C -0.26823 0.25486 -0.27708 0.23704 -0.28368 0.225 C -0.29636 0.20857 -0.31146 0.20116 -0.32639 0.20718 C -0.33455 0.20926 -0.3408 0.21621 -0.34531 0.22547 C -0.35833 0.24422 -0.3632 0.27639 -0.35851 0.30787 C -0.35278 0.34746 -0.33386 0.37385 -0.31892 0.36829 C -0.30156 0.3625 -0.29514 0.32685 -0.30017 0.28912 C -0.30399 0.27084 -0.31024 0.25371 -0.31927 0.24213 C -0.32865 0.22709 -0.34167 0.22084 -0.35712 0.22709 C -0.3625 0.22824 -0.3684 0.23449 -0.37431 0.24144 C -0.3842 0.25926 -0.38958 0.28773 -0.38386 0.31736 C -0.37986 0.35093 -0.3625 0.37547 -0.34861 0.37037 C -0.33559 0.36551 -0.32778 0.33449 -0.33455 0.29954 C -0.33576 0.2831 -0.34097 0.26667 -0.34809 0.25695 C -0.3592 0.24491 -0.37222 0.24028 -0.38264 0.24306 C -0.38889 0.24584 -0.39497 0.25 -0.39844 0.25695 C -0.40833 0.27385 -0.41302 0.29838 -0.41007 0.32685 C -0.40313 0.35695 -0.38767 0.37778 -0.37674 0.37315 C -0.36389 0.36991 -0.35677 0.34028 -0.36285 0.30996 C -0.36597 0.29375 -0.37101 0.28148 -0.37691 0.27338 C -0.3842 0.25926 -0.39653 0.25533 -0.40695 0.2588 C -0.41146 0.25996 -0.41754 0.26551 -0.42066 0.27107 C -0.4316 0.28588 -0.43333 0.30857 -0.43142 0.33241 C -0.4257 0.36088 -0.41233 0.37917 -0.40174 0.37593 C -0.38924 0.3713 -0.38472 0.3463 -0.38785 0.31875 C -0.3908 0.30417 -0.39601 0.2926 -0.40191 0.28565 C -0.40833 0.27385 -0.41892 0.26829 -0.42986 0.27292 C -0.43368 0.27385 -0.43733 0.27848 -0.44167 0.28496 " pathEditMode="relative" rAng="4500000" ptsTypes="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0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A342562F-3F2F-4964-B936-5FBB06DC2032}"/>
              </a:ext>
            </a:extLst>
          </p:cNvPr>
          <p:cNvSpPr/>
          <p:nvPr/>
        </p:nvSpPr>
        <p:spPr bwMode="auto">
          <a:xfrm>
            <a:off x="1721709" y="1997487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is </a:t>
            </a: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this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17866" y="3011844"/>
            <a:ext cx="4203700" cy="5217087"/>
            <a:chOff x="1002650" y="2953041"/>
            <a:chExt cx="4203700" cy="5217087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" b="98873" l="5900" r="9262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2650" y="3011844"/>
              <a:ext cx="4203700" cy="5158284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2" b="100000" l="0" r="90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423" y="2953041"/>
              <a:ext cx="3018155" cy="296227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09" y="2826757"/>
            <a:ext cx="5638800" cy="39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625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317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7FEACA17-575B-4B4B-8C4A-91741A066372}"/>
              </a:ext>
            </a:extLst>
          </p:cNvPr>
          <p:cNvSpPr/>
          <p:nvPr/>
        </p:nvSpPr>
        <p:spPr bwMode="auto">
          <a:xfrm>
            <a:off x="1921027" y="164044"/>
            <a:ext cx="6172200" cy="106390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Circle the picture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EBDD5A-C6E3-4339-80FD-A274B645ED66}"/>
              </a:ext>
            </a:extLst>
          </p:cNvPr>
          <p:cNvSpPr txBox="1"/>
          <p:nvPr/>
        </p:nvSpPr>
        <p:spPr>
          <a:xfrm>
            <a:off x="2090728" y="1510489"/>
            <a:ext cx="510910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</a:t>
            </a:r>
            <a:r>
              <a:rPr lang="vi-VN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uncle.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85" y="2910594"/>
            <a:ext cx="2576677" cy="3447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3872" y="2218431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</a:t>
            </a:r>
            <a:endParaRPr lang="en-US" sz="4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55520" y="2329237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127" y="3394023"/>
            <a:ext cx="2994348" cy="2771302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409F9BE-FD98-4B3E-AFF5-071F15B95F85}"/>
              </a:ext>
            </a:extLst>
          </p:cNvPr>
          <p:cNvSpPr/>
          <p:nvPr/>
        </p:nvSpPr>
        <p:spPr>
          <a:xfrm>
            <a:off x="732846" y="3065150"/>
            <a:ext cx="2827016" cy="3429049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80E57A2-0B39-492E-B1F2-CEC722F4C0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8" t="21093" r="18750" b="39988"/>
          <a:stretch/>
        </p:blipFill>
        <p:spPr>
          <a:xfrm>
            <a:off x="3787653" y="3624845"/>
            <a:ext cx="327147" cy="347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" y="1371601"/>
            <a:ext cx="9144000" cy="548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0C87A4-1678-420B-886F-00CA8E01F070}"/>
              </a:ext>
            </a:extLst>
          </p:cNvPr>
          <p:cNvSpPr txBox="1"/>
          <p:nvPr/>
        </p:nvSpPr>
        <p:spPr>
          <a:xfrm>
            <a:off x="8117290" y="6396335"/>
            <a:ext cx="10805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378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80E57A2-0B39-492E-B1F2-CEC722F4C0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8" t="21093" r="18750" b="39988"/>
          <a:stretch/>
        </p:blipFill>
        <p:spPr>
          <a:xfrm>
            <a:off x="6521566" y="4065346"/>
            <a:ext cx="762000" cy="6590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47DF13E-D51C-4E4F-8F4E-4E9FD891C70C}"/>
              </a:ext>
            </a:extLst>
          </p:cNvPr>
          <p:cNvSpPr txBox="1"/>
          <p:nvPr/>
        </p:nvSpPr>
        <p:spPr>
          <a:xfrm>
            <a:off x="8117290" y="6396335"/>
            <a:ext cx="10805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39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" y="1068527"/>
            <a:ext cx="9144000" cy="5789474"/>
          </a:xfrm>
          <a:prstGeom prst="rect">
            <a:avLst/>
          </a:prstGeom>
        </p:spPr>
      </p:pic>
      <p:pic>
        <p:nvPicPr>
          <p:cNvPr id="11" name="Track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87202" y="1059597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0221" y="2438400"/>
            <a:ext cx="52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5257800" y="1813799"/>
            <a:ext cx="52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hlinkClick r:id="rId10" action="ppaction://hlinksldjump"/>
          </p:cNvPr>
          <p:cNvSpPr txBox="1"/>
          <p:nvPr/>
        </p:nvSpPr>
        <p:spPr>
          <a:xfrm>
            <a:off x="2380007" y="1890594"/>
            <a:ext cx="52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hlinkClick r:id="rId11" action="ppaction://hlinksldjump"/>
          </p:cNvPr>
          <p:cNvSpPr txBox="1"/>
          <p:nvPr/>
        </p:nvSpPr>
        <p:spPr>
          <a:xfrm>
            <a:off x="1178796" y="2207567"/>
            <a:ext cx="52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hlinkClick r:id="rId12" action="ppaction://hlinksldjump"/>
          </p:cNvPr>
          <p:cNvSpPr txBox="1"/>
          <p:nvPr/>
        </p:nvSpPr>
        <p:spPr>
          <a:xfrm>
            <a:off x="3974663" y="2357735"/>
            <a:ext cx="52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707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9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12" grpId="0"/>
      <p:bldP spid="14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0"/>
            <a:ext cx="4053007" cy="5812665"/>
          </a:xfrm>
          <a:prstGeom prst="rect">
            <a:avLst/>
          </a:prstGeom>
        </p:spPr>
      </p:pic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5867400" y="1828800"/>
            <a:ext cx="521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709" end="24281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255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938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6" y="1752600"/>
            <a:ext cx="3505200" cy="4482849"/>
          </a:xfrm>
          <a:prstGeom prst="rect">
            <a:avLst/>
          </a:prstGeom>
        </p:spPr>
      </p:pic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3505200" y="19050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55" end="18068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00500" y="500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627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3657600" cy="5528492"/>
          </a:xfrm>
          <a:prstGeom prst="rect">
            <a:avLst/>
          </a:prstGeom>
        </p:spPr>
      </p:pic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3657600" y="1524000"/>
            <a:ext cx="972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450" end="11670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2000" y="481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58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5800"/>
            <a:ext cx="4419600" cy="5961185"/>
          </a:xfrm>
          <a:prstGeom prst="rect">
            <a:avLst/>
          </a:prstGeom>
        </p:spPr>
      </p:pic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4648200" y="897235"/>
            <a:ext cx="744102" cy="70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047" end="5620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1857" y="12980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785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10" y="1676400"/>
            <a:ext cx="4246180" cy="4267200"/>
          </a:xfrm>
          <a:prstGeom prst="rect">
            <a:avLst/>
          </a:prstGeom>
        </p:spPr>
      </p:pic>
      <p:sp>
        <p:nvSpPr>
          <p:cNvPr id="7" name="TextBox 6">
            <a:hlinkClick r:id="rId7" action="ppaction://hlinksldjump"/>
          </p:cNvPr>
          <p:cNvSpPr txBox="1"/>
          <p:nvPr/>
        </p:nvSpPr>
        <p:spPr>
          <a:xfrm>
            <a:off x="4800600" y="2209800"/>
            <a:ext cx="749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36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40737" y="800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477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76B8E206-E6A5-439F-B7A7-19A61FB9FD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859B35-250E-43AB-982C-C94866C08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1561882"/>
            <a:ext cx="6088719" cy="40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6567" y="1066800"/>
            <a:ext cx="451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7176D91-617B-4288-BF57-80CBC4D9CBDA}"/>
              </a:ext>
            </a:extLst>
          </p:cNvPr>
          <p:cNvSpPr/>
          <p:nvPr/>
        </p:nvSpPr>
        <p:spPr>
          <a:xfrm>
            <a:off x="1251337" y="1753195"/>
            <a:ext cx="53966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vi-VN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 and number.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96C0C7-B40D-4126-8E99-A98A44E84988}"/>
              </a:ext>
            </a:extLst>
          </p:cNvPr>
          <p:cNvSpPr/>
          <p:nvPr/>
        </p:nvSpPr>
        <p:spPr>
          <a:xfrm>
            <a:off x="1152360" y="2441407"/>
            <a:ext cx="4163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Listen and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65" y="3145748"/>
            <a:ext cx="5087060" cy="371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11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E96C0C7-B40D-4126-8E99-A98A44E84988}"/>
              </a:ext>
            </a:extLst>
          </p:cNvPr>
          <p:cNvSpPr/>
          <p:nvPr/>
        </p:nvSpPr>
        <p:spPr>
          <a:xfrm>
            <a:off x="304800" y="1219200"/>
            <a:ext cx="4163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Listen and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8" y="2514600"/>
            <a:ext cx="4489548" cy="372123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" b="50600" l="7600" r="90000">
                        <a14:foregroundMark x1="44000" y1="19000" x2="44000" y2="19000"/>
                        <a14:foregroundMark x1="44000" y1="19000" x2="44000" y2="19000"/>
                        <a14:foregroundMark x1="57400" y1="20400" x2="57400" y2="20400"/>
                        <a14:foregroundMark x1="57400" y1="20400" x2="57400" y2="2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34" y="3048000"/>
            <a:ext cx="4815816" cy="5952922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734658" y="2286000"/>
            <a:ext cx="4343400" cy="762000"/>
          </a:xfrm>
          <a:prstGeom prst="wedgeRoundRectCallout">
            <a:avLst>
              <a:gd name="adj1" fmla="val -40201"/>
              <a:gd name="adj2" fmla="val 105700"/>
              <a:gd name="adj3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my grandpa.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428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7FEACA17-575B-4B4B-8C4A-91741A066372}"/>
              </a:ext>
            </a:extLst>
          </p:cNvPr>
          <p:cNvSpPr/>
          <p:nvPr/>
        </p:nvSpPr>
        <p:spPr bwMode="auto">
          <a:xfrm>
            <a:off x="1921027" y="164044"/>
            <a:ext cx="6172200" cy="106390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Circle the picture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EBDD5A-C6E3-4339-80FD-A274B645ED66}"/>
              </a:ext>
            </a:extLst>
          </p:cNvPr>
          <p:cNvSpPr txBox="1"/>
          <p:nvPr/>
        </p:nvSpPr>
        <p:spPr>
          <a:xfrm>
            <a:off x="2079286" y="1579443"/>
            <a:ext cx="510910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plane.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338" y="2373313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</a:t>
            </a:r>
            <a:endParaRPr lang="en-US" sz="4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33996" y="2528307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575" y="3693631"/>
            <a:ext cx="3621782" cy="2276548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409F9BE-FD98-4B3E-AFF5-071F15B95F85}"/>
              </a:ext>
            </a:extLst>
          </p:cNvPr>
          <p:cNvSpPr/>
          <p:nvPr/>
        </p:nvSpPr>
        <p:spPr>
          <a:xfrm>
            <a:off x="4911575" y="3297748"/>
            <a:ext cx="3621782" cy="3429523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41" y="3375027"/>
            <a:ext cx="3130018" cy="27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255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882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682" y="1066800"/>
            <a:ext cx="26148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 up.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6858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588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40001" y="237530"/>
            <a:ext cx="10054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23925"/>
            <a:ext cx="6858000" cy="5934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71" y="947221"/>
            <a:ext cx="2480376" cy="1747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47" y="1005841"/>
            <a:ext cx="2323798" cy="1663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4" y="2802423"/>
            <a:ext cx="2344867" cy="1859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33" y="2777413"/>
            <a:ext cx="2180367" cy="1884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6" y="4804147"/>
            <a:ext cx="2210182" cy="1912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31" y="4872203"/>
            <a:ext cx="2161069" cy="17759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85" y="4887443"/>
            <a:ext cx="2271015" cy="1760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33" y="2802423"/>
            <a:ext cx="2208868" cy="18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893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eeLab: [English] 5 cách nói “Cảm ơn” thay cho câu “Thank you” nhàm chán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r="1424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90734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7FEACA17-575B-4B4B-8C4A-91741A066372}"/>
              </a:ext>
            </a:extLst>
          </p:cNvPr>
          <p:cNvSpPr/>
          <p:nvPr/>
        </p:nvSpPr>
        <p:spPr bwMode="auto">
          <a:xfrm>
            <a:off x="1884451" y="310347"/>
            <a:ext cx="6172200" cy="106390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Circle the picture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EBDD5A-C6E3-4339-80FD-A274B645ED66}"/>
              </a:ext>
            </a:extLst>
          </p:cNvPr>
          <p:cNvSpPr txBox="1"/>
          <p:nvPr/>
        </p:nvSpPr>
        <p:spPr>
          <a:xfrm>
            <a:off x="2007871" y="1655127"/>
            <a:ext cx="510910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sunny.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4931" y="2643891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</a:t>
            </a:r>
            <a:endParaRPr lang="en-US" sz="4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33996" y="2528307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31" y="3699266"/>
            <a:ext cx="3351269" cy="2781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409F9BE-FD98-4B3E-AFF5-071F15B95F85}"/>
              </a:ext>
            </a:extLst>
          </p:cNvPr>
          <p:cNvSpPr/>
          <p:nvPr/>
        </p:nvSpPr>
        <p:spPr>
          <a:xfrm>
            <a:off x="701865" y="3456892"/>
            <a:ext cx="3169799" cy="3165788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60" y="3687318"/>
            <a:ext cx="3788944" cy="27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87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xmlns="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7FEACA17-575B-4B4B-8C4A-91741A066372}"/>
              </a:ext>
            </a:extLst>
          </p:cNvPr>
          <p:cNvSpPr/>
          <p:nvPr/>
        </p:nvSpPr>
        <p:spPr bwMode="auto">
          <a:xfrm>
            <a:off x="1921027" y="164044"/>
            <a:ext cx="6172200" cy="106390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Circle the picture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EBDD5A-C6E3-4339-80FD-A274B645ED66}"/>
              </a:ext>
            </a:extLst>
          </p:cNvPr>
          <p:cNvSpPr txBox="1"/>
          <p:nvPr/>
        </p:nvSpPr>
        <p:spPr>
          <a:xfrm>
            <a:off x="2068537" y="1577074"/>
            <a:ext cx="602469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is under the sofa.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74591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</a:t>
            </a:r>
            <a:endParaRPr lang="en-US" sz="4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659564" y="2422774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81" y="3367585"/>
            <a:ext cx="3022010" cy="300805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409F9BE-FD98-4B3E-AFF5-071F15B95F85}"/>
              </a:ext>
            </a:extLst>
          </p:cNvPr>
          <p:cNvSpPr/>
          <p:nvPr/>
        </p:nvSpPr>
        <p:spPr>
          <a:xfrm>
            <a:off x="858017" y="3142754"/>
            <a:ext cx="3181716" cy="3384973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66" y="3439121"/>
            <a:ext cx="3714880" cy="29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706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xmlns="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7FEACA17-575B-4B4B-8C4A-91741A066372}"/>
              </a:ext>
            </a:extLst>
          </p:cNvPr>
          <p:cNvSpPr/>
          <p:nvPr/>
        </p:nvSpPr>
        <p:spPr bwMode="auto">
          <a:xfrm>
            <a:off x="1914931" y="291136"/>
            <a:ext cx="6172200" cy="106390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Circle the picture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EBDD5A-C6E3-4339-80FD-A274B645ED66}"/>
              </a:ext>
            </a:extLst>
          </p:cNvPr>
          <p:cNvSpPr txBox="1"/>
          <p:nvPr/>
        </p:nvSpPr>
        <p:spPr>
          <a:xfrm>
            <a:off x="2217315" y="1583952"/>
            <a:ext cx="510910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picture.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8674" y="2274203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</a:t>
            </a:r>
            <a:endParaRPr lang="en-US" sz="4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268697" y="2346592"/>
            <a:ext cx="4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21" y="3189374"/>
            <a:ext cx="3153755" cy="3226849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409F9BE-FD98-4B3E-AFF5-071F15B95F85}"/>
              </a:ext>
            </a:extLst>
          </p:cNvPr>
          <p:cNvSpPr/>
          <p:nvPr/>
        </p:nvSpPr>
        <p:spPr>
          <a:xfrm>
            <a:off x="5187121" y="3153775"/>
            <a:ext cx="3277653" cy="3429049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22" y="3189374"/>
            <a:ext cx="2398986" cy="32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268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76B8E206-E6A5-439F-B7A7-19A61FB9FD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859B35-250E-43AB-982C-C94866C08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1561882"/>
            <a:ext cx="6088719" cy="40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4"/>
            <a:ext cx="9144000" cy="5934076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2108" y="235803"/>
            <a:ext cx="5086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4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2108" y="235803"/>
            <a:ext cx="5086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4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Uu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11" y="2286000"/>
            <a:ext cx="5623028" cy="3962400"/>
          </a:xfrm>
          <a:prstGeom prst="rect">
            <a:avLst/>
          </a:prstGeom>
        </p:spPr>
      </p:pic>
      <p:pic>
        <p:nvPicPr>
          <p:cNvPr id="8" name="Track 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23958" y="1288197"/>
            <a:ext cx="609600" cy="609600"/>
          </a:xfrm>
          <a:prstGeom prst="rect">
            <a:avLst/>
          </a:prstGeom>
        </p:spPr>
      </p:pic>
      <p:pic>
        <p:nvPicPr>
          <p:cNvPr id="9" name="Track 4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6777" end="11807.1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2795" y="2727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1498</Words>
  <Application>Microsoft Office PowerPoint</Application>
  <PresentationFormat>On-screen Show (4:3)</PresentationFormat>
  <Paragraphs>200</Paragraphs>
  <Slides>33</Slides>
  <Notes>32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PKComputer</cp:lastModifiedBy>
  <cp:revision>107</cp:revision>
  <dcterms:created xsi:type="dcterms:W3CDTF">2006-08-16T00:00:00Z</dcterms:created>
  <dcterms:modified xsi:type="dcterms:W3CDTF">2024-05-22T14:00:47Z</dcterms:modified>
</cp:coreProperties>
</file>