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5" r:id="rId1"/>
    <p:sldMasterId id="2147483669" r:id="rId2"/>
    <p:sldMasterId id="2147483671" r:id="rId3"/>
  </p:sldMasterIdLst>
  <p:notesMasterIdLst>
    <p:notesMasterId r:id="rId20"/>
  </p:notesMasterIdLst>
  <p:sldIdLst>
    <p:sldId id="257" r:id="rId4"/>
    <p:sldId id="295" r:id="rId5"/>
    <p:sldId id="297" r:id="rId6"/>
    <p:sldId id="349" r:id="rId7"/>
    <p:sldId id="401" r:id="rId8"/>
    <p:sldId id="393" r:id="rId9"/>
    <p:sldId id="402" r:id="rId10"/>
    <p:sldId id="403" r:id="rId11"/>
    <p:sldId id="319" r:id="rId12"/>
    <p:sldId id="398" r:id="rId13"/>
    <p:sldId id="404" r:id="rId14"/>
    <p:sldId id="405" r:id="rId15"/>
    <p:sldId id="406" r:id="rId16"/>
    <p:sldId id="304" r:id="rId17"/>
    <p:sldId id="392" r:id="rId18"/>
    <p:sldId id="4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DBEA"/>
    <a:srgbClr val="A9A3BF"/>
    <a:srgbClr val="0000FF"/>
    <a:srgbClr val="8CC542"/>
    <a:srgbClr val="2264AE"/>
    <a:srgbClr val="FA9D35"/>
    <a:srgbClr val="B9774F"/>
    <a:srgbClr val="4472C4"/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27" autoAdjust="0"/>
  </p:normalViewPr>
  <p:slideViewPr>
    <p:cSldViewPr showGuides="1">
      <p:cViewPr>
        <p:scale>
          <a:sx n="66" d="100"/>
          <a:sy n="66" d="100"/>
        </p:scale>
        <p:origin x="-900" y="-72"/>
      </p:cViewPr>
      <p:guideLst>
        <p:guide orient="horz" pos="21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3FB2-FCE4-4968-B2CD-399F8EE1A4A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0A18-BC08-41C1-B514-908CEF84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Guessing</a:t>
            </a:r>
            <a:r>
              <a:rPr lang="vi-V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u="non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students to play in groups. Each turn, </a:t>
            </a:r>
            <a:r>
              <a:rPr lang="en-US" sz="1800" u="non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student from each group go to the board, teacher shows this student a picture about vocabulary they learnt in previous lesson. </a:t>
            </a:r>
            <a:r>
              <a:rPr lang="vi-VN" sz="1800" u="non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student act</a:t>
            </a:r>
            <a:r>
              <a:rPr lang="en-US" sz="1800" u="non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1800" u="non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to describe the word/phrase they get. The others look and guess the word/phrase.</a:t>
            </a:r>
            <a:endParaRPr lang="en-GB" sz="18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800" u="non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gives 1 point for each correct answer.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89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Get students’ attention on the table. Help students recognize the information of Tim and his brother. Ask students what Tim and his brother do before dinner.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CE860-C239-42CE-8018-DEC6F1325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7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Ask students to read the conversation between Helen and Tim.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Ask students to walk in groups of 4, ask and answer about daily routines. Then take note the information in the table.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Give students time to do the task.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CE860-C239-42CE-8018-DEC6F1325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4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Focus students on the picture of Helen and read aloud Helen’s bubble.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Ask students to look at their tables, talk about someone’s daily routines that they took note in the table.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some students to talk in front of class.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CE860-C239-42CE-8018-DEC6F1325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8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all the structures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the stars.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0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students on the 2 pictures in Activity 4, P.g.83, recognize the the people in the story, what they are talking about.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the context: Lucy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her father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talking about Lucy’s daily activities in the kitchen.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the audio CD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(CD2 Track 24)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twice to listen the story.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some questions to check their understanding if needed.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the sentence structure to ask and answer about someone’s daily routines/activities: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Do you + [verb phrase] + [time]?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marR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- Yes, I do./ No, I don’t. 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Does he/she/… + [verb phrase] + [time]?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marR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Yes, he/she/… does./ No, he/she/… doesn’t. 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students to listen and repeat sentence by sentence.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60A18-BC08-41C1-B514-908CEF84A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69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some questions to check their understanding if needed.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the sentence structure to ask and answer about someone’s daily routines/activities: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Do you + [verb phrase] + [time]?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marR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- Yes, I do./ No, I don’t. 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Does he/she/… + [verb phrase] + [time]?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marR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Yes, he/she/… does./ No, he/she/… doesn’t. 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students to listen and repeat sentence by sentence.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60A18-BC08-41C1-B514-908CEF84A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7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students practice in pairs/groups.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some pairs to practice this conversation in front of the class and correct their pronunciation.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Tell students that they are going read the text and questions about Paul’s daily routines, then write the answer in the blanks.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Get students to look at the text and ask them to read the text in silence, underline the key information in each sentence.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Help students with the word they don’t know the meaning.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Model the task with question a. Explain.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Give students time to do the task individually.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.VnTime" panose="020B7200000000000000" pitchFamily="34" charset="0"/>
                <a:cs typeface="Times New Roman" panose="02020603050405020304" pitchFamily="18" charset="0"/>
              </a:rPr>
              <a:t>Get students to check the answers in pairs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 some students to go to the board and write the answers.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the answers with the whole class.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fld id="{CA3CE860-C239-42CE-8018-DEC6F1325EA4}" type="slidenum">
              <a:rPr lang="en-US" altLang="en-US">
                <a:cs typeface="Arial" panose="020B0604020202020204" pitchFamily="34" charset="0"/>
              </a:rPr>
              <a:t>9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7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CE860-C239-42CE-8018-DEC6F1325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5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6AEFF-22B7-4C3F-B6EC-540CCFE47412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C28E6-C3C4-426C-9F46-7492489DE4D3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963CF-7C57-4356-8BB8-17BAB5E1A40D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6E623-F80A-48E4-BE7C-D9F8EC9D2CD1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8849D-ABF8-4A4C-9C46-2DFEE5BC2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6AEFF-22B7-4C3F-B6EC-540CCFE47412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F8C7A-5FA2-48DF-B404-B8AE1A02A8BD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FBEB0-F9B0-468E-B37E-0D69E1797471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8E91E-7096-41D1-A8C7-36DEAB02B8F0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30FEE-93A2-4359-9261-284131A4D8AA}" type="datetime1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2A67A-158F-478D-93E4-E156171B6E21}" type="datetime1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F8C7A-5FA2-48DF-B404-B8AE1A02A8BD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60C7A0-4396-4DD1-83EB-0C3F57B52679}" type="datetime1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B8388-1994-470B-BFBE-3E659CBBBBD9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ED6CC4-535B-4808-8BE6-0E6393A91201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C28E6-C3C4-426C-9F46-7492489DE4D3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963CF-7C57-4356-8BB8-17BAB5E1A40D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FBEB0-F9B0-468E-B37E-0D69E1797471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8E91E-7096-41D1-A8C7-36DEAB02B8F0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30FEE-93A2-4359-9261-284131A4D8AA}" type="datetime1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2A67A-158F-478D-93E4-E156171B6E21}" type="datetime1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60C7A0-4396-4DD1-83EB-0C3F57B52679}" type="datetime1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B8388-1994-470B-BFBE-3E659CBBBBD9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ED6CC4-535B-4808-8BE6-0E6393A91201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150478"/>
            <a:ext cx="8686800" cy="109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79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349878"/>
            <a:ext cx="12192000" cy="0"/>
          </a:xfrm>
          <a:prstGeom prst="line">
            <a:avLst/>
          </a:prstGeom>
          <a:ln w="19050">
            <a:solidFill>
              <a:srgbClr val="F68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ompact disk&#10;&#10;Description automatically generated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250" b="35781" l="9603" r="89956">
                        <a14:foregroundMark x1="32671" y1="11250" x2="30684" y2="13438"/>
                        <a14:foregroundMark x1="10044" y1="15703" x2="9603" y2="17656"/>
                        <a14:foregroundMark x1="37196" y1="35000" x2="38742" y2="35000"/>
                        <a14:foregroundMark x1="43709" y1="33594" x2="43157" y2="3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62043"/>
          <a:stretch>
            <a:fillRect/>
          </a:stretch>
        </p:blipFill>
        <p:spPr>
          <a:xfrm>
            <a:off x="10886" y="6376059"/>
            <a:ext cx="1077683" cy="443841"/>
          </a:xfrm>
          <a:prstGeom prst="rect">
            <a:avLst/>
          </a:prstGeom>
        </p:spPr>
      </p:pic>
      <p:sp>
        <p:nvSpPr>
          <p:cNvPr id="20" name="Rectangle: Rounded Corners 19"/>
          <p:cNvSpPr/>
          <p:nvPr userDrawn="1"/>
        </p:nvSpPr>
        <p:spPr>
          <a:xfrm>
            <a:off x="10249988" y="6419114"/>
            <a:ext cx="1859280" cy="38385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 txBox="1"/>
          <p:nvPr userDrawn="1"/>
        </p:nvSpPr>
        <p:spPr>
          <a:xfrm>
            <a:off x="10249988" y="6442897"/>
            <a:ext cx="1859280" cy="33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6844E"/>
                </a:solidFill>
                <a:latin typeface="Lucida Calligraphy" panose="03010101010101010101" pitchFamily="66" charset="0"/>
              </a:rPr>
              <a:t>Unit 4 - Lesson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ompact disk&#10;&#10;Description automatically generate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r="955" b="61482"/>
          <a:stretch>
            <a:fillRect/>
          </a:stretch>
        </p:blipFill>
        <p:spPr>
          <a:xfrm>
            <a:off x="114299" y="1698784"/>
            <a:ext cx="11849101" cy="515921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6096000" cy="171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150478"/>
            <a:ext cx="8686800" cy="109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79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349878"/>
            <a:ext cx="12192000" cy="0"/>
          </a:xfrm>
          <a:prstGeom prst="line">
            <a:avLst/>
          </a:prstGeom>
          <a:ln w="19050">
            <a:solidFill>
              <a:srgbClr val="F68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ompact disk&#10;&#10;Description automatically generated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250" b="35781" l="9603" r="89956">
                        <a14:foregroundMark x1="32671" y1="11250" x2="30684" y2="13438"/>
                        <a14:foregroundMark x1="10044" y1="15703" x2="9603" y2="17656"/>
                        <a14:foregroundMark x1="37196" y1="35000" x2="38742" y2="35000"/>
                        <a14:foregroundMark x1="43709" y1="33594" x2="43157" y2="3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62043"/>
          <a:stretch>
            <a:fillRect/>
          </a:stretch>
        </p:blipFill>
        <p:spPr>
          <a:xfrm>
            <a:off x="10886" y="6376059"/>
            <a:ext cx="1077683" cy="443841"/>
          </a:xfrm>
          <a:prstGeom prst="rect">
            <a:avLst/>
          </a:prstGeom>
        </p:spPr>
      </p:pic>
      <p:sp>
        <p:nvSpPr>
          <p:cNvPr id="20" name="Rectangle: Rounded Corners 19"/>
          <p:cNvSpPr/>
          <p:nvPr userDrawn="1"/>
        </p:nvSpPr>
        <p:spPr>
          <a:xfrm>
            <a:off x="10249988" y="6419114"/>
            <a:ext cx="1859280" cy="38385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 txBox="1"/>
          <p:nvPr userDrawn="1"/>
        </p:nvSpPr>
        <p:spPr>
          <a:xfrm>
            <a:off x="10249988" y="6442897"/>
            <a:ext cx="1859280" cy="33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6844E"/>
                </a:solidFill>
                <a:latin typeface="Lucida Calligraphy" panose="03010101010101010101" pitchFamily="66" charset="0"/>
              </a:rPr>
              <a:t>Unit 4 - Lesson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8135" y="337185"/>
            <a:ext cx="640080" cy="640080"/>
            <a:chOff x="318135" y="337185"/>
            <a:chExt cx="640080" cy="640080"/>
          </a:xfrm>
        </p:grpSpPr>
        <p:sp>
          <p:nvSpPr>
            <p:cNvPr id="17" name="Oval 16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39249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answer. Talk about your friend.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1795462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7667" y="1676399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ooter Placeholder 1"/>
          <p:cNvSpPr txBox="1"/>
          <p:nvPr/>
        </p:nvSpPr>
        <p:spPr>
          <a:xfrm>
            <a:off x="9777095" y="6407785"/>
            <a:ext cx="2356485" cy="4381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UNIT 9 – LESSON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A050A-8811-EEC1-6A75-9051D09D5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77265"/>
            <a:ext cx="10642451" cy="52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8135" y="337185"/>
            <a:ext cx="640080" cy="640080"/>
            <a:chOff x="318135" y="337185"/>
            <a:chExt cx="640080" cy="640080"/>
          </a:xfrm>
        </p:grpSpPr>
        <p:sp>
          <p:nvSpPr>
            <p:cNvPr id="17" name="Oval 16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39249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answer. Talk about your friend.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1795462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7667" y="1676399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ooter Placeholder 1"/>
          <p:cNvSpPr txBox="1"/>
          <p:nvPr/>
        </p:nvSpPr>
        <p:spPr>
          <a:xfrm>
            <a:off x="9777095" y="6407785"/>
            <a:ext cx="2356485" cy="4381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UNIT 9 – LESSON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F2C9AE-15C4-DA6B-776D-CD21B1EE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31" y="2338387"/>
            <a:ext cx="8417537" cy="29575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E72FAD-4AF5-4D70-8274-04C42E881406}"/>
              </a:ext>
            </a:extLst>
          </p:cNvPr>
          <p:cNvSpPr/>
          <p:nvPr/>
        </p:nvSpPr>
        <p:spPr>
          <a:xfrm>
            <a:off x="2114549" y="1392994"/>
            <a:ext cx="7962901" cy="542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Tim and his brother do before dinner?</a:t>
            </a:r>
          </a:p>
        </p:txBody>
      </p:sp>
    </p:spTree>
    <p:extLst>
      <p:ext uri="{BB962C8B-B14F-4D97-AF65-F5344CB8AC3E}">
        <p14:creationId xmlns:p14="http://schemas.microsoft.com/office/powerpoint/2010/main" val="644911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8135" y="337185"/>
            <a:ext cx="640080" cy="640080"/>
            <a:chOff x="318135" y="337185"/>
            <a:chExt cx="640080" cy="640080"/>
          </a:xfrm>
        </p:grpSpPr>
        <p:sp>
          <p:nvSpPr>
            <p:cNvPr id="17" name="Oval 16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39249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answer. Talk about your friend.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1795462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ooter Placeholder 1"/>
          <p:cNvSpPr txBox="1"/>
          <p:nvPr/>
        </p:nvSpPr>
        <p:spPr>
          <a:xfrm>
            <a:off x="9777095" y="6407785"/>
            <a:ext cx="2356485" cy="4381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UNIT 9 – LESSON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5760FF-9486-639E-AEA1-5F281A99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03" y="1321397"/>
            <a:ext cx="8863660" cy="47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0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8135" y="337185"/>
            <a:ext cx="640080" cy="640080"/>
            <a:chOff x="318135" y="337185"/>
            <a:chExt cx="640080" cy="640080"/>
          </a:xfrm>
        </p:grpSpPr>
        <p:sp>
          <p:nvSpPr>
            <p:cNvPr id="17" name="Oval 16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39249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answer. Talk about your friend.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1795462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7667" y="1676399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ooter Placeholder 1"/>
          <p:cNvSpPr txBox="1"/>
          <p:nvPr/>
        </p:nvSpPr>
        <p:spPr>
          <a:xfrm>
            <a:off x="9777095" y="6407785"/>
            <a:ext cx="2356485" cy="4381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UNIT 9 – LESSON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A050A-8811-EEC1-6A75-9051D09D5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4" y="977265"/>
            <a:ext cx="10642451" cy="52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84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179" r="4279" b="8193"/>
          <a:stretch>
            <a:fillRect/>
          </a:stretch>
        </p:blipFill>
        <p:spPr>
          <a:xfrm>
            <a:off x="1296629" y="228600"/>
            <a:ext cx="959874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" y="412163"/>
            <a:ext cx="1066800" cy="9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85123" y="2668613"/>
            <a:ext cx="8077200" cy="2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Structure</a:t>
            </a:r>
          </a:p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Do you + [verb phrase] + [time]?</a:t>
            </a:r>
          </a:p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- Yes, I do./ No, I don’t.  </a:t>
            </a:r>
          </a:p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Does he/she/… + [verb phrase] + [time]?</a:t>
            </a:r>
          </a:p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- Yes, he/she/… does./ No, he/she/… </a:t>
            </a:r>
            <a:endParaRPr lang="en-US" sz="2600" dirty="0"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06938" y="1317625"/>
            <a:ext cx="5573712" cy="423863"/>
          </a:xfrm>
          <a:prstGeom prst="roundRect">
            <a:avLst>
              <a:gd name="adj" fmla="val 2513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Day … Month …. Date … Year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60700" y="1836738"/>
            <a:ext cx="65405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9: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DAILY ROUTINES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Lesson 3. Period 1</a:t>
            </a:r>
          </a:p>
        </p:txBody>
      </p:sp>
      <p:sp>
        <p:nvSpPr>
          <p:cNvPr id="3" name="Footer Placeholder 1"/>
          <p:cNvSpPr txBox="1"/>
          <p:nvPr/>
        </p:nvSpPr>
        <p:spPr>
          <a:xfrm>
            <a:off x="9777095" y="6407785"/>
            <a:ext cx="2408555" cy="4381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  <p:sp>
        <p:nvSpPr>
          <p:cNvPr id="2" name="Rectangle 26"/>
          <p:cNvSpPr/>
          <p:nvPr/>
        </p:nvSpPr>
        <p:spPr>
          <a:xfrm>
            <a:off x="4648200" y="381000"/>
            <a:ext cx="2451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WRAP UP</a:t>
            </a:r>
            <a:endParaRPr lang="en-US" sz="4400" b="1" cap="none" spc="0" dirty="0">
              <a:ln w="66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475B52-E5D9-78F4-3261-4D2D9A4D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449" y="765720"/>
            <a:ext cx="3615159" cy="5467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532FBB-2ADC-852D-6D4A-C256877CB97A}"/>
              </a:ext>
            </a:extLst>
          </p:cNvPr>
          <p:cNvSpPr txBox="1"/>
          <p:nvPr/>
        </p:nvSpPr>
        <p:spPr>
          <a:xfrm>
            <a:off x="1194122" y="2438400"/>
            <a:ext cx="6105644" cy="242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Do you + [verb phrase] + [time]?</a:t>
            </a:r>
          </a:p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- Yes, I do./ No, I don’t.  </a:t>
            </a:r>
          </a:p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Does he/she/… + [verb phrase] + [time]?</a:t>
            </a:r>
          </a:p>
          <a:p>
            <a:pPr marL="2171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Yes, he/she/… does./ No, he/she/…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8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86613" y="0"/>
            <a:ext cx="2618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WARM UP</a:t>
            </a:r>
            <a:endParaRPr lang="en-US" sz="4400" b="1" cap="none" spc="0" dirty="0">
              <a:ln w="66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609600"/>
            <a:ext cx="2720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Guessing Game</a:t>
            </a:r>
            <a:endParaRPr lang="en-US" sz="2800" b="1" cap="none" spc="0" dirty="0">
              <a:ln w="66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  <p:pic>
        <p:nvPicPr>
          <p:cNvPr id="1026" name="Picture 2" descr="Guessing GIFs - Get the best GIF on GIPHY">
            <a:extLst>
              <a:ext uri="{FF2B5EF4-FFF2-40B4-BE49-F238E27FC236}">
                <a16:creationId xmlns="" xmlns:a16="http://schemas.microsoft.com/office/drawing/2014/main" id="{72A9B267-1CB1-831A-CADA-D3C3224B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347DFB2-AB8D-5A91-BFE3-0DA238941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3"/>
          <a:stretch/>
        </p:blipFill>
        <p:spPr>
          <a:xfrm>
            <a:off x="0" y="1"/>
            <a:ext cx="12263289" cy="7027492"/>
          </a:xfrm>
          <a:prstGeom prst="rect">
            <a:avLst/>
          </a:prstGeom>
        </p:spPr>
      </p:pic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3983"/>
            <a:ext cx="8686800" cy="1095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defRPr/>
            </a:pPr>
            <a:r>
              <a:rPr kumimoji="0" lang="en-US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UNIT 9 – DAILY ROUTINES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32314" y="5588490"/>
            <a:ext cx="171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CC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80127" y="5518513"/>
            <a:ext cx="2232248" cy="60953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</p:txBody>
      </p:sp>
      <p:sp>
        <p:nvSpPr>
          <p:cNvPr id="8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  <p:sp>
        <p:nvSpPr>
          <p:cNvPr id="29" name="Rounded Rectangle 28"/>
          <p:cNvSpPr/>
          <p:nvPr/>
        </p:nvSpPr>
        <p:spPr>
          <a:xfrm rot="1320000">
            <a:off x="9124950" y="499110"/>
            <a:ext cx="2925445" cy="14960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EF83E5-3984-C1D9-536F-64FCC21F1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5" b="13376"/>
          <a:stretch/>
        </p:blipFill>
        <p:spPr>
          <a:xfrm>
            <a:off x="371596" y="1219200"/>
            <a:ext cx="10591800" cy="467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  <p:sp>
        <p:nvSpPr>
          <p:cNvPr id="29" name="Rounded Rectangle 28"/>
          <p:cNvSpPr/>
          <p:nvPr/>
        </p:nvSpPr>
        <p:spPr>
          <a:xfrm rot="1320000">
            <a:off x="9124950" y="499110"/>
            <a:ext cx="2925445" cy="14960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24">
            <a:hlinkClick r:id="" action="ppaction://media"/>
            <a:extLst>
              <a:ext uri="{FF2B5EF4-FFF2-40B4-BE49-F238E27FC236}">
                <a16:creationId xmlns="" xmlns:a16="http://schemas.microsoft.com/office/drawing/2014/main" id="{AD603E74-DEB9-824E-2E00-0C912716E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2400" y="422094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28B359-D06D-B21E-E397-FFDC80D32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21" y="1219200"/>
            <a:ext cx="11540408" cy="49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1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UNIT 9 – LESSON 3</a:t>
            </a:r>
          </a:p>
        </p:txBody>
      </p:sp>
      <p:sp>
        <p:nvSpPr>
          <p:cNvPr id="29" name="Rounded Rectangle 28"/>
          <p:cNvSpPr/>
          <p:nvPr/>
        </p:nvSpPr>
        <p:spPr>
          <a:xfrm rot="1320000">
            <a:off x="9124950" y="499110"/>
            <a:ext cx="2925445" cy="14960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11" name="Oval 10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rack 24">
            <a:hlinkClick r:id="" action="ppaction://media"/>
            <a:extLst>
              <a:ext uri="{FF2B5EF4-FFF2-40B4-BE49-F238E27FC236}">
                <a16:creationId xmlns="" xmlns:a16="http://schemas.microsoft.com/office/drawing/2014/main" id="{2A599985-4097-E5C9-2C24-561B5B536F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27" end="132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2400" y="422094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D74224-BFB7-D6A9-E74D-3740F3C5E47C}"/>
              </a:ext>
            </a:extLst>
          </p:cNvPr>
          <p:cNvSpPr txBox="1"/>
          <p:nvPr/>
        </p:nvSpPr>
        <p:spPr>
          <a:xfrm>
            <a:off x="6324600" y="1687902"/>
            <a:ext cx="6105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sports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school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66EB56-0DEC-50F1-537E-49FD1384924A}"/>
              </a:ext>
            </a:extLst>
          </p:cNvPr>
          <p:cNvSpPr txBox="1"/>
          <p:nvPr/>
        </p:nvSpPr>
        <p:spPr>
          <a:xfrm>
            <a:off x="6468319" y="3442249"/>
            <a:ext cx="51054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+ [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 phrase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GB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DFB89D-4883-45F5-F750-427ECD79DBFD}"/>
              </a:ext>
            </a:extLst>
          </p:cNvPr>
          <p:cNvSpPr txBox="1"/>
          <p:nvPr/>
        </p:nvSpPr>
        <p:spPr>
          <a:xfrm>
            <a:off x="7113608" y="4142038"/>
            <a:ext cx="381482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Yes, I do./ No, I don’t.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DAB3177-D9F7-47EE-F871-95D4944C7706}"/>
              </a:ext>
            </a:extLst>
          </p:cNvPr>
          <p:cNvSpPr txBox="1"/>
          <p:nvPr/>
        </p:nvSpPr>
        <p:spPr>
          <a:xfrm>
            <a:off x="6389226" y="2241023"/>
            <a:ext cx="4348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Yes, I do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2C332A1-6203-4200-DF07-A21CE2187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67" y="1524000"/>
            <a:ext cx="5169933" cy="42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UNIT 9 – LESSON 3</a:t>
            </a:r>
          </a:p>
        </p:txBody>
      </p:sp>
      <p:sp>
        <p:nvSpPr>
          <p:cNvPr id="29" name="Rounded Rectangle 28"/>
          <p:cNvSpPr/>
          <p:nvPr/>
        </p:nvSpPr>
        <p:spPr>
          <a:xfrm rot="1320000">
            <a:off x="9124950" y="499110"/>
            <a:ext cx="2925445" cy="14960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11" name="Oval 10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rack 24">
            <a:hlinkClick r:id="" action="ppaction://media"/>
            <a:extLst>
              <a:ext uri="{FF2B5EF4-FFF2-40B4-BE49-F238E27FC236}">
                <a16:creationId xmlns="" xmlns:a16="http://schemas.microsoft.com/office/drawing/2014/main" id="{2A599985-4097-E5C9-2C24-561B5B536F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2400" y="422094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253662-0A7B-875C-CF65-5C08344D21F6}"/>
              </a:ext>
            </a:extLst>
          </p:cNvPr>
          <p:cNvSpPr txBox="1"/>
          <p:nvPr/>
        </p:nvSpPr>
        <p:spPr>
          <a:xfrm>
            <a:off x="5660020" y="1815792"/>
            <a:ext cx="6791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your sister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plays sports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school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54FDB8-4C71-61F3-4F37-BD61726524AF}"/>
              </a:ext>
            </a:extLst>
          </p:cNvPr>
          <p:cNvSpPr txBox="1"/>
          <p:nvPr/>
        </p:nvSpPr>
        <p:spPr>
          <a:xfrm>
            <a:off x="5638800" y="3412360"/>
            <a:ext cx="6239719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he/she/… + [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 phrase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GB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E256FB-2D3E-E5C0-F3EE-580DE2267EEA}"/>
              </a:ext>
            </a:extLst>
          </p:cNvPr>
          <p:cNvSpPr txBox="1"/>
          <p:nvPr/>
        </p:nvSpPr>
        <p:spPr>
          <a:xfrm>
            <a:off x="6705600" y="4170916"/>
            <a:ext cx="4267200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Yes, he/she/… does.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No, I\he/she/… doesn’t.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574C18-4280-D43C-A1EE-73B040B9C654}"/>
              </a:ext>
            </a:extLst>
          </p:cNvPr>
          <p:cNvSpPr txBox="1"/>
          <p:nvPr/>
        </p:nvSpPr>
        <p:spPr>
          <a:xfrm>
            <a:off x="5638800" y="2405684"/>
            <a:ext cx="4348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Yes, she does.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32EB22C-A57F-8B75-48F4-3EF34D846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4" y="1687902"/>
            <a:ext cx="5379997" cy="35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  <p:sp>
        <p:nvSpPr>
          <p:cNvPr id="29" name="Rounded Rectangle 28"/>
          <p:cNvSpPr/>
          <p:nvPr/>
        </p:nvSpPr>
        <p:spPr>
          <a:xfrm rot="1320000">
            <a:off x="9124950" y="499110"/>
            <a:ext cx="2925445" cy="14960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24">
            <a:hlinkClick r:id="" action="ppaction://media"/>
            <a:extLst>
              <a:ext uri="{FF2B5EF4-FFF2-40B4-BE49-F238E27FC236}">
                <a16:creationId xmlns="" xmlns:a16="http://schemas.microsoft.com/office/drawing/2014/main" id="{AD603E74-DEB9-824E-2E00-0C912716E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2400" y="422094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28B359-D06D-B21E-E397-FFDC80D32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21" y="1219200"/>
            <a:ext cx="11540408" cy="49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26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43000" y="39249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Read and write True or False.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1795462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7667" y="1676399"/>
            <a:ext cx="82486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1"/>
          <p:cNvSpPr txBox="1"/>
          <p:nvPr/>
        </p:nvSpPr>
        <p:spPr>
          <a:xfrm>
            <a:off x="9777095" y="6407785"/>
            <a:ext cx="2356485" cy="4381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9 – LESSON 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4648200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337185"/>
            <a:ext cx="640080" cy="640080"/>
            <a:chOff x="318135" y="337185"/>
            <a:chExt cx="640080" cy="64008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0FD323-758F-60EF-318C-3C0B4C48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42" y="1143000"/>
            <a:ext cx="11671522" cy="5100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4619578-B261-4D12-2469-3795D590EB69}"/>
              </a:ext>
            </a:extLst>
          </p:cNvPr>
          <p:cNvSpPr/>
          <p:nvPr/>
        </p:nvSpPr>
        <p:spPr>
          <a:xfrm>
            <a:off x="6096000" y="1795462"/>
            <a:ext cx="2286000" cy="3381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7C0E1F-7E2C-B342-7543-07337C0846F6}"/>
              </a:ext>
            </a:extLst>
          </p:cNvPr>
          <p:cNvSpPr/>
          <p:nvPr/>
        </p:nvSpPr>
        <p:spPr>
          <a:xfrm>
            <a:off x="6019800" y="2780546"/>
            <a:ext cx="22860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102862D-FE08-E634-8505-BB4B3FF7AA23}"/>
              </a:ext>
            </a:extLst>
          </p:cNvPr>
          <p:cNvSpPr/>
          <p:nvPr/>
        </p:nvSpPr>
        <p:spPr>
          <a:xfrm>
            <a:off x="6019800" y="3802977"/>
            <a:ext cx="22860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can.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0062502-1BDF-8D3F-24D2-731B602F4A4D}"/>
              </a:ext>
            </a:extLst>
          </p:cNvPr>
          <p:cNvSpPr/>
          <p:nvPr/>
        </p:nvSpPr>
        <p:spPr>
          <a:xfrm>
            <a:off x="6021729" y="4724400"/>
            <a:ext cx="319847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he doesn’t.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90E81F9-6FBD-1D6B-2939-AACFF792244E}"/>
              </a:ext>
            </a:extLst>
          </p:cNvPr>
          <p:cNvSpPr/>
          <p:nvPr/>
        </p:nvSpPr>
        <p:spPr>
          <a:xfrm>
            <a:off x="5867400" y="5768051"/>
            <a:ext cx="319847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quarter to ten.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263</TotalTime>
  <Words>961</Words>
  <Application>Microsoft Office PowerPoint</Application>
  <PresentationFormat>Custom</PresentationFormat>
  <Paragraphs>120</Paragraphs>
  <Slides>16</Slides>
  <Notes>14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1_Custom Design</vt:lpstr>
      <vt:lpstr>Custom Design</vt:lpstr>
      <vt:lpstr>2_Custom Design</vt:lpstr>
      <vt:lpstr>PowerPoint Presentation</vt:lpstr>
      <vt:lpstr>PowerPoint Presentation</vt:lpstr>
      <vt:lpstr>UNIT 9 – DAILY ROUTINES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CHUYEN MON</dc:creator>
  <cp:keywords>9Slide</cp:keywords>
  <dc:description>9Slide.vn</dc:description>
  <cp:lastModifiedBy>PKComputer</cp:lastModifiedBy>
  <cp:revision>121</cp:revision>
  <dcterms:created xsi:type="dcterms:W3CDTF">2022-03-21T01:59:00Z</dcterms:created>
  <dcterms:modified xsi:type="dcterms:W3CDTF">2024-05-17T09:39:52Z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1584B5AF4A3148DDBE7480D78A0E8910_13</vt:lpwstr>
  </property>
  <property fmtid="{D5CDD505-2E9C-101B-9397-08002B2CF9AE}" pid="3" name="KSOProductBuildVer">
    <vt:lpwstr>1033-12.2.0.13266</vt:lpwstr>
  </property>
</Properties>
</file>