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58" r:id="rId3"/>
  </p:sldMasterIdLst>
  <p:notesMasterIdLst>
    <p:notesMasterId r:id="rId48"/>
  </p:notesMasterIdLst>
  <p:sldIdLst>
    <p:sldId id="256" r:id="rId4"/>
    <p:sldId id="257" r:id="rId5"/>
    <p:sldId id="258" r:id="rId6"/>
    <p:sldId id="259" r:id="rId7"/>
    <p:sldId id="361" r:id="rId8"/>
    <p:sldId id="350" r:id="rId9"/>
    <p:sldId id="351" r:id="rId10"/>
    <p:sldId id="352" r:id="rId11"/>
    <p:sldId id="353" r:id="rId12"/>
    <p:sldId id="354" r:id="rId13"/>
    <p:sldId id="355" r:id="rId14"/>
    <p:sldId id="356" r:id="rId15"/>
    <p:sldId id="357" r:id="rId16"/>
    <p:sldId id="358" r:id="rId17"/>
    <p:sldId id="359" r:id="rId18"/>
    <p:sldId id="360" r:id="rId19"/>
    <p:sldId id="297" r:id="rId20"/>
    <p:sldId id="263" r:id="rId21"/>
    <p:sldId id="306" r:id="rId22"/>
    <p:sldId id="309" r:id="rId23"/>
    <p:sldId id="307" r:id="rId24"/>
    <p:sldId id="310" r:id="rId25"/>
    <p:sldId id="327" r:id="rId26"/>
    <p:sldId id="325" r:id="rId27"/>
    <p:sldId id="328" r:id="rId28"/>
    <p:sldId id="329" r:id="rId29"/>
    <p:sldId id="330" r:id="rId30"/>
    <p:sldId id="331" r:id="rId31"/>
    <p:sldId id="332" r:id="rId32"/>
    <p:sldId id="334" r:id="rId33"/>
    <p:sldId id="333" r:id="rId34"/>
    <p:sldId id="335" r:id="rId35"/>
    <p:sldId id="362" r:id="rId36"/>
    <p:sldId id="319" r:id="rId37"/>
    <p:sldId id="345" r:id="rId38"/>
    <p:sldId id="346" r:id="rId39"/>
    <p:sldId id="347" r:id="rId40"/>
    <p:sldId id="348" r:id="rId41"/>
    <p:sldId id="349" r:id="rId42"/>
    <p:sldId id="276" r:id="rId43"/>
    <p:sldId id="363" r:id="rId44"/>
    <p:sldId id="304" r:id="rId45"/>
    <p:sldId id="323" r:id="rId46"/>
    <p:sldId id="32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D35"/>
    <a:srgbClr val="CDD9EF"/>
    <a:srgbClr val="D6F2F8"/>
    <a:srgbClr val="2264AE"/>
    <a:srgbClr val="FFFFFF"/>
    <a:srgbClr val="B9774F"/>
    <a:srgbClr val="4472C4"/>
    <a:srgbClr val="FDFEFE"/>
    <a:srgbClr val="67CFEF"/>
    <a:srgbClr val="8CC5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64628" autoAdjust="0"/>
  </p:normalViewPr>
  <p:slideViewPr>
    <p:cSldViewPr showGuides="1">
      <p:cViewPr varScale="1">
        <p:scale>
          <a:sx n="56" d="100"/>
          <a:sy n="56" d="100"/>
        </p:scale>
        <p:origin x="1786" y="43"/>
      </p:cViewPr>
      <p:guideLst>
        <p:guide orient="horz" pos="2160"/>
        <p:guide pos="384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2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0" lang="en-US" sz="44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567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18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picture in the book (or show it on the screen):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“Where are the people? What’s wrong with Tommy?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screen and listen to the audio CD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63)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listen and repeat word by word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shout, see a dentist, see a doctor, stay in bed, take a rest, take off the jacket)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open the book on page 108, part 1, look, listen and repeat.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2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 new words: </a:t>
            </a:r>
            <a:r>
              <a:rPr lang="vi-VN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shout, see a dentist, see a doctor, stay in bed, take a rest, take off the jacket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843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820C29ED-4954-4E92-9E03-320EE003A337}" type="slidenum">
              <a:rPr lang="en-GB" altLang="en-US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7451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 new words: </a:t>
            </a:r>
            <a:r>
              <a:rPr lang="vi-VN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shout, see a dentist, see a doctor, stay in bed, take a rest, take off the jacket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4580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E80584E-7E18-4408-B732-026D15735C6A}" type="slidenum">
              <a:rPr lang="en-GB" altLang="en-US"/>
              <a:pPr/>
              <a:t>20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2611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 new words: </a:t>
            </a:r>
            <a:r>
              <a:rPr lang="vi-VN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shout, see a dentist, see a doctor, stay in bed, take a rest, take off the jacket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048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AB3CE0B5-4D98-4D22-8E82-BC82EC4EE526}" type="slidenum">
              <a:rPr lang="en-GB" altLang="en-US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82867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 new words: </a:t>
            </a:r>
            <a:r>
              <a:rPr lang="vi-VN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shout, see a dentist, see a doctor, stay in bed, take a rest, take off the jacket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2D29393-9995-4D0D-9255-80FDCC160431}" type="slidenum">
              <a:rPr lang="en-GB" altLang="en-US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6714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 the new words: </a:t>
            </a:r>
            <a:r>
              <a:rPr lang="vi-VN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shout, see a dentist, see a doctor, stay in bed, take a rest, take off the jacket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2662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02D29393-9995-4D0D-9255-80FDCC160431}" type="slidenum">
              <a:rPr lang="en-GB" altLang="en-US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57034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in pairs: one student points, one student reads.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flashcards to practice by raising them high and low. If raising them high, students read aloud and if raising them low, students read softly.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 students’ pronunciation mistakes and instructs students to say using proper intonation.</a:t>
            </a:r>
          </a:p>
        </p:txBody>
      </p:sp>
      <p:sp>
        <p:nvSpPr>
          <p:cNvPr id="28676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033853A-A109-4C14-B699-2F04D6F7F4BB}" type="slidenum">
              <a:rPr lang="en-GB" altLang="en-US"/>
              <a:pPr/>
              <a:t>24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94705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this game individually.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raise hands to answer. Invite the fastest student. Give one star if they have correct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seven stars. Students choose a star and ask the question behind a star. Each star has a different point.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43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 the classroom rules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4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82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31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650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35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58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7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357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students have the correct answer, click the present to open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525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of part 2.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 students that they are going to play a game in pairs in which students take turns to describe the actions of the characters in Activity 1. The other students guess who is being mentioned.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read the example and elicit the phrases and the names of the characters.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pairs of students time to play the game.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some pairs go to the board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charset="0"/>
              </a:rPr>
              <a:pPr/>
              <a:t>34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50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of part 2.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 students that they are going to play a game in pairs in which students take turns to describe the actions of the characters in Activity 1. The other students guess who is being mentioned.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read the example and elicit the phrases and the names of the characters.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pairs of students time to play the game.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some pairs go to the board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charset="0"/>
              </a:rPr>
              <a:pPr/>
              <a:t>35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89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Review the old words.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818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of part 2.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 students that they are going to play a game in pairs in which students take turns to describe the actions of the characters in Activity 1. The other students guess who is being mentioned.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read the example and elicit the phrases and the names of the characters.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pairs of students time to play the game.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some pairs go to the board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charset="0"/>
              </a:rPr>
              <a:pPr/>
              <a:t>36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621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of part 2.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 students that they are going to play a game in pairs in which students take turns to describe the actions of the characters in Activity 1. The other students guess who is being mentioned.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read the example and elicit the phrases and the names of the characters.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pairs of students time to play the game.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some pairs go to the board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charset="0"/>
              </a:rPr>
              <a:pPr/>
              <a:t>37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507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of part 2.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 students that they are going to play a game in pairs in which students take turns to describe the actions of the characters in Activity 1. The other students guess who is being mentioned.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read the example and elicit the phrases and the names of the characters.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pairs of students time to play the game.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some pairs go to the board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charset="0"/>
              </a:rPr>
              <a:pPr/>
              <a:t>38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3448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software/ PowerPoint/ Book and show the pictures of part 2.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Tells students that they are going to play a game in pairs in which students take turns to describe the actions of the characters in Activity 1. The other students guess who is being mentioned.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read the example and elicit the phrases and the names of the characters.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pairs of students time to play the game.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Invite some pairs go to the board and say.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CA3CE860-C239-42CE-8018-DEC6F1325EA4}" type="slidenum">
              <a:rPr lang="en-US" altLang="en-US">
                <a:cs typeface="Arial" charset="0"/>
              </a:rPr>
              <a:pPr/>
              <a:t>39</a:t>
            </a:fld>
            <a:endParaRPr lang="en-US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3323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software/ PPT/ Book page and show the pictures in Activity 3.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look at the picture and answer my question:  What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see? Now, you are going to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sentences about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carefully,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circle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match.”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open their books page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108,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3.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look 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pictures, read and complete.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read the sentences and underline the key words.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students read the first sentence and Sentence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Explain.</a:t>
            </a: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do the task individually.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students check their answers in pairs before checking as a class.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students to read the sentences aloud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354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software/ PPT/ Book page and show the pictures in Activity 3. “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look at the picture and answer my question:  What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you see? Now, you are going to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sentences about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activities.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 carefully,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circle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match.”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open their books page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108,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 3. 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Tell students that they are going to look 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pictures, read and complete.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the students to read the sentences and underline the key words.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students read the first sentence and Sentence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Explain.</a:t>
            </a: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minutes</a:t>
            </a:r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do the task individually.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students check their answers in pairs before checking as a class.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some students to read the sentences aloud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6764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695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Review the words and the structure</a:t>
            </a:r>
          </a:p>
          <a:p>
            <a:endParaRPr lang="en-US" altLang="en-US"/>
          </a:p>
        </p:txBody>
      </p:sp>
      <p:sp>
        <p:nvSpPr>
          <p:cNvPr id="573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018DA41-2701-4B0D-A8DF-3C67B1F727E4}" type="slidenum">
              <a:rPr lang="en-GB" altLang="en-US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688277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44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7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teams: Tiger and Rabbit.</a:t>
            </a: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look at the question and answer. When they have a correct answer, they will go one step. Which group gives five correct answer first will be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10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two teams: Tiger and Rabbit.</a:t>
            </a: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groups, look at the question and answer. When they have a correct answer, they will go one step. Which group gives five correct answer first will be the winner.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4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15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468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990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60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C35-7F9F-4181-9608-2DD13F50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5459-1669-4A4E-B008-F3AACAE4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5C2-FA87-4768-ABD4-BE50770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9422-56E3-443B-A4A5-2C4DB8CB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ED13-6CCE-4551-8C4E-544DA71B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069A-D7C9-4353-BEF0-DD553B37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2711-6112-4B83-960E-87AE0DD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D1EA6-39D8-45FF-8CAE-0AA72D59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8FB03-7C48-41FA-B678-AB838CD2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5E03D-9A5B-4387-A897-946876C94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3BF7F-E9CB-4AE0-8706-4EEC4B9F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6D99F-EB68-45C8-AAAA-0CC2953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79F0F-F801-40CC-BA99-0C62C46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5977C-642A-4968-941E-B0B221E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D393-E1BE-4AFF-B7D2-BBA5FBC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8B7-26A0-4487-BFE1-426DE92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DC6B-73BA-4EF4-851B-22D542B2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53E00-F1C8-499E-A883-A6D36A9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B6E0-2CF3-4930-A11E-5F8FFE9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80DF-5B91-4E91-B9EB-E53F843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7289-F06A-4BDD-BFCD-AD430AB2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583-D9B6-42C6-B12C-EDB0F6E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257E-5C9A-4850-9E01-BFE01D6C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C0-4E75-4832-92ED-5C09FB1D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6C7FE-D15A-4D26-BA18-D7CECD80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FAA4-0A10-4715-866E-E032B7F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F8AC-AD40-4AE9-8CC0-56AC252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7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1BED-D7E8-4C87-B04A-A3175454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1185-91A6-4FEA-976E-B3C20F21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4ACE-A62B-41FB-B048-8841C6189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9F68F-32A9-4B61-A571-C870C40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06EA-B5AE-4819-B24A-ED325AD8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714CA-D813-47A9-ACAF-ACC8057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5EFB-480F-4F16-A1E7-BDD89A6D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BCB-DAD2-4C6A-8F8C-29C760AD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88BB-E72D-4F7F-BC83-C16DF49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4BEA-DF92-4945-9F70-01B5D122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2790-C3F4-4ED0-8249-1E2087EA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FADA5-4530-417B-9638-880A48569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FC473-94FB-4854-9E8D-84FD199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8D-1E9A-4D87-8C22-A2233FA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9C34-02F5-46F4-A96C-86D9CF73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2709-9298-429A-98AC-DFC810C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17262"/>
      </p:ext>
    </p:extLst>
  </p:cSld>
  <p:clrMapOvr>
    <a:masterClrMapping/>
  </p:clrMapOvr>
  <p:transition>
    <p:pull dir="r"/>
    <p:sndAc>
      <p:stSnd>
        <p:snd r:embed="rId1" name="click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67524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8865-45DA-47FF-9E81-D6A69179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84B7-F284-4BE1-AC8C-DD6EB575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40DF-9ADC-4717-A794-6F210A2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DC0DF-A799-40C4-B643-B57D82D4B225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64ED-B85F-4087-B83A-1A92BC4C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609A-F6FB-430D-A93B-399B0F75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04A3-A5AC-46D2-8CD0-3BB0E115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017FB-0033-42FD-AE3E-F971CA82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D9EB-D1A6-4994-A0FC-6FFD58C7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A200E-BC1C-45BE-9BA7-78DE1945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46D-891A-4CD7-9DBF-8450FBE5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C044-566B-4F80-A727-140BBCA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4E09-EB59-49C1-82F3-E78B04AB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9CB8-22D4-4008-8B42-64A79D5C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52A-C336-44F0-A891-EEE9A736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A89D-4831-4748-93AA-02D40EC3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3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1181-7680-4CC5-84B6-3B95FFD3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EB82-6F8F-40BA-8DAE-1B3237D1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5B78-BEA1-45EC-9824-F60220F1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07A61-0579-4E29-933B-68374E65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D0AC-124E-40D1-ADE6-ECF76A62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89EAD6AF-6EBA-4A29-A34C-501FD74708A6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1/31/2024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943EF-6257-42C9-9504-2E1D8F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3040C2-4847-418C-87F8-BF606C35DB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4F35-172C-4613-9E5D-E53CA872168D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CDDD0EA-C865-4D03-A82F-F32EF2DE2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6E3645-F8E9-4D23-BE3E-774A3B5D5B0D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8CBFB37-B67E-420D-BBD7-580D9CD4828F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3</a:t>
            </a:r>
          </a:p>
        </p:txBody>
      </p:sp>
    </p:spTree>
    <p:extLst>
      <p:ext uri="{BB962C8B-B14F-4D97-AF65-F5344CB8AC3E}">
        <p14:creationId xmlns:p14="http://schemas.microsoft.com/office/powerpoint/2010/main" val="910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798928-42E6-4752-9075-AF139FE16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E2D38660-3C92-420E-A1FB-B88A60ED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/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8BB27A0-3C89-404A-9B1E-C85069B64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slide" Target="slide6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slide" Target="slide6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slide" Target="slide6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slide" Target="slide6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slide" Target="slide6.xml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29.xml"/><Relationship Id="rId3" Type="http://schemas.openxmlformats.org/officeDocument/2006/relationships/slide" Target="slide26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1.xml"/><Relationship Id="rId11" Type="http://schemas.openxmlformats.org/officeDocument/2006/relationships/slide" Target="slide4.xml"/><Relationship Id="rId5" Type="http://schemas.openxmlformats.org/officeDocument/2006/relationships/slide" Target="slide30.xml"/><Relationship Id="rId10" Type="http://schemas.openxmlformats.org/officeDocument/2006/relationships/slide" Target="slide33.xml"/><Relationship Id="rId4" Type="http://schemas.openxmlformats.org/officeDocument/2006/relationships/slide" Target="slide27.xml"/><Relationship Id="rId9" Type="http://schemas.openxmlformats.org/officeDocument/2006/relationships/slide" Target="slide32.xml"/><Relationship Id="rId1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7.jpe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7.jpe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7.jpe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7.jpeg"/><Relationship Id="rId9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gif"/><Relationship Id="rId5" Type="http://schemas.openxmlformats.org/officeDocument/2006/relationships/image" Target="../media/image54.pn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6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21" Type="http://schemas.openxmlformats.org/officeDocument/2006/relationships/image" Target="../media/image29.png"/><Relationship Id="rId34" Type="http://schemas.openxmlformats.org/officeDocument/2006/relationships/slide" Target="slide12.xml"/><Relationship Id="rId7" Type="http://schemas.openxmlformats.org/officeDocument/2006/relationships/audio" Target="../media/audio4.wav"/><Relationship Id="rId12" Type="http://schemas.openxmlformats.org/officeDocument/2006/relationships/image" Target="../media/image20.gif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slide" Target="slide11.xml"/><Relationship Id="rId38" Type="http://schemas.openxmlformats.org/officeDocument/2006/relationships/image" Target="../media/image37.png"/><Relationship Id="rId2" Type="http://schemas.openxmlformats.org/officeDocument/2006/relationships/audio" Target="../media/media1.wav"/><Relationship Id="rId16" Type="http://schemas.openxmlformats.org/officeDocument/2006/relationships/image" Target="../media/image24.gif"/><Relationship Id="rId20" Type="http://schemas.openxmlformats.org/officeDocument/2006/relationships/image" Target="../media/image28.png"/><Relationship Id="rId29" Type="http://schemas.openxmlformats.org/officeDocument/2006/relationships/image" Target="../media/image36.gif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slide" Target="slide23.xml"/><Relationship Id="rId24" Type="http://schemas.openxmlformats.org/officeDocument/2006/relationships/image" Target="../media/image32.png"/><Relationship Id="rId32" Type="http://schemas.openxmlformats.org/officeDocument/2006/relationships/slide" Target="slide10.xml"/><Relationship Id="rId37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slide" Target="slide7.xml"/><Relationship Id="rId36" Type="http://schemas.openxmlformats.org/officeDocument/2006/relationships/slide" Target="slide14.xml"/><Relationship Id="rId10" Type="http://schemas.openxmlformats.org/officeDocument/2006/relationships/image" Target="../media/image19.png"/><Relationship Id="rId19" Type="http://schemas.openxmlformats.org/officeDocument/2006/relationships/image" Target="../media/image27.png"/><Relationship Id="rId31" Type="http://schemas.openxmlformats.org/officeDocument/2006/relationships/slide" Target="slide9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gif"/><Relationship Id="rId14" Type="http://schemas.openxmlformats.org/officeDocument/2006/relationships/image" Target="../media/image22.gif"/><Relationship Id="rId22" Type="http://schemas.openxmlformats.org/officeDocument/2006/relationships/image" Target="../media/image30.png"/><Relationship Id="rId27" Type="http://schemas.openxmlformats.org/officeDocument/2006/relationships/image" Target="../media/image35.gif"/><Relationship Id="rId30" Type="http://schemas.openxmlformats.org/officeDocument/2006/relationships/slide" Target="slide8.xml"/><Relationship Id="rId35" Type="http://schemas.openxmlformats.org/officeDocument/2006/relationships/slide" Target="slide15.xml"/><Relationship Id="rId8" Type="http://schemas.openxmlformats.org/officeDocument/2006/relationships/image" Target="../media/image17.gif"/><Relationship Id="rId3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slide" Target="slide6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slide" Target="slide6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>
            <a:extLst>
              <a:ext uri="{FF2B5EF4-FFF2-40B4-BE49-F238E27FC236}">
                <a16:creationId xmlns:a16="http://schemas.microsoft.com/office/drawing/2014/main" id="{913B5DFE-1213-40F4-881E-2E5E2F39A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8"/>
            <a:ext cx="9620250" cy="26025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 has a…..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cough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399" y="1295400"/>
            <a:ext cx="285602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8"/>
            <a:ext cx="9620250" cy="25263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She’s got a………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temperature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1295400"/>
            <a:ext cx="2504440" cy="2514600"/>
          </a:xfrm>
          <a:prstGeom prst="rect">
            <a:avLst/>
          </a:prstGeom>
          <a:ln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254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8"/>
            <a:ext cx="9620250" cy="26787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He has got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….</a:t>
            </a:r>
            <a:endParaRPr lang="vi-VN" sz="48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stomachache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1295400"/>
            <a:ext cx="31242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8"/>
            <a:ext cx="9620250" cy="24501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		I have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got an…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earache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399" y="1295400"/>
            <a:ext cx="304800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6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8"/>
            <a:ext cx="9620250" cy="27549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 have got a…. </a:t>
            </a:r>
          </a:p>
          <a:p>
            <a:pPr lvl="0" algn="ctr"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want to take a rest.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449580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noProof="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headache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1295400"/>
            <a:ext cx="2743200" cy="2744662"/>
          </a:xfrm>
          <a:prstGeom prst="rect">
            <a:avLst/>
          </a:prstGeom>
          <a:ln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132798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8"/>
            <a:ext cx="9620250" cy="25263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My ear hurts. I can not listen well.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Earache</a:t>
            </a:r>
            <a:r>
              <a:rPr lang="en-US" sz="5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5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8"/>
            <a:ext cx="9620250" cy="26025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She is………….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ired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0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118" b="45294" l="17581" r="39256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92" t="17654" r="59124" b="54849"/>
          <a:stretch/>
        </p:blipFill>
        <p:spPr>
          <a:xfrm>
            <a:off x="1524000" y="1219200"/>
            <a:ext cx="2895600" cy="265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5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2209800" y="914400"/>
            <a:chExt cx="9143999" cy="52577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75"/>
            <a:stretch/>
          </p:blipFill>
          <p:spPr>
            <a:xfrm>
              <a:off x="2213112" y="914400"/>
              <a:ext cx="9140687" cy="524207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209800" y="914400"/>
              <a:ext cx="3886200" cy="1013510"/>
            </a:xfrm>
            <a:prstGeom prst="rect">
              <a:avLst/>
            </a:prstGeom>
            <a:solidFill>
              <a:srgbClr val="CDD9E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09800" y="5715000"/>
              <a:ext cx="5806440" cy="457199"/>
            </a:xfrm>
            <a:prstGeom prst="rect">
              <a:avLst/>
            </a:prstGeom>
            <a:solidFill>
              <a:srgbClr val="D6F2F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8EC75-2B38-4162-BB62-8C0981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0937"/>
            <a:ext cx="82296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b="1" i="0" u="none" strike="noStrike" cap="none" spc="0" normalizeH="0" baseline="0" noProof="0" dirty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</a:t>
            </a:r>
            <a:r>
              <a:rPr lang="en-US" b="1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12 </a:t>
            </a:r>
            <a:r>
              <a:rPr kumimoji="0" lang="en-US" b="1" i="0" u="none" strike="noStrike" cap="none" spc="0" normalizeH="0" baseline="0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– </a:t>
            </a:r>
            <a:r>
              <a:rPr lang="en-US" b="1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HEALTH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10476635" y="5420380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163912" y="5383651"/>
            <a:ext cx="2232248" cy="609531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Lesson 3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00200" y="914400"/>
            <a:ext cx="9143999" cy="5257799"/>
            <a:chOff x="2209800" y="914400"/>
            <a:chExt cx="9143999" cy="525779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675"/>
            <a:stretch/>
          </p:blipFill>
          <p:spPr>
            <a:xfrm>
              <a:off x="2213112" y="914400"/>
              <a:ext cx="9140687" cy="5242070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209800" y="914400"/>
              <a:ext cx="3886200" cy="1013510"/>
            </a:xfrm>
            <a:prstGeom prst="rect">
              <a:avLst/>
            </a:prstGeom>
            <a:solidFill>
              <a:srgbClr val="CDD9E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09800" y="5715000"/>
              <a:ext cx="5806440" cy="457199"/>
            </a:xfrm>
            <a:prstGeom prst="rect">
              <a:avLst/>
            </a:prstGeom>
            <a:solidFill>
              <a:srgbClr val="D6F2F8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15240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1676400" y="4648200"/>
            <a:ext cx="149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shout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0" y="1219200"/>
            <a:ext cx="4572000" cy="3937922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5" name="Track 6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05000" y="2590800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53259"/>
      </p:ext>
    </p:extLst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762000" y="4648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ee a doctor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599" y="1295399"/>
            <a:ext cx="4572001" cy="3962401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5" name="Track 63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0200" y="2590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77510"/>
      </p:ext>
    </p:extLst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533400" y="47244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tay in bed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1" y="1219200"/>
            <a:ext cx="4571999" cy="39624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5" name="Track 63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2743200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38719"/>
      </p:ext>
    </p:extLst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23191" y="46482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ake off the jacket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800" y="1219200"/>
            <a:ext cx="4572000" cy="39624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5" name="Track 63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1200" y="26670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1019"/>
      </p:ext>
    </p:extLst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685800" y="46482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ake a rest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4799" y="1219200"/>
            <a:ext cx="4573678" cy="39624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3" name="Track 63 (mp3cut.net)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3600" y="27432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9535"/>
      </p:ext>
    </p:extLst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228600"/>
            <a:ext cx="640080" cy="640080"/>
            <a:chOff x="318135" y="337185"/>
            <a:chExt cx="640080" cy="64008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283905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3886201"/>
            <a:ext cx="2194560" cy="1890203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1454" y="990600"/>
            <a:ext cx="2203704" cy="1911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654" y="990600"/>
            <a:ext cx="2203704" cy="19110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990600"/>
            <a:ext cx="2194560" cy="19019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348" y="3962400"/>
            <a:ext cx="2157984" cy="18288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18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6400" y="304800"/>
            <a:ext cx="660400" cy="660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609600" y="28956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tay in bed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4267200" y="2971800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ake a rest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7467600" y="29718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ake off the jacket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2514600" y="5791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ee a doctor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6F26D0-355F-44EE-9673-ACE200109F91}"/>
              </a:ext>
            </a:extLst>
          </p:cNvPr>
          <p:cNvSpPr txBox="1"/>
          <p:nvPr/>
        </p:nvSpPr>
        <p:spPr>
          <a:xfrm>
            <a:off x="7391400" y="57150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shout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377299"/>
      </p:ext>
    </p:extLst>
  </p:cSld>
  <p:clrMapOvr>
    <a:masterClrMapping/>
  </p:clrMapOvr>
  <p:transition spd="med">
    <p:pull/>
    <p:sndAc>
      <p:stSnd>
        <p:snd r:embed="rId5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8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  <p:bldP spid="19" grpId="0"/>
      <p:bldP spid="20" grpId="0"/>
      <p:bldP spid="21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685800" y="5007569"/>
            <a:ext cx="3900652" cy="1850431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20475" y="52715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hlinkClick r:id="rId3" action="ppaction://hlinksldjump"/>
              </a:rPr>
              <a:t>1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>
            <a:off x="0" y="4114800"/>
            <a:ext cx="1828800" cy="2726635"/>
          </a:xfrm>
          <a:prstGeom prst="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5-Point Star 50">
            <a:hlinkClick r:id="rId3" action="ppaction://hlinksldjump"/>
          </p:cNvPr>
          <p:cNvSpPr/>
          <p:nvPr/>
        </p:nvSpPr>
        <p:spPr>
          <a:xfrm>
            <a:off x="1710558" y="961436"/>
            <a:ext cx="612890" cy="612890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533330" y="138629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hlinkClick r:id="rId4" action="ppaction://hlinksldjump"/>
              </a:rPr>
              <a:t>2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5-Point Star 52">
            <a:hlinkClick r:id="rId4" action="ppaction://hlinksldjump"/>
          </p:cNvPr>
          <p:cNvSpPr/>
          <p:nvPr/>
        </p:nvSpPr>
        <p:spPr>
          <a:xfrm>
            <a:off x="3300287" y="1820576"/>
            <a:ext cx="859141" cy="85914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6346086" y="52245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hlinkClick r:id="rId5" action="ppaction://hlinksldjump"/>
              </a:rPr>
              <a:t>5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5-Point Star 54">
            <a:hlinkClick r:id="rId6" action="ppaction://hlinksldjump"/>
          </p:cNvPr>
          <p:cNvSpPr/>
          <p:nvPr/>
        </p:nvSpPr>
        <p:spPr>
          <a:xfrm>
            <a:off x="6113043" y="956728"/>
            <a:ext cx="859141" cy="859141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5-Point Star 56">
            <a:hlinkClick r:id="rId7" action="ppaction://hlinksldjump"/>
          </p:cNvPr>
          <p:cNvSpPr/>
          <p:nvPr/>
        </p:nvSpPr>
        <p:spPr>
          <a:xfrm>
            <a:off x="8925799" y="2250147"/>
            <a:ext cx="370601" cy="340654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5-Point Star 58">
            <a:hlinkClick r:id="rId8" action="ppaction://hlinksldjump"/>
          </p:cNvPr>
          <p:cNvSpPr/>
          <p:nvPr/>
        </p:nvSpPr>
        <p:spPr>
          <a:xfrm>
            <a:off x="10820401" y="4953001"/>
            <a:ext cx="304800" cy="30480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0325605" y="2433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hlinkClick r:id="rId9" action="ppaction://hlinksldjump"/>
              </a:rPr>
              <a:t>7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5-Point Star 60">
            <a:hlinkClick r:id="rId10" action="ppaction://hlinksldjump"/>
          </p:cNvPr>
          <p:cNvSpPr/>
          <p:nvPr/>
        </p:nvSpPr>
        <p:spPr>
          <a:xfrm>
            <a:off x="10092562" y="677655"/>
            <a:ext cx="859141" cy="859141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5-Point Star 62">
            <a:hlinkClick r:id="rId11" action="ppaction://hlinksldjump"/>
          </p:cNvPr>
          <p:cNvSpPr/>
          <p:nvPr/>
        </p:nvSpPr>
        <p:spPr>
          <a:xfrm>
            <a:off x="732697" y="2250146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4568198" y="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hlinkClick r:id="rId12" action="ppaction://hlinksldjump"/>
              </a:rPr>
              <a:t>3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5" name="5-Point Star 64">
            <a:hlinkClick r:id="rId12" action="ppaction://hlinksldjump"/>
          </p:cNvPr>
          <p:cNvSpPr/>
          <p:nvPr/>
        </p:nvSpPr>
        <p:spPr>
          <a:xfrm>
            <a:off x="4503501" y="434277"/>
            <a:ext cx="522451" cy="52245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8102992" y="39387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hlinkClick r:id="rId6" action="ppaction://hlinksldjump"/>
              </a:rPr>
              <a:t>6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5-Point Star 66">
            <a:hlinkClick r:id="rId9" action="ppaction://hlinksldjump"/>
          </p:cNvPr>
          <p:cNvSpPr/>
          <p:nvPr/>
        </p:nvSpPr>
        <p:spPr>
          <a:xfrm>
            <a:off x="8020447" y="828154"/>
            <a:ext cx="558146" cy="558146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156513" y="2012205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hlinkClick r:id="rId13" action="ppaction://hlinksldjump"/>
              </a:rPr>
              <a:t>4</a:t>
            </a:r>
            <a:endParaRPr lang="en-US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5-Point Star 68">
            <a:hlinkClick r:id="rId5" action="ppaction://hlinksldjump"/>
          </p:cNvPr>
          <p:cNvSpPr/>
          <p:nvPr/>
        </p:nvSpPr>
        <p:spPr>
          <a:xfrm>
            <a:off x="5027666" y="2446482"/>
            <a:ext cx="859141" cy="85914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82448" y="4848027"/>
            <a:ext cx="57415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474" y="3081916"/>
            <a:ext cx="149974" cy="13266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30" y="1336023"/>
            <a:ext cx="247650" cy="2190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166" y="1866180"/>
            <a:ext cx="206475" cy="18265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80" y="1889180"/>
            <a:ext cx="174279" cy="1541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58400" y="6400800"/>
            <a:ext cx="2133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5-Point Star 31">
            <a:hlinkClick r:id="rId11" action="ppaction://hlinksldjump"/>
          </p:cNvPr>
          <p:cNvSpPr/>
          <p:nvPr/>
        </p:nvSpPr>
        <p:spPr>
          <a:xfrm>
            <a:off x="1600200" y="3048000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5-Point Star 32">
            <a:hlinkClick r:id="rId11" action="ppaction://hlinksldjump"/>
          </p:cNvPr>
          <p:cNvSpPr/>
          <p:nvPr/>
        </p:nvSpPr>
        <p:spPr>
          <a:xfrm>
            <a:off x="5410200" y="4191000"/>
            <a:ext cx="429571" cy="42957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5-Point Star 33">
            <a:hlinkClick r:id="rId8" action="ppaction://hlinksldjump"/>
          </p:cNvPr>
          <p:cNvSpPr/>
          <p:nvPr/>
        </p:nvSpPr>
        <p:spPr>
          <a:xfrm>
            <a:off x="7848600" y="4724400"/>
            <a:ext cx="304800" cy="30480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5-Point Star 34">
            <a:hlinkClick r:id="rId8" action="ppaction://hlinksldjump"/>
          </p:cNvPr>
          <p:cNvSpPr/>
          <p:nvPr/>
        </p:nvSpPr>
        <p:spPr>
          <a:xfrm>
            <a:off x="7772400" y="3733800"/>
            <a:ext cx="304800" cy="304800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5-Point Star 35">
            <a:hlinkClick r:id="rId7" action="ppaction://hlinksldjump"/>
          </p:cNvPr>
          <p:cNvSpPr/>
          <p:nvPr/>
        </p:nvSpPr>
        <p:spPr>
          <a:xfrm>
            <a:off x="9753600" y="3124200"/>
            <a:ext cx="370601" cy="340654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5-Point Star 36">
            <a:hlinkClick r:id="rId7" action="ppaction://hlinksldjump"/>
          </p:cNvPr>
          <p:cNvSpPr/>
          <p:nvPr/>
        </p:nvSpPr>
        <p:spPr>
          <a:xfrm>
            <a:off x="8915400" y="5562600"/>
            <a:ext cx="370601" cy="340654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0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0" grpId="0"/>
      <p:bldP spid="61" grpId="0" animBg="1"/>
      <p:bldP spid="61" grpId="1" animBg="1"/>
      <p:bldP spid="63" grpId="0" animBg="1"/>
      <p:bldP spid="63" grpId="1" animBg="1"/>
      <p:bldP spid="64" grpId="0"/>
      <p:bldP spid="65" grpId="0" animBg="1"/>
      <p:bldP spid="65" grpId="1" animBg="1"/>
      <p:bldP spid="66" grpId="0"/>
      <p:bldP spid="67" grpId="0" animBg="1"/>
      <p:bldP spid="67" grpId="1" animBg="1"/>
      <p:bldP spid="68" grpId="0"/>
      <p:bldP spid="69" grpId="0" animBg="1"/>
      <p:bldP spid="69" grpId="1" animBg="1"/>
      <p:bldP spid="71" grpId="0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40" y="-23191"/>
            <a:ext cx="12201940" cy="79496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5181600" cy="38862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0"/>
            <a:ext cx="6096000" cy="9906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/>
              <a:t>Star 1 : question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5720" y="4724400"/>
            <a:ext cx="4526280" cy="8301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shout</a:t>
            </a:r>
            <a:endParaRPr lang="en-US" sz="5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80142" y="3657600"/>
            <a:ext cx="53887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You are given 3 </a:t>
            </a:r>
            <a:r>
              <a:rPr lang="en-US" sz="4800" b="1" dirty="0" smtClean="0">
                <a:solidFill>
                  <a:srgbClr val="FF0000"/>
                </a:solidFill>
              </a:rPr>
              <a:t>stars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800" y="0"/>
            <a:ext cx="4603002" cy="3505200"/>
          </a:xfrm>
          <a:prstGeom prst="rect">
            <a:avLst/>
          </a:prstGeom>
          <a:ln>
            <a:solidFill>
              <a:srgbClr val="FA9D35"/>
            </a:solidFill>
          </a:ln>
        </p:spPr>
      </p:pic>
    </p:spTree>
    <p:extLst>
      <p:ext uri="{BB962C8B-B14F-4D97-AF65-F5344CB8AC3E}">
        <p14:creationId xmlns:p14="http://schemas.microsoft.com/office/powerpoint/2010/main" val="377537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Sky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5181600" cy="38862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0"/>
            <a:ext cx="6096000" cy="9906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Star </a:t>
            </a:r>
            <a:r>
              <a:rPr lang="en-US" sz="3200" b="1" dirty="0" smtClean="0"/>
              <a:t>2 </a:t>
            </a:r>
            <a:r>
              <a:rPr lang="en-US" sz="3200" b="1" dirty="0"/>
              <a:t>: question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5720" y="4724400"/>
            <a:ext cx="4526280" cy="14478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</a:t>
            </a:r>
            <a:r>
              <a:rPr lang="en-US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ake off the jacket</a:t>
            </a:r>
            <a:endParaRPr lang="en-US" sz="5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343526" y="3657600"/>
            <a:ext cx="52619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You are given </a:t>
            </a:r>
            <a:r>
              <a:rPr lang="en-US" sz="4800" b="1" dirty="0" smtClean="0">
                <a:solidFill>
                  <a:srgbClr val="FF0000"/>
                </a:solidFill>
              </a:rPr>
              <a:t>1 star.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0" y="0"/>
            <a:ext cx="45910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Sky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5181600" cy="38862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0"/>
            <a:ext cx="6096000" cy="9906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Star 3</a:t>
            </a:r>
            <a:r>
              <a:rPr lang="en-US" sz="3200" b="1" dirty="0" smtClean="0"/>
              <a:t> </a:t>
            </a:r>
            <a:r>
              <a:rPr lang="en-US" sz="3200" b="1" dirty="0"/>
              <a:t>: question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5720" y="4724400"/>
            <a:ext cx="4526280" cy="8301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r>
              <a:rPr lang="en-US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tay in bed</a:t>
            </a:r>
            <a:endParaRPr lang="en-US" sz="5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97589" y="3657600"/>
            <a:ext cx="55538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You are given 3</a:t>
            </a:r>
            <a:r>
              <a:rPr lang="en-US" sz="4800" b="1" dirty="0" smtClean="0">
                <a:solidFill>
                  <a:srgbClr val="FF0000"/>
                </a:solidFill>
              </a:rPr>
              <a:t> stars.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0" y="13252"/>
            <a:ext cx="459105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3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Sky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5181600" cy="38862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0"/>
            <a:ext cx="6096000" cy="9906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Star </a:t>
            </a:r>
            <a:r>
              <a:rPr lang="en-US" sz="3200" b="1" dirty="0" smtClean="0"/>
              <a:t>4 </a:t>
            </a:r>
            <a:r>
              <a:rPr lang="en-US" sz="3200" b="1" dirty="0"/>
              <a:t>: question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5720" y="4724400"/>
            <a:ext cx="4526280" cy="8301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take a </a:t>
            </a:r>
            <a:r>
              <a:rPr lang="en-US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rest</a:t>
            </a:r>
            <a:endParaRPr lang="en-US" sz="5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3733800"/>
            <a:ext cx="5608416" cy="815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1" dirty="0">
                <a:solidFill>
                  <a:srgbClr val="FF0000"/>
                </a:solidFill>
              </a:rPr>
              <a:t>You are given </a:t>
            </a:r>
            <a:r>
              <a:rPr lang="en-US" sz="4700" b="1" dirty="0" smtClean="0">
                <a:solidFill>
                  <a:srgbClr val="FF0000"/>
                </a:solidFill>
              </a:rPr>
              <a:t>2 stars.</a:t>
            </a:r>
            <a:endParaRPr lang="en-US" sz="47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3166" y="6626"/>
            <a:ext cx="4772025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B90F2F-F010-4981-BAB0-CF146AF02F44}"/>
              </a:ext>
            </a:extLst>
          </p:cNvPr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>
            <a:extLst>
              <a:ext uri="{FF2B5EF4-FFF2-40B4-BE49-F238E27FC236}">
                <a16:creationId xmlns:a16="http://schemas.microsoft.com/office/drawing/2014/main" id="{4EBA6F4B-82B7-4395-AA6B-7650E2D4714C}"/>
              </a:ext>
            </a:extLst>
          </p:cNvPr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>
            <a:extLst>
              <a:ext uri="{FF2B5EF4-FFF2-40B4-BE49-F238E27FC236}">
                <a16:creationId xmlns:a16="http://schemas.microsoft.com/office/drawing/2014/main" id="{EC77154B-F14A-4643-84AA-4CF7877677AA}"/>
              </a:ext>
            </a:extLst>
          </p:cNvPr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>
            <a:extLst>
              <a:ext uri="{FF2B5EF4-FFF2-40B4-BE49-F238E27FC236}">
                <a16:creationId xmlns:a16="http://schemas.microsoft.com/office/drawing/2014/main" id="{79314AF7-985D-416E-A535-687A9F9FB026}"/>
              </a:ext>
            </a:extLst>
          </p:cNvPr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>
            <a:extLst>
              <a:ext uri="{FF2B5EF4-FFF2-40B4-BE49-F238E27FC236}">
                <a16:creationId xmlns:a16="http://schemas.microsoft.com/office/drawing/2014/main" id="{02418285-89AE-4FEE-AA13-08309CAD15C5}"/>
              </a:ext>
            </a:extLst>
          </p:cNvPr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>
            <a:extLst>
              <a:ext uri="{FF2B5EF4-FFF2-40B4-BE49-F238E27FC236}">
                <a16:creationId xmlns:a16="http://schemas.microsoft.com/office/drawing/2014/main" id="{738137ED-ACA2-4575-81C3-55387CBD4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Sky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09600"/>
            <a:ext cx="7391400" cy="55435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00400" y="5257800"/>
            <a:ext cx="5608416" cy="815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1" dirty="0">
                <a:solidFill>
                  <a:srgbClr val="FF0000"/>
                </a:solidFill>
              </a:rPr>
              <a:t>You are given 1</a:t>
            </a:r>
            <a:r>
              <a:rPr lang="en-US" sz="4700" b="1" dirty="0" smtClean="0">
                <a:solidFill>
                  <a:srgbClr val="FF0000"/>
                </a:solidFill>
              </a:rPr>
              <a:t> star.</a:t>
            </a:r>
            <a:endParaRPr lang="en-US" sz="4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Sky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533400"/>
            <a:ext cx="5181600" cy="388620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0" y="0"/>
            <a:ext cx="6096000" cy="990600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Star </a:t>
            </a:r>
            <a:r>
              <a:rPr lang="en-US" sz="3200" b="1" dirty="0" smtClean="0"/>
              <a:t>5 </a:t>
            </a:r>
            <a:r>
              <a:rPr lang="en-US" sz="3200" b="1" dirty="0"/>
              <a:t>: question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5720" y="4724400"/>
            <a:ext cx="4526280" cy="83014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r>
              <a:rPr lang="en-US" sz="5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ee a doctor</a:t>
            </a:r>
            <a:endParaRPr lang="en-US" sz="5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19200" y="3733800"/>
            <a:ext cx="5608416" cy="815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1" dirty="0">
                <a:solidFill>
                  <a:srgbClr val="FF0000"/>
                </a:solidFill>
              </a:rPr>
              <a:t>You are given </a:t>
            </a:r>
            <a:r>
              <a:rPr lang="en-US" sz="4700" b="1" dirty="0" smtClean="0">
                <a:solidFill>
                  <a:srgbClr val="FF0000"/>
                </a:solidFill>
              </a:rPr>
              <a:t>2 stars.</a:t>
            </a:r>
            <a:endParaRPr lang="en-US" sz="47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6200" y="13252"/>
            <a:ext cx="4495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74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Sky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09600"/>
            <a:ext cx="7391400" cy="55435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00400" y="5257800"/>
            <a:ext cx="5608416" cy="815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700" b="1" dirty="0">
                <a:solidFill>
                  <a:srgbClr val="FF0000"/>
                </a:solidFill>
              </a:rPr>
              <a:t>You are given </a:t>
            </a:r>
            <a:r>
              <a:rPr lang="en-US" sz="4700" b="1" dirty="0" smtClean="0">
                <a:solidFill>
                  <a:srgbClr val="FF0000"/>
                </a:solidFill>
              </a:rPr>
              <a:t>10 star.</a:t>
            </a:r>
            <a:endParaRPr lang="en-US" sz="47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74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ar Sky Images - Free Download on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8200" cy="744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4400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609600"/>
            <a:ext cx="7391400" cy="5543550"/>
          </a:xfrm>
          <a:prstGeom prst="rect">
            <a:avLst/>
          </a:prstGeom>
        </p:spPr>
      </p:pic>
      <p:sp>
        <p:nvSpPr>
          <p:cNvPr id="9" name="Pentagon 8">
            <a:hlinkClick r:id="rId7" action="ppaction://hlinksldjump"/>
          </p:cNvPr>
          <p:cNvSpPr/>
          <p:nvPr/>
        </p:nvSpPr>
        <p:spPr>
          <a:xfrm flipH="1">
            <a:off x="10058400" y="6178492"/>
            <a:ext cx="2133600" cy="653004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00400" y="5257800"/>
            <a:ext cx="5608416" cy="8156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 a Song</a:t>
            </a:r>
            <a:endParaRPr kumimoji="0" lang="en-US" sz="47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41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at       . Describe and say names.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2971800" y="381000"/>
            <a:ext cx="685800" cy="609600"/>
            <a:chOff x="318135" y="337185"/>
            <a:chExt cx="640080" cy="6400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5" b="94539" l="1338" r="93980">
                        <a14:foregroundMark x1="23746" y1="53925" x2="14716" y2="69966"/>
                        <a14:foregroundMark x1="27090" y1="55973" x2="32441" y2="60068"/>
                        <a14:foregroundMark x1="36789" y1="58703" x2="36120" y2="75427"/>
                        <a14:foregroundMark x1="37124" y1="64846" x2="54515" y2="67235"/>
                        <a14:foregroundMark x1="54515" y1="68601" x2="54181" y2="78498"/>
                        <a14:foregroundMark x1="59197" y1="76451" x2="65217" y2="76451"/>
                        <a14:foregroundMark x1="25753" y1="67235" x2="33110" y2="80546"/>
                        <a14:foregroundMark x1="19732" y1="81229" x2="36789" y2="92833"/>
                        <a14:foregroundMark x1="74582" y1="88055" x2="65217" y2="931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000" y="1676400"/>
            <a:ext cx="3352800" cy="3285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2895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This child is seeing a dentist.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0" y="3733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=&gt; He’s Tommy.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250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at       . Describe and say names.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2971800" y="381000"/>
            <a:ext cx="685800" cy="609600"/>
            <a:chOff x="318135" y="337185"/>
            <a:chExt cx="640080" cy="6400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0200" y="2895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This child is staying in bed.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0" y="3733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=&gt; She’s Lucy.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18" b="45294" l="17581" r="39256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92" t="17654" r="59124" b="54849"/>
          <a:stretch/>
        </p:blipFill>
        <p:spPr>
          <a:xfrm>
            <a:off x="914400" y="1447800"/>
            <a:ext cx="3733800" cy="342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86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at       . Describe and say names.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2971800" y="381000"/>
            <a:ext cx="685800" cy="609600"/>
            <a:chOff x="318135" y="337185"/>
            <a:chExt cx="640080" cy="6400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0200" y="2895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This child is seeing a doctor.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6400" y="3733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=&gt; She’s Paul.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88" b="76118" l="0" r="28930"/>
                    </a14:imgEffect>
                  </a14:imgLayer>
                </a14:imgProps>
              </a:ext>
            </a:extLst>
          </a:blip>
          <a:srcRect l="437" t="39896" r="73162" b="25978"/>
          <a:stretch/>
        </p:blipFill>
        <p:spPr>
          <a:xfrm>
            <a:off x="1066799" y="1752600"/>
            <a:ext cx="372777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075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at       . Describe and say names.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2971800" y="381000"/>
            <a:ext cx="685800" cy="609600"/>
            <a:chOff x="318135" y="337185"/>
            <a:chExt cx="640080" cy="6400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0200" y="28956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This child is </a:t>
            </a:r>
            <a:r>
              <a:rPr lang="en-US" sz="2800" dirty="0" smtClean="0">
                <a:latin typeface="Comic Sans MS" panose="030F0702030302020204" pitchFamily="66" charset="0"/>
              </a:rPr>
              <a:t>taking </a:t>
            </a:r>
            <a:r>
              <a:rPr lang="en-US" sz="2800" dirty="0">
                <a:latin typeface="Comic Sans MS" panose="030F0702030302020204" pitchFamily="66" charset="0"/>
              </a:rPr>
              <a:t>a </a:t>
            </a:r>
            <a:r>
              <a:rPr lang="en-US" sz="2800" dirty="0" smtClean="0">
                <a:latin typeface="Comic Sans MS" panose="030F0702030302020204" pitchFamily="66" charset="0"/>
              </a:rPr>
              <a:t>rest.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0" y="3733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=&gt; She’s Helen.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765" b="98000" l="16651" r="40744">
                        <a14:foregroundMark x1="21581" y1="75059" x2="24000" y2="77529"/>
                        <a14:foregroundMark x1="24186" y1="78824" x2="23256" y2="80118"/>
                        <a14:foregroundMark x1="24000" y1="72941" x2="24000" y2="69529"/>
                        <a14:foregroundMark x1="22326" y1="75529" x2="22977" y2="79412"/>
                        <a14:foregroundMark x1="21953" y1="71059" x2="21860" y2="67294"/>
                        <a14:foregroundMark x1="23535" y1="67294" x2="27535" y2="66000"/>
                        <a14:foregroundMark x1="20279" y1="77882" x2="20279" y2="74353"/>
                        <a14:foregroundMark x1="20279" y1="74235" x2="21860" y2="73059"/>
                        <a14:foregroundMark x1="22512" y1="73294" x2="21860" y2="72706"/>
                        <a14:foregroundMark x1="37488" y1="81882" x2="37488" y2="81882"/>
                        <a14:foregroundMark x1="37860" y1="79294" x2="37860" y2="79294"/>
                      </a14:backgroundRemoval>
                    </a14:imgEffect>
                  </a14:imgLayer>
                </a14:imgProps>
              </a:ext>
            </a:extLst>
          </a:blip>
          <a:srcRect l="16723" t="63299" r="57329"/>
          <a:stretch/>
        </p:blipFill>
        <p:spPr>
          <a:xfrm>
            <a:off x="1295400" y="1524000"/>
            <a:ext cx="3886200" cy="434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865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at       . Describe and say names.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2971800" y="381000"/>
            <a:ext cx="685800" cy="609600"/>
            <a:chOff x="318135" y="337185"/>
            <a:chExt cx="640080" cy="6400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0200" y="28956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This child is </a:t>
            </a:r>
            <a:r>
              <a:rPr lang="en-US" sz="2800" dirty="0" smtClean="0">
                <a:latin typeface="Comic Sans MS" panose="030F0702030302020204" pitchFamily="66" charset="0"/>
              </a:rPr>
              <a:t>taking off the jacket.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0" y="3733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=&gt; He’s Sam.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765" b="85412" l="74233" r="99349">
                        <a14:foregroundMark x1="86977" y1="66000" x2="86977" y2="66000"/>
                        <a14:foregroundMark x1="85302" y1="65176" x2="85302" y2="65176"/>
                        <a14:foregroundMark x1="84558" y1="64706" x2="84558" y2="64706"/>
                        <a14:foregroundMark x1="86233" y1="62824" x2="86233" y2="62824"/>
                      </a14:backgroundRemoval>
                    </a14:imgEffect>
                  </a14:imgLayer>
                </a14:imgProps>
              </a:ext>
            </a:extLst>
          </a:blip>
          <a:srcRect l="72455" t="56711" r="1324" b="13251"/>
          <a:stretch/>
        </p:blipFill>
        <p:spPr>
          <a:xfrm>
            <a:off x="990600" y="1524000"/>
            <a:ext cx="42062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831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Look at       . Describe and say names.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2971800" y="381000"/>
            <a:ext cx="685800" cy="609600"/>
            <a:chOff x="318135" y="337185"/>
            <a:chExt cx="640080" cy="64008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410200" y="289560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This child is </a:t>
            </a:r>
            <a:r>
              <a:rPr lang="en-US" sz="2800" dirty="0" smtClean="0">
                <a:latin typeface="Comic Sans MS" panose="030F0702030302020204" pitchFamily="66" charset="0"/>
              </a:rPr>
              <a:t>shouting.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86400" y="37338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anose="030F0702030302020204" pitchFamily="66" charset="0"/>
              </a:rPr>
              <a:t>=&gt; He’s Tim.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118" b="97882" l="60558" r="80558"/>
                    </a14:imgEffect>
                  </a14:imgLayer>
                </a14:imgProps>
              </a:ext>
            </a:extLst>
          </a:blip>
          <a:srcRect l="59817" t="73970" r="20232" b="2961"/>
          <a:stretch/>
        </p:blipFill>
        <p:spPr>
          <a:xfrm>
            <a:off x="1066800" y="1676400"/>
            <a:ext cx="400049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360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>
            <a:extLst>
              <a:ext uri="{FF2B5EF4-FFF2-40B4-BE49-F238E27FC236}">
                <a16:creationId xmlns:a16="http://schemas.microsoft.com/office/drawing/2014/main" id="{AC88B1F5-C6BB-4F2B-B7E2-1F467E6D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>
            <a:extLst>
              <a:ext uri="{FF2B5EF4-FFF2-40B4-BE49-F238E27FC236}">
                <a16:creationId xmlns:a16="http://schemas.microsoft.com/office/drawing/2014/main" id="{421679B8-D036-40C6-9B1E-D752D05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94C812D-6CDC-4882-928D-7A3E7789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F6470A7-865D-49B2-9898-09FBB6BAEAD9}"/>
              </a:ext>
            </a:extLst>
          </p:cNvPr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5F7847F-4732-4206-80BF-B44627BCE8CF}"/>
              </a:ext>
            </a:extLst>
          </p:cNvPr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7620B485-E00B-4D13-9C2A-2614C95D9D8B}"/>
              </a:ext>
            </a:extLst>
          </p:cNvPr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360DD762-1369-4437-9D0A-AD09653FDBF3}"/>
              </a:ext>
            </a:extLst>
          </p:cNvPr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>
            <a:extLst>
              <a:ext uri="{FF2B5EF4-FFF2-40B4-BE49-F238E27FC236}">
                <a16:creationId xmlns:a16="http://schemas.microsoft.com/office/drawing/2014/main" id="{04CCD279-FA46-401A-920C-01F25ECA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>
            <a:extLst>
              <a:ext uri="{FF2B5EF4-FFF2-40B4-BE49-F238E27FC236}">
                <a16:creationId xmlns:a16="http://schemas.microsoft.com/office/drawing/2014/main" id="{366DAF82-64A6-475E-B6EA-EE6EDFDC6A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37920" y="228600"/>
            <a:ext cx="632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 and complete.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4079"/>
          <a:stretch/>
        </p:blipFill>
        <p:spPr>
          <a:xfrm>
            <a:off x="381000" y="1066800"/>
            <a:ext cx="11353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7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3055" y="173295"/>
            <a:ext cx="640080" cy="640080"/>
            <a:chOff x="318135" y="337185"/>
            <a:chExt cx="640080" cy="64008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37920" y="228600"/>
            <a:ext cx="632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 and complete.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12 – Lesson 3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Adobe Devanagari" panose="020405030502010202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4079"/>
          <a:stretch/>
        </p:blipFill>
        <p:spPr>
          <a:xfrm>
            <a:off x="20562" y="1066800"/>
            <a:ext cx="12171438" cy="518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38800" y="2356413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tay in bed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77481" y="3248391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ake a rest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3995874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ake off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jacket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0400" y="518160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ee a doctor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97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CEFAB6-2B09-4599-AC4B-CF86B55F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/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127C35-45FF-4832-A078-F72486D4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286" y="2886075"/>
            <a:ext cx="4964113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0000"/>
                </a:solidFill>
                <a:latin typeface="Arial" pitchFamily="34" charset="0"/>
              </a:rPr>
              <a:t>Vocabulary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see a doctor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shout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stay in bed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take off the jacket</a:t>
            </a:r>
          </a:p>
          <a:p>
            <a:pPr marL="457200" indent="-457200">
              <a:buFontTx/>
              <a:buChar char="-"/>
              <a:defRPr/>
            </a:pPr>
            <a:r>
              <a:rPr lang="en-US" sz="2800" i="1" dirty="0" smtClean="0">
                <a:latin typeface="Arial" panose="020B0604020202020204" pitchFamily="34" charset="0"/>
              </a:rPr>
              <a:t>take a rest </a:t>
            </a:r>
            <a:endParaRPr lang="en-US" sz="2800" i="1" dirty="0">
              <a:latin typeface="Arial" panose="020B0604020202020204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BE1D4C-086F-4381-80D6-354B1B60C770}"/>
              </a:ext>
            </a:extLst>
          </p:cNvPr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… Day … Month …. Date …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C92D6-5DD9-4223-92CE-BAD014DC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836738"/>
            <a:ext cx="6540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12: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3. Period 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1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014E7D9-DBDA-4534-B7A6-C7FC9C26D99B}"/>
              </a:ext>
            </a:extLst>
          </p:cNvPr>
          <p:cNvSpPr/>
          <p:nvPr/>
        </p:nvSpPr>
        <p:spPr>
          <a:xfrm>
            <a:off x="4458381" y="0"/>
            <a:ext cx="327525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WRAP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3886201"/>
            <a:ext cx="2654088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1454" y="990600"/>
            <a:ext cx="2665146" cy="2311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54" y="990600"/>
            <a:ext cx="2665146" cy="23112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990600"/>
            <a:ext cx="2654088" cy="230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347" y="3962400"/>
            <a:ext cx="2609853" cy="2211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865617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208042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886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B90F2F-F010-4981-BAB0-CF146AF02F44}"/>
              </a:ext>
            </a:extLst>
          </p:cNvPr>
          <p:cNvSpPr/>
          <p:nvPr/>
        </p:nvSpPr>
        <p:spPr>
          <a:xfrm>
            <a:off x="4471208" y="0"/>
            <a:ext cx="32496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Arial" pitchFamily="34" charset="0"/>
              </a:rPr>
              <a:t>REVISION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210800" y="6400800"/>
            <a:ext cx="1905000" cy="457200"/>
          </a:xfrm>
          <a:prstGeom prst="roundRect">
            <a:avLst>
              <a:gd name="adj" fmla="val 50000"/>
            </a:avLst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12 – Lesson 3</a:t>
            </a:r>
            <a:endParaRPr lang="en-US" sz="13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947" y="3505200"/>
            <a:ext cx="2553547" cy="2203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547" y="3505200"/>
            <a:ext cx="2553547" cy="22220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0147" y="3505200"/>
            <a:ext cx="2602653" cy="2228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914400"/>
            <a:ext cx="2504440" cy="2209800"/>
          </a:xfrm>
          <a:prstGeom prst="rect">
            <a:avLst/>
          </a:prstGeom>
          <a:ln>
            <a:solidFill>
              <a:srgbClr val="FA9D35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800" y="914400"/>
            <a:ext cx="2602654" cy="22220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6600" y="914400"/>
            <a:ext cx="2602654" cy="22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2" descr="Pin on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8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30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31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2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3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4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5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6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7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4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202105" y="103257"/>
            <a:ext cx="3460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603798" y="103257"/>
            <a:ext cx="3321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</a:t>
            </a:r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6439" y="1996847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2568894" y="2721025"/>
            <a:ext cx="74735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IS TALLER?</a:t>
            </a:r>
            <a:endParaRPr lang="en-US" sz="6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miley Face 2"/>
          <p:cNvSpPr/>
          <p:nvPr/>
        </p:nvSpPr>
        <p:spPr>
          <a:xfrm>
            <a:off x="5070087" y="5701430"/>
            <a:ext cx="2280159" cy="406654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miley Face 43"/>
          <p:cNvSpPr/>
          <p:nvPr/>
        </p:nvSpPr>
        <p:spPr>
          <a:xfrm>
            <a:off x="5365376" y="1639808"/>
            <a:ext cx="1984871" cy="308673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432006" y="6485966"/>
            <a:ext cx="1638841" cy="331694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Heart 46"/>
          <p:cNvSpPr/>
          <p:nvPr/>
        </p:nvSpPr>
        <p:spPr>
          <a:xfrm>
            <a:off x="10168184" y="6401260"/>
            <a:ext cx="1581347" cy="385980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miley Face 10"/>
          <p:cNvSpPr/>
          <p:nvPr/>
        </p:nvSpPr>
        <p:spPr>
          <a:xfrm>
            <a:off x="1627094" y="5580977"/>
            <a:ext cx="1283441" cy="17517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miley Face 48"/>
          <p:cNvSpPr/>
          <p:nvPr/>
        </p:nvSpPr>
        <p:spPr>
          <a:xfrm>
            <a:off x="9250484" y="5415834"/>
            <a:ext cx="1157540" cy="165143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Smiley Face 51"/>
          <p:cNvSpPr/>
          <p:nvPr/>
        </p:nvSpPr>
        <p:spPr>
          <a:xfrm>
            <a:off x="8222813" y="4531181"/>
            <a:ext cx="1283441" cy="175179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Smiley Face 61"/>
          <p:cNvSpPr/>
          <p:nvPr/>
        </p:nvSpPr>
        <p:spPr>
          <a:xfrm>
            <a:off x="2699568" y="4528230"/>
            <a:ext cx="1174273" cy="2012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miley Face 63"/>
          <p:cNvSpPr/>
          <p:nvPr/>
        </p:nvSpPr>
        <p:spPr>
          <a:xfrm>
            <a:off x="3550024" y="3610211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Smiley Face 64"/>
          <p:cNvSpPr/>
          <p:nvPr/>
        </p:nvSpPr>
        <p:spPr>
          <a:xfrm>
            <a:off x="7841611" y="3610210"/>
            <a:ext cx="1092792" cy="87589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Smiley Face 69"/>
          <p:cNvSpPr/>
          <p:nvPr/>
        </p:nvSpPr>
        <p:spPr>
          <a:xfrm>
            <a:off x="4096420" y="2701418"/>
            <a:ext cx="973667" cy="9891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Smiley Face 70"/>
          <p:cNvSpPr/>
          <p:nvPr/>
        </p:nvSpPr>
        <p:spPr>
          <a:xfrm>
            <a:off x="7125929" y="2607897"/>
            <a:ext cx="1083437" cy="178987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49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ea typeface="Tahoma"/>
                <a:cs typeface="Times New Roman" pitchFamily="18" charset="0"/>
              </a:rPr>
              <a:t>My tooth hurts. I can not eat anything.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toothache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35931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ea typeface="Tahoma"/>
                <a:cs typeface="Times New Roman" pitchFamily="18" charset="0"/>
              </a:rPr>
              <a:t>My </a:t>
            </a:r>
            <a:r>
              <a:rPr lang="en-US" sz="4400" b="1" dirty="0" smtClean="0">
                <a:latin typeface="Times New Roman" pitchFamily="18" charset="0"/>
                <a:ea typeface="Tahoma"/>
                <a:cs typeface="Times New Roman" pitchFamily="18" charset="0"/>
              </a:rPr>
              <a:t>head </a:t>
            </a:r>
            <a:r>
              <a:rPr lang="en-US" sz="4400" b="1" dirty="0">
                <a:latin typeface="Times New Roman" pitchFamily="18" charset="0"/>
                <a:ea typeface="Tahoma"/>
                <a:cs typeface="Times New Roman" pitchFamily="18" charset="0"/>
              </a:rPr>
              <a:t>hurts. I can not </a:t>
            </a:r>
            <a:r>
              <a:rPr lang="en-US" sz="4400" b="1" dirty="0" smtClean="0">
                <a:latin typeface="Times New Roman" pitchFamily="18" charset="0"/>
                <a:ea typeface="Tahoma"/>
                <a:cs typeface="Times New Roman" pitchFamily="18" charset="0"/>
              </a:rPr>
              <a:t>do my homework.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headache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6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in on animatio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ea typeface="Tahoma"/>
                <a:cs typeface="Times New Roman" pitchFamily="18" charset="0"/>
              </a:rPr>
              <a:t>My </a:t>
            </a:r>
            <a:r>
              <a:rPr lang="en-US" sz="4400" b="1" dirty="0" smtClean="0">
                <a:latin typeface="Times New Roman" pitchFamily="18" charset="0"/>
                <a:ea typeface="Tahoma"/>
                <a:cs typeface="Times New Roman" pitchFamily="18" charset="0"/>
              </a:rPr>
              <a:t>stomach </a:t>
            </a:r>
            <a:r>
              <a:rPr lang="en-US" sz="4400" b="1" dirty="0">
                <a:latin typeface="Times New Roman" pitchFamily="18" charset="0"/>
                <a:ea typeface="Tahoma"/>
                <a:cs typeface="Times New Roman" pitchFamily="18" charset="0"/>
              </a:rPr>
              <a:t>hurts. I </a:t>
            </a:r>
            <a:r>
              <a:rPr lang="en-US" sz="4400" b="1" dirty="0" smtClean="0">
                <a:latin typeface="Times New Roman" pitchFamily="18" charset="0"/>
                <a:ea typeface="Tahoma"/>
                <a:cs typeface="Times New Roman" pitchFamily="18" charset="0"/>
              </a:rPr>
              <a:t>do </a:t>
            </a:r>
            <a:r>
              <a:rPr lang="en-US" sz="4400" b="1" dirty="0">
                <a:latin typeface="Times New Roman" pitchFamily="18" charset="0"/>
                <a:ea typeface="Tahoma"/>
                <a:cs typeface="Times New Roman" pitchFamily="18" charset="0"/>
              </a:rPr>
              <a:t>not </a:t>
            </a:r>
            <a:r>
              <a:rPr lang="en-US" sz="4400" b="1" dirty="0" smtClean="0">
                <a:latin typeface="Times New Roman" pitchFamily="18" charset="0"/>
                <a:ea typeface="Tahoma"/>
                <a:cs typeface="Times New Roman" pitchFamily="18" charset="0"/>
              </a:rPr>
              <a:t>want to eat </a:t>
            </a:r>
            <a:r>
              <a:rPr lang="en-US" sz="4400" b="1" dirty="0">
                <a:latin typeface="Times New Roman" pitchFamily="18" charset="0"/>
                <a:ea typeface="Tahoma"/>
                <a:cs typeface="Times New Roman" pitchFamily="18" charset="0"/>
              </a:rPr>
              <a:t>anything.</a:t>
            </a:r>
            <a:endParaRPr lang="vi-VN" sz="4400" b="1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stomachache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626" y="240099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97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2572</TotalTime>
  <Words>2145</Words>
  <Application>Microsoft Office PowerPoint</Application>
  <PresentationFormat>Widescreen</PresentationFormat>
  <Paragraphs>316</Paragraphs>
  <Slides>44</Slides>
  <Notes>38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7" baseType="lpstr">
      <vt:lpstr>#9Slide02 Noi dung dai</vt:lpstr>
      <vt:lpstr>#9Slide02 Tieu de dai</vt:lpstr>
      <vt:lpstr>Adobe Devanagari</vt:lpstr>
      <vt:lpstr>Arial</vt:lpstr>
      <vt:lpstr>Calibri</vt:lpstr>
      <vt:lpstr>Calibri Light</vt:lpstr>
      <vt:lpstr>Comic Sans MS</vt:lpstr>
      <vt:lpstr>Lucida Calligraphy</vt:lpstr>
      <vt:lpstr>Tahoma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12 –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Admin</cp:lastModifiedBy>
  <cp:revision>216</cp:revision>
  <dcterms:created xsi:type="dcterms:W3CDTF">2022-03-21T01:59:55Z</dcterms:created>
  <dcterms:modified xsi:type="dcterms:W3CDTF">2024-01-31T11:31:04Z</dcterms:modified>
  <cp:category>9Slide.vn</cp:category>
  <cp:contentStatus>9Slide</cp:contentStatus>
</cp:coreProperties>
</file>