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5" r:id="rId2"/>
    <p:sldMasterId id="2147483669" r:id="rId3"/>
    <p:sldMasterId id="2147483671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396" r:id="rId9"/>
    <p:sldId id="412" r:id="rId10"/>
    <p:sldId id="263" r:id="rId11"/>
    <p:sldId id="413" r:id="rId12"/>
    <p:sldId id="414" r:id="rId13"/>
    <p:sldId id="361" r:id="rId14"/>
    <p:sldId id="415" r:id="rId15"/>
    <p:sldId id="388" r:id="rId16"/>
    <p:sldId id="389" r:id="rId17"/>
    <p:sldId id="419" r:id="rId18"/>
    <p:sldId id="420" r:id="rId19"/>
    <p:sldId id="421" r:id="rId20"/>
    <p:sldId id="422" r:id="rId21"/>
    <p:sldId id="423" r:id="rId22"/>
    <p:sldId id="390" r:id="rId23"/>
    <p:sldId id="304" r:id="rId24"/>
    <p:sldId id="32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F48"/>
    <a:srgbClr val="A90D12"/>
    <a:srgbClr val="3E6DB3"/>
    <a:srgbClr val="A0C7EE"/>
    <a:srgbClr val="C19767"/>
    <a:srgbClr val="5CD6FF"/>
    <a:srgbClr val="87C340"/>
    <a:srgbClr val="CAE7EF"/>
    <a:srgbClr val="FEF0B9"/>
    <a:srgbClr val="8F4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727" autoAdjust="0"/>
  </p:normalViewPr>
  <p:slideViewPr>
    <p:cSldViewPr showGuides="1">
      <p:cViewPr varScale="1">
        <p:scale>
          <a:sx n="61" d="100"/>
          <a:sy n="61" d="100"/>
        </p:scale>
        <p:origin x="1098" y="78"/>
      </p:cViewPr>
      <p:guideLst>
        <p:guide orient="horz" pos="22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73FB2-FCE4-4968-B2CD-399F8EE1A4A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60A18-BC08-41C1-B514-908CEF84A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3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 class into 4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53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-Tell students that they are going to practise more with the structure they have </a:t>
            </a:r>
            <a:r>
              <a:rPr lang="en-US" dirty="0" smtClean="0"/>
              <a:t>learnt.</a:t>
            </a:r>
            <a:endParaRPr lang="en-US" dirty="0"/>
          </a:p>
          <a:p>
            <a:r>
              <a:rPr lang="en-US" dirty="0"/>
              <a:t>-Have students look at the pictures and ask: “Now class, look at the picture! What is it? Is it a train station?”.</a:t>
            </a:r>
          </a:p>
          <a:p>
            <a:r>
              <a:rPr lang="en-US" dirty="0"/>
              <a:t>-Draw students’ attention to the sample dialogue. Model the task and explain.</a:t>
            </a:r>
          </a:p>
          <a:p>
            <a:r>
              <a:rPr lang="en-US" dirty="0"/>
              <a:t>-Ask students to draw lines from the characters to the places individually. Explain that students imagine the characters were at the places in the past (according to the lines).</a:t>
            </a:r>
          </a:p>
          <a:p>
            <a:r>
              <a:rPr lang="en-US" dirty="0"/>
              <a:t>-Tell students that they are going to work in pairs to ask and answer </a:t>
            </a:r>
            <a:r>
              <a:rPr lang="en-US" dirty="0" smtClean="0"/>
              <a:t>the questions </a:t>
            </a:r>
            <a:r>
              <a:rPr lang="en-US" dirty="0"/>
              <a:t>about the place where someone was in the past.</a:t>
            </a:r>
          </a:p>
          <a:p>
            <a:r>
              <a:rPr lang="en-US" dirty="0"/>
              <a:t>-Ask students to read the sample dialogues several times.</a:t>
            </a:r>
          </a:p>
          <a:p>
            <a:r>
              <a:rPr lang="en-US" dirty="0"/>
              <a:t>-Give students time to do the task in pairs. Go around to offer help it necessary.</a:t>
            </a:r>
          </a:p>
          <a:p>
            <a:r>
              <a:rPr lang="en-US" dirty="0"/>
              <a:t>-Ask some students to make the dialogues in front of the class. Give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1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-Sit students in a circle with a bottle in the middle.</a:t>
            </a:r>
          </a:p>
          <a:p>
            <a:r>
              <a:rPr lang="en-US" dirty="0"/>
              <a:t>-The teacher spins the bottle.  </a:t>
            </a:r>
          </a:p>
          <a:p>
            <a:r>
              <a:rPr lang="en-US" dirty="0"/>
              <a:t>-When it stops spinning the student it is pointing to has to answer a question by “Yes, they/he/she … were/was. / No, they/he/she … weren’t/wasn’t.”</a:t>
            </a:r>
          </a:p>
          <a:p>
            <a:r>
              <a:rPr lang="en-US" dirty="0"/>
              <a:t>-If the answer is “No”, correct the answer by using the structure: “He/she/they…+ was/were + in/on/at + a/an/the + [place].”</a:t>
            </a:r>
          </a:p>
          <a:p>
            <a:r>
              <a:rPr lang="en-US" dirty="0"/>
              <a:t>-If the answer is correct then that student can spin the bottle.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6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52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0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6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5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78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all the words they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using flashcards.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 the stars.</a:t>
            </a: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compliments.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66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29C4EE-F0DB-4CFF-86A8-E7882F878C4A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7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the classroom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Stick the flashcards of places learnt in Lesson 1 and Lesson 2 on the board.</a:t>
            </a:r>
          </a:p>
          <a:p>
            <a:r>
              <a:rPr lang="en-US" dirty="0"/>
              <a:t>+ Put them in random positions for students to practise memorizing the name of places.</a:t>
            </a:r>
          </a:p>
          <a:p>
            <a:r>
              <a:rPr lang="en-US" dirty="0"/>
              <a:t>+ Invite two students to come to the board each time. One asks questions and the other answer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4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29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-Ask students to look at the picture in the book (or show it on the screen): “Now class, look at the picture. Who are they? (Tim, Pat and Lucy), Where are they? (at Lucy’s house), What are they talking about? (Lucy’s mum).”</a:t>
            </a:r>
          </a:p>
          <a:p>
            <a:r>
              <a:rPr lang="en-US" dirty="0"/>
              <a:t>-Introduce: Tin and Pat are at Lucy’s house. Tim is asking about Lucy’s mum.</a:t>
            </a:r>
          </a:p>
          <a:p>
            <a:r>
              <a:rPr lang="en-US" dirty="0"/>
              <a:t>-Ask students to look at the screen and listen to the audio CD (Track 91) twice.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2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-Introduce the structure to ask and answer </a:t>
            </a:r>
            <a:r>
              <a:rPr lang="en-US" dirty="0" smtClean="0"/>
              <a:t>the questions </a:t>
            </a:r>
            <a:r>
              <a:rPr lang="en-US" dirty="0"/>
              <a:t>about the place where someone was in the past:</a:t>
            </a:r>
          </a:p>
          <a:p>
            <a:r>
              <a:rPr lang="en-US" dirty="0"/>
              <a:t>Q: Were/Was + they/he/she…+ in/on/at + a/an/the + [place]?</a:t>
            </a:r>
          </a:p>
          <a:p>
            <a:r>
              <a:rPr lang="en-US" dirty="0"/>
              <a:t>A: Yes, they/he/she … were/was.</a:t>
            </a:r>
          </a:p>
          <a:p>
            <a:r>
              <a:rPr lang="en-US" dirty="0"/>
              <a:t>     No, they/he/she … weren’t/wasn’t.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5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-Play the audio again, then get students to listen to and repeat each sentence.</a:t>
            </a:r>
          </a:p>
          <a:p>
            <a:r>
              <a:rPr lang="en-US" dirty="0"/>
              <a:t>-While repeating each sentence, students point at the speech bubbles respectively.</a:t>
            </a:r>
          </a:p>
          <a:p>
            <a:r>
              <a:rPr lang="en-US" dirty="0"/>
              <a:t>-Give students time to act out the situation in groups of three. Invite some groups to perform in front of class.</a:t>
            </a:r>
          </a:p>
          <a:p>
            <a:r>
              <a:rPr lang="en-US" dirty="0"/>
              <a:t>Correct students’ pronunciation mistakes and instructs students to say using proper intonation.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9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-Have students look at the pictures and ask: “Is the girl eating in the restaurant? Where are Tommy and his mother?”.</a:t>
            </a:r>
          </a:p>
          <a:p>
            <a:r>
              <a:rPr lang="en-US" dirty="0"/>
              <a:t>-Tell students that they are going to listen to five dialogues and number the pictures in the correct order they hear.</a:t>
            </a:r>
          </a:p>
          <a:p>
            <a:r>
              <a:rPr lang="en-US" dirty="0"/>
              <a:t>-Play the audio and pause after the first dialogue, then draw students’ attention to number 1 under the second picture. Explain.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90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-Play the audio CD (Track 92) for students to listen and do the task.</a:t>
            </a:r>
          </a:p>
          <a:p>
            <a:r>
              <a:rPr lang="en-US" dirty="0"/>
              <a:t>-Ask students to work in pairs and share their answers with their partners.</a:t>
            </a:r>
          </a:p>
          <a:p>
            <a:r>
              <a:rPr lang="en-US" dirty="0"/>
              <a:t>-Check and correct their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1BB-F941-4B79-857B-F22E8CF0D8C2}" type="datetime1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8E91E-7096-41D1-A8C7-36DEAB02B8F0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30FEE-93A2-4359-9261-284131A4D8AA}" type="datetime1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2A67A-158F-478D-93E4-E156171B6E21}" type="datetime1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60C7A0-4396-4DD1-83EB-0C3F57B52679}" type="datetime1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B8388-1994-470B-BFBE-3E659CBBBBD9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ED6CC4-535B-4808-8BE6-0E6393A91201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C28E6-C3C4-426C-9F46-7492489DE4D3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963CF-7C57-4356-8BB8-17BAB5E1A40D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7E51-E4F5-4976-8213-F992A276F122}" type="datetime1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96E623-F80A-48E4-BE7C-D9F8EC9D2CD1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8849D-ABF8-4A4C-9C46-2DFEE5BC2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6AEFF-22B7-4C3F-B6EC-540CCFE47412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F8C7A-5FA2-48DF-B404-B8AE1A02A8BD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FBEB0-F9B0-468E-B37E-0D69E1797471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8E91E-7096-41D1-A8C7-36DEAB02B8F0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30FEE-93A2-4359-9261-284131A4D8AA}" type="datetime1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2A67A-158F-478D-93E4-E156171B6E21}" type="datetime1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60C7A0-4396-4DD1-83EB-0C3F57B52679}" type="datetime1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B8388-1994-470B-BFBE-3E659CBBBBD9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ED6CC4-535B-4808-8BE6-0E6393A91201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C6AF-1090-4DDA-B5DC-D611219493DB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C28E6-C3C4-426C-9F46-7492489DE4D3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963CF-7C57-4356-8BB8-17BAB5E1A40D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ABA1-AB26-4291-A0B5-F8A9BD2C87C6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CCEC-E59D-44EE-A609-B2C6F1B3E935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C92-5E79-4B02-ACEB-76157B002846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6AEFF-22B7-4C3F-B6EC-540CCFE47412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F8C7A-5FA2-48DF-B404-B8AE1A02A8BD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9FBEB0-F9B0-468E-B37E-0D69E1797471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/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3EBE3-410B-43EE-8E4B-A3F744708A94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150478"/>
            <a:ext cx="8686800" cy="1095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479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6349878"/>
            <a:ext cx="12192000" cy="0"/>
          </a:xfrm>
          <a:prstGeom prst="line">
            <a:avLst/>
          </a:prstGeom>
          <a:ln w="19050">
            <a:solidFill>
              <a:srgbClr val="F68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ompact disk&#10;&#10;Description automatically generated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250" b="35781" l="9603" r="89956">
                        <a14:foregroundMark x1="32671" y1="11250" x2="30684" y2="13438"/>
                        <a14:foregroundMark x1="10044" y1="15703" x2="9603" y2="17656"/>
                        <a14:foregroundMark x1="37196" y1="35000" x2="38742" y2="35000"/>
                        <a14:foregroundMark x1="43709" y1="33594" x2="43157" y2="3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6" b="62043"/>
          <a:stretch>
            <a:fillRect/>
          </a:stretch>
        </p:blipFill>
        <p:spPr>
          <a:xfrm>
            <a:off x="10886" y="6376059"/>
            <a:ext cx="1077683" cy="443841"/>
          </a:xfrm>
          <a:prstGeom prst="rect">
            <a:avLst/>
          </a:prstGeom>
        </p:spPr>
      </p:pic>
      <p:sp>
        <p:nvSpPr>
          <p:cNvPr id="20" name="Rectangle: Rounded Corners 19"/>
          <p:cNvSpPr/>
          <p:nvPr userDrawn="1"/>
        </p:nvSpPr>
        <p:spPr>
          <a:xfrm>
            <a:off x="10249988" y="6419114"/>
            <a:ext cx="1859280" cy="383855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/>
          <p:cNvSpPr txBox="1"/>
          <p:nvPr userDrawn="1"/>
        </p:nvSpPr>
        <p:spPr>
          <a:xfrm>
            <a:off x="10249988" y="6442897"/>
            <a:ext cx="1859280" cy="33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rgbClr val="F6844E"/>
                </a:solidFill>
                <a:latin typeface="Lucida Calligraphy" panose="03010101010101010101" pitchFamily="66" charset="0"/>
              </a:rPr>
              <a:t>Unit 4 - Lesson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ompact disk&#10;&#10;Description automatically generated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2" r="955" b="61482"/>
          <a:stretch>
            <a:fillRect/>
          </a:stretch>
        </p:blipFill>
        <p:spPr>
          <a:xfrm>
            <a:off x="114299" y="1698784"/>
            <a:ext cx="11849101" cy="5159216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6096000" cy="171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150478"/>
            <a:ext cx="8686800" cy="1095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479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6349878"/>
            <a:ext cx="12192000" cy="0"/>
          </a:xfrm>
          <a:prstGeom prst="line">
            <a:avLst/>
          </a:prstGeom>
          <a:ln w="19050">
            <a:solidFill>
              <a:srgbClr val="F68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ompact disk&#10;&#10;Description automatically generated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250" b="35781" l="9603" r="89956">
                        <a14:foregroundMark x1="32671" y1="11250" x2="30684" y2="13438"/>
                        <a14:foregroundMark x1="10044" y1="15703" x2="9603" y2="17656"/>
                        <a14:foregroundMark x1="37196" y1="35000" x2="38742" y2="35000"/>
                        <a14:foregroundMark x1="43709" y1="33594" x2="43157" y2="3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6" b="62043"/>
          <a:stretch>
            <a:fillRect/>
          </a:stretch>
        </p:blipFill>
        <p:spPr>
          <a:xfrm>
            <a:off x="10886" y="6376059"/>
            <a:ext cx="1077683" cy="443841"/>
          </a:xfrm>
          <a:prstGeom prst="rect">
            <a:avLst/>
          </a:prstGeom>
        </p:spPr>
      </p:pic>
      <p:sp>
        <p:nvSpPr>
          <p:cNvPr id="20" name="Rectangle: Rounded Corners 19"/>
          <p:cNvSpPr/>
          <p:nvPr userDrawn="1"/>
        </p:nvSpPr>
        <p:spPr>
          <a:xfrm>
            <a:off x="10249988" y="6419114"/>
            <a:ext cx="1859280" cy="383855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/>
          <p:cNvSpPr txBox="1"/>
          <p:nvPr userDrawn="1"/>
        </p:nvSpPr>
        <p:spPr>
          <a:xfrm>
            <a:off x="10249988" y="6442897"/>
            <a:ext cx="1859280" cy="33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rgbClr val="F6844E"/>
                </a:solidFill>
                <a:latin typeface="Lucida Calligraphy" panose="03010101010101010101" pitchFamily="66" charset="0"/>
              </a:rPr>
              <a:t>Unit 4 - Lesson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eb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2.jpeg"/><Relationship Id="rId7" Type="http://schemas.openxmlformats.org/officeDocument/2006/relationships/hyperlink" Target="https://phonics-smart.edu.v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vpbox.edu.vn/" TargetMode="External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rang ppt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845"/>
            <a:ext cx="9171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number.</a:t>
            </a:r>
          </a:p>
        </p:txBody>
      </p:sp>
      <p:sp>
        <p:nvSpPr>
          <p:cNvPr id="5" name="Footer Placeholder 1"/>
          <p:cNvSpPr txBox="1"/>
          <p:nvPr/>
        </p:nvSpPr>
        <p:spPr>
          <a:xfrm>
            <a:off x="9677400" y="640055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828800"/>
            <a:ext cx="11917045" cy="345821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399790" y="4724400"/>
            <a:ext cx="50863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Track 9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245" end="6964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6400" y="381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92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845"/>
            <a:ext cx="9171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number.</a:t>
            </a:r>
          </a:p>
        </p:txBody>
      </p:sp>
      <p:sp>
        <p:nvSpPr>
          <p:cNvPr id="5" name="Footer Placeholder 1"/>
          <p:cNvSpPr txBox="1"/>
          <p:nvPr/>
        </p:nvSpPr>
        <p:spPr>
          <a:xfrm>
            <a:off x="9677400" y="640055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828800"/>
            <a:ext cx="11917045" cy="345821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780405" y="4724400"/>
            <a:ext cx="508635" cy="457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3</a:t>
            </a:r>
          </a:p>
        </p:txBody>
      </p:sp>
      <p:pic>
        <p:nvPicPr>
          <p:cNvPr id="12" name="Track 9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522" end="39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6400" y="381000"/>
            <a:ext cx="495300" cy="4953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229600" y="4724400"/>
            <a:ext cx="508635" cy="457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2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90600" y="4724400"/>
            <a:ext cx="508635" cy="457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591800" y="4724400"/>
            <a:ext cx="508635" cy="457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92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  <p:bldP spid="2" grpId="0" animBg="1"/>
      <p:bldP spid="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 txBox="1"/>
          <p:nvPr/>
        </p:nvSpPr>
        <p:spPr>
          <a:xfrm>
            <a:off x="9677400" y="640055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845"/>
            <a:ext cx="7308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Draw lines. Ask and answer.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l="1124" t="1890" r="1124" b="27663"/>
          <a:stretch>
            <a:fillRect/>
          </a:stretch>
        </p:blipFill>
        <p:spPr>
          <a:xfrm>
            <a:off x="633730" y="1066800"/>
            <a:ext cx="10924540" cy="357378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/>
          <a:srcRect t="7573"/>
          <a:stretch>
            <a:fillRect/>
          </a:stretch>
        </p:blipFill>
        <p:spPr>
          <a:xfrm>
            <a:off x="1219200" y="4838700"/>
            <a:ext cx="1164590" cy="1395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8800" y="4876800"/>
            <a:ext cx="943610" cy="1336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rcRect t="13333" r="1493" b="6667"/>
          <a:stretch>
            <a:fillRect/>
          </a:stretch>
        </p:blipFill>
        <p:spPr>
          <a:xfrm>
            <a:off x="2514600" y="4834890"/>
            <a:ext cx="2765425" cy="5029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5486400"/>
            <a:ext cx="3422015" cy="594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rcRect t="4545" b="4545"/>
          <a:stretch>
            <a:fillRect/>
          </a:stretch>
        </p:blipFill>
        <p:spPr>
          <a:xfrm>
            <a:off x="7124065" y="5029200"/>
            <a:ext cx="2035175" cy="5048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3275" y="5662930"/>
            <a:ext cx="2005965" cy="524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>
          <a:blip r:embed="rId3"/>
          <a:srcRect l="20826" t="18390" r="21160" b="26441"/>
          <a:stretch>
            <a:fillRect/>
          </a:stretch>
        </p:blipFill>
        <p:spPr>
          <a:xfrm>
            <a:off x="4132580" y="1371600"/>
            <a:ext cx="4254500" cy="4039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ooter Placeholder 1"/>
          <p:cNvSpPr txBox="1"/>
          <p:nvPr/>
        </p:nvSpPr>
        <p:spPr>
          <a:xfrm>
            <a:off x="9677400" y="640055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34600" y="76200"/>
            <a:ext cx="7242810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Spin the Bottle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 txBox="1"/>
          <p:nvPr/>
        </p:nvSpPr>
        <p:spPr>
          <a:xfrm>
            <a:off x="9677400" y="640055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34600" y="76200"/>
            <a:ext cx="7242810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Spin the Bottle</a:t>
            </a:r>
          </a:p>
        </p:txBody>
      </p:sp>
      <p:pic>
        <p:nvPicPr>
          <p:cNvPr id="108" name="Picture 107"/>
          <p:cNvPicPr/>
          <p:nvPr/>
        </p:nvPicPr>
        <p:blipFill>
          <a:blip/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370205" y="1083945"/>
            <a:ext cx="5466715" cy="5050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loud Callout 3"/>
          <p:cNvSpPr/>
          <p:nvPr/>
        </p:nvSpPr>
        <p:spPr>
          <a:xfrm>
            <a:off x="6705600" y="1676400"/>
            <a:ext cx="5015230" cy="3124200"/>
          </a:xfrm>
          <a:prstGeom prst="cloudCallout">
            <a:avLst>
              <a:gd name="adj1" fmla="val -50215"/>
              <a:gd name="adj2" fmla="val 56849"/>
            </a:avLst>
          </a:prstGeom>
          <a:solidFill>
            <a:schemeClr val="bg1"/>
          </a:solidFill>
          <a:ln w="57150">
            <a:solidFill>
              <a:srgbClr val="5CD6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Were the boys in front of the factory?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 txBox="1"/>
          <p:nvPr/>
        </p:nvSpPr>
        <p:spPr>
          <a:xfrm>
            <a:off x="9677400" y="640055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34600" y="76200"/>
            <a:ext cx="7242810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Spin the Bottle</a:t>
            </a:r>
          </a:p>
        </p:txBody>
      </p:sp>
      <p:pic>
        <p:nvPicPr>
          <p:cNvPr id="108" name="Picture 107"/>
          <p:cNvPicPr/>
          <p:nvPr/>
        </p:nvPicPr>
        <p:blipFill>
          <a:blip/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loud Callout 3"/>
          <p:cNvSpPr/>
          <p:nvPr/>
        </p:nvSpPr>
        <p:spPr>
          <a:xfrm>
            <a:off x="6934200" y="1676400"/>
            <a:ext cx="5015230" cy="3124200"/>
          </a:xfrm>
          <a:prstGeom prst="cloudCallout">
            <a:avLst>
              <a:gd name="adj1" fmla="val -50215"/>
              <a:gd name="adj2" fmla="val 56849"/>
            </a:avLst>
          </a:prstGeom>
          <a:solidFill>
            <a:schemeClr val="bg1"/>
          </a:solidFill>
          <a:ln w="57150">
            <a:solidFill>
              <a:srgbClr val="7D9F4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Were the students at the museum yesterday?</a:t>
            </a:r>
          </a:p>
        </p:txBody>
      </p:sp>
      <p:pic>
        <p:nvPicPr>
          <p:cNvPr id="117" name="Picture 116"/>
          <p:cNvPicPr/>
          <p:nvPr/>
        </p:nvPicPr>
        <p:blipFill>
          <a:blip/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Picture 117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5924550" cy="4544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 txBox="1"/>
          <p:nvPr/>
        </p:nvSpPr>
        <p:spPr>
          <a:xfrm>
            <a:off x="9677400" y="640055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34600" y="76200"/>
            <a:ext cx="7242810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Spin the Bottle</a:t>
            </a:r>
          </a:p>
        </p:txBody>
      </p:sp>
      <p:pic>
        <p:nvPicPr>
          <p:cNvPr id="108" name="Picture 107"/>
          <p:cNvPicPr/>
          <p:nvPr/>
        </p:nvPicPr>
        <p:blipFill>
          <a:blip/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loud Callout 3"/>
          <p:cNvSpPr/>
          <p:nvPr/>
        </p:nvSpPr>
        <p:spPr>
          <a:xfrm>
            <a:off x="6858000" y="1447800"/>
            <a:ext cx="5211445" cy="2534920"/>
          </a:xfrm>
          <a:prstGeom prst="cloudCallout">
            <a:avLst>
              <a:gd name="adj1" fmla="val -36464"/>
              <a:gd name="adj2" fmla="val 61524"/>
            </a:avLst>
          </a:prstGeom>
          <a:solidFill>
            <a:schemeClr val="bg1"/>
          </a:solidFill>
          <a:ln w="57150">
            <a:solidFill>
              <a:srgbClr val="C19767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Were Kate and her mum at the market?</a:t>
            </a:r>
          </a:p>
        </p:txBody>
      </p:sp>
      <p:pic>
        <p:nvPicPr>
          <p:cNvPr id="110" name="Picture 109"/>
          <p:cNvPicPr/>
          <p:nvPr/>
        </p:nvPicPr>
        <p:blipFill>
          <a:blip/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Picture 110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1271905"/>
            <a:ext cx="6400165" cy="4715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 txBox="1"/>
          <p:nvPr/>
        </p:nvSpPr>
        <p:spPr>
          <a:xfrm>
            <a:off x="9677400" y="640055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34600" y="76200"/>
            <a:ext cx="7242810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Spin the Bottle</a:t>
            </a:r>
          </a:p>
        </p:txBody>
      </p:sp>
      <p:pic>
        <p:nvPicPr>
          <p:cNvPr id="108" name="Picture 107"/>
          <p:cNvPicPr/>
          <p:nvPr/>
        </p:nvPicPr>
        <p:blipFill>
          <a:blip/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loud Callout 3"/>
          <p:cNvSpPr/>
          <p:nvPr/>
        </p:nvSpPr>
        <p:spPr>
          <a:xfrm>
            <a:off x="6705600" y="1676400"/>
            <a:ext cx="5015230" cy="3124200"/>
          </a:xfrm>
          <a:prstGeom prst="cloudCallout">
            <a:avLst>
              <a:gd name="adj1" fmla="val -50215"/>
              <a:gd name="adj2" fmla="val 56849"/>
            </a:avLst>
          </a:prstGeom>
          <a:solidFill>
            <a:schemeClr val="bg1"/>
          </a:solidFill>
          <a:ln w="57150">
            <a:solidFill>
              <a:srgbClr val="A0C7E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Were Nat and his family at the village in holiday?</a:t>
            </a:r>
          </a:p>
        </p:txBody>
      </p:sp>
      <p:pic>
        <p:nvPicPr>
          <p:cNvPr id="112" name="Picture 111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5035550" cy="44621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 txBox="1"/>
          <p:nvPr/>
        </p:nvSpPr>
        <p:spPr>
          <a:xfrm>
            <a:off x="9677400" y="640055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34600" y="76200"/>
            <a:ext cx="7242810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Spin the Bottle</a:t>
            </a:r>
          </a:p>
        </p:txBody>
      </p:sp>
      <p:pic>
        <p:nvPicPr>
          <p:cNvPr id="108" name="Picture 107"/>
          <p:cNvPicPr/>
          <p:nvPr/>
        </p:nvPicPr>
        <p:blipFill>
          <a:blip/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loud Callout 3"/>
          <p:cNvSpPr/>
          <p:nvPr/>
        </p:nvSpPr>
        <p:spPr>
          <a:xfrm>
            <a:off x="6705600" y="1676400"/>
            <a:ext cx="5015230" cy="3124200"/>
          </a:xfrm>
          <a:prstGeom prst="cloudCallout">
            <a:avLst>
              <a:gd name="adj1" fmla="val -50215"/>
              <a:gd name="adj2" fmla="val 56849"/>
            </a:avLst>
          </a:prstGeom>
          <a:solidFill>
            <a:schemeClr val="bg1"/>
          </a:solidFill>
          <a:ln w="57150">
            <a:solidFill>
              <a:srgbClr val="A90D1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Were they at the restaurant?</a:t>
            </a:r>
          </a:p>
        </p:txBody>
      </p:sp>
      <p:pic>
        <p:nvPicPr>
          <p:cNvPr id="115" name="Picture 114"/>
          <p:cNvPicPr/>
          <p:nvPr/>
        </p:nvPicPr>
        <p:blipFill>
          <a:blip/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Picture 115"/>
          <p:cNvPicPr/>
          <p:nvPr/>
        </p:nvPicPr>
        <p:blipFill>
          <a:blip r:embed="rId3"/>
          <a:srcRect l="10667" t="4081" r="12000" b="4087"/>
          <a:stretch>
            <a:fillRect/>
          </a:stretch>
        </p:blipFill>
        <p:spPr>
          <a:xfrm>
            <a:off x="762000" y="914400"/>
            <a:ext cx="5027930" cy="5336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/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Content Placeholder 101"/>
          <p:cNvPicPr>
            <a:picLocks noGrp="1" noChangeAspect="1"/>
          </p:cNvPicPr>
          <p:nvPr>
            <p:ph idx="1"/>
          </p:nvPr>
        </p:nvPicPr>
        <p:blipFill>
          <a:blip r:embed="rId2"/>
          <a:srcRect t="8574" b="7110"/>
          <a:stretch>
            <a:fillRect/>
          </a:stretch>
        </p:blipFill>
        <p:spPr>
          <a:xfrm>
            <a:off x="2362200" y="152400"/>
            <a:ext cx="7332980" cy="6059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Footer Placeholder 1"/>
          <p:cNvSpPr txBox="1"/>
          <p:nvPr/>
        </p:nvSpPr>
        <p:spPr>
          <a:xfrm>
            <a:off x="9677400" y="640055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6179" r="4279" b="8193"/>
          <a:stretch>
            <a:fillRect/>
          </a:stretch>
        </p:blipFill>
        <p:spPr>
          <a:xfrm>
            <a:off x="1296629" y="228600"/>
            <a:ext cx="9598741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9" y="412163"/>
            <a:ext cx="1066800" cy="95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706938" y="1317625"/>
            <a:ext cx="5573712" cy="423863"/>
          </a:xfrm>
          <a:prstGeom prst="roundRect">
            <a:avLst>
              <a:gd name="adj" fmla="val 25138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Day … Month …. Date … Year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60700" y="1836738"/>
            <a:ext cx="65405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Unit 14: Travelling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Lesson 3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Period 2</a:t>
            </a:r>
          </a:p>
        </p:txBody>
      </p:sp>
      <p:sp>
        <p:nvSpPr>
          <p:cNvPr id="3" name="Footer Placeholder 1"/>
          <p:cNvSpPr txBox="1"/>
          <p:nvPr/>
        </p:nvSpPr>
        <p:spPr>
          <a:xfrm>
            <a:off x="9723120" y="6407785"/>
            <a:ext cx="2431415" cy="4381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3</a:t>
            </a: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133600" y="2971800"/>
            <a:ext cx="410400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Structure:</a:t>
            </a:r>
            <a:endParaRPr lang="en-US" sz="2400" i="1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005330" y="3581400"/>
            <a:ext cx="8181340" cy="2359660"/>
          </a:xfrm>
          <a:prstGeom prst="horizontalScroll">
            <a:avLst/>
          </a:prstGeom>
          <a:solidFill>
            <a:srgbClr val="105F2C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40000"/>
              </a:lnSpc>
            </a:pPr>
            <a:r>
              <a:rPr lang="en-US" sz="2000" i="1">
                <a:latin typeface="Comic Sans MS" panose="030F0702030302020204" pitchFamily="66" charset="0"/>
                <a:cs typeface="Comic Sans MS" panose="030F0702030302020204" pitchFamily="66" charset="0"/>
              </a:rPr>
              <a:t>Q: Were/Was + they/he/she…+ in/on/at + a/an/the + [place]?</a:t>
            </a:r>
          </a:p>
          <a:p>
            <a:pPr algn="l">
              <a:lnSpc>
                <a:spcPct val="140000"/>
              </a:lnSpc>
            </a:pPr>
            <a:r>
              <a:rPr lang="en-US" sz="2000" i="1">
                <a:latin typeface="Comic Sans MS" panose="030F0702030302020204" pitchFamily="66" charset="0"/>
                <a:cs typeface="Comic Sans MS" panose="030F0702030302020204" pitchFamily="66" charset="0"/>
              </a:rPr>
              <a:t>A: Yes, they/he/she … were/was. </a:t>
            </a:r>
          </a:p>
          <a:p>
            <a:pPr algn="l">
              <a:lnSpc>
                <a:spcPct val="140000"/>
              </a:lnSpc>
            </a:pPr>
            <a:r>
              <a:rPr lang="en-US" sz="2000" i="1">
                <a:latin typeface="Comic Sans MS" panose="030F0702030302020204" pitchFamily="66" charset="0"/>
                <a:cs typeface="Comic Sans MS" panose="030F0702030302020204" pitchFamily="66" charset="0"/>
              </a:rPr>
              <a:t>     No, they/he/she … weren’t/wasn’t.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0"/>
            <a:ext cx="12208042" cy="685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43" name="Group 1"/>
          <p:cNvGrpSpPr/>
          <p:nvPr/>
        </p:nvGrpSpPr>
        <p:grpSpPr bwMode="auto">
          <a:xfrm>
            <a:off x="3236384" y="649818"/>
            <a:ext cx="7865533" cy="5481083"/>
            <a:chOff x="2503432" y="1580346"/>
            <a:chExt cx="5899867" cy="5480971"/>
          </a:xfrm>
        </p:grpSpPr>
        <p:sp>
          <p:nvSpPr>
            <p:cNvPr id="87045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91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5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CÔNG TY CỔ PHẦN PHÁT TRIỂN GIÁO DỤC </a:t>
              </a:r>
            </a:p>
            <a:p>
              <a:pPr algn="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5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VIỆT NAM VPBOX</a:t>
              </a:r>
              <a:r>
                <a:rPr lang="en-US" altLang="en-US" sz="1865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19382" y="2835503"/>
              <a:ext cx="5583917" cy="4225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endParaRPr lang="en-US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Tầng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Khách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226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Vạn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Phúc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P.Liễu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Giai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algn="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Quận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defTabSz="1219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5" u="sng" dirty="0">
                  <a:solidFill>
                    <a:srgbClr val="70AD47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865" u="sng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5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Phố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270A,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Kiệt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P.14,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Quận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10.</a:t>
              </a:r>
            </a:p>
            <a:p>
              <a:pPr algn="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5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865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865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865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65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/>
                </a:rPr>
                <a:t>www.vpbox.edu.vn</a:t>
              </a:r>
              <a:endParaRPr lang="en-US" sz="22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65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7"/>
                </a:rPr>
                <a:t>https://phonics-smart.edu.vn</a:t>
              </a:r>
              <a:r>
                <a:rPr lang="en-US" sz="2265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</p:txBody>
        </p:sp>
      </p:grpSp>
      <p:pic>
        <p:nvPicPr>
          <p:cNvPr id="87044" name="Picture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867"/>
            <a:ext cx="2683933" cy="189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98854" y="0"/>
            <a:ext cx="51943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DIVISION</a:t>
            </a:r>
          </a:p>
        </p:txBody>
      </p:sp>
      <p:sp>
        <p:nvSpPr>
          <p:cNvPr id="44" name="5-Point Star 7"/>
          <p:cNvSpPr/>
          <p:nvPr/>
        </p:nvSpPr>
        <p:spPr>
          <a:xfrm>
            <a:off x="152400" y="2322492"/>
            <a:ext cx="2659642" cy="21860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Team 1</a:t>
            </a:r>
          </a:p>
        </p:txBody>
      </p:sp>
      <p:sp>
        <p:nvSpPr>
          <p:cNvPr id="48" name="5-Point Star 8"/>
          <p:cNvSpPr/>
          <p:nvPr/>
        </p:nvSpPr>
        <p:spPr>
          <a:xfrm>
            <a:off x="3043150" y="2238047"/>
            <a:ext cx="2788404" cy="239619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Team 2</a:t>
            </a:r>
          </a:p>
        </p:txBody>
      </p:sp>
      <p:sp>
        <p:nvSpPr>
          <p:cNvPr id="49" name="5-Point Star 9"/>
          <p:cNvSpPr/>
          <p:nvPr/>
        </p:nvSpPr>
        <p:spPr>
          <a:xfrm>
            <a:off x="6149886" y="2283928"/>
            <a:ext cx="2788406" cy="230443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Team 3</a:t>
            </a:r>
          </a:p>
        </p:txBody>
      </p:sp>
      <p:sp>
        <p:nvSpPr>
          <p:cNvPr id="50" name="5-Point Star 9"/>
          <p:cNvSpPr/>
          <p:nvPr/>
        </p:nvSpPr>
        <p:spPr>
          <a:xfrm>
            <a:off x="9256624" y="2270124"/>
            <a:ext cx="2788406" cy="2317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Team 4</a:t>
            </a:r>
          </a:p>
        </p:txBody>
      </p:sp>
      <p:pic>
        <p:nvPicPr>
          <p:cNvPr id="7" name="Graphic 6" descr="Rating 3 Star outlin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38800" y="558463"/>
            <a:ext cx="914400" cy="914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980295" y="6400800"/>
            <a:ext cx="2153920" cy="438150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UNIT 14 – LESSON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6927" y="0"/>
            <a:ext cx="64181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CLASSROOM RULES</a:t>
            </a:r>
          </a:p>
        </p:txBody>
      </p:sp>
      <p:pic>
        <p:nvPicPr>
          <p:cNvPr id="5" name="Picture 2" descr="ᐈ Be quiet sign stock icon, Royalty Free quiet pictures | download on 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1" y="1418210"/>
            <a:ext cx="1593362" cy="174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s Anybody Listening? @coolcatteac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41" y="1262716"/>
            <a:ext cx="1950659" cy="174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0" y="3429000"/>
            <a:ext cx="1412161" cy="237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6"/>
          <p:cNvSpPr/>
          <p:nvPr/>
        </p:nvSpPr>
        <p:spPr>
          <a:xfrm>
            <a:off x="3034923" y="2141455"/>
            <a:ext cx="2497138" cy="9095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Be quiet!</a:t>
            </a:r>
          </a:p>
        </p:txBody>
      </p:sp>
      <p:sp>
        <p:nvSpPr>
          <p:cNvPr id="10" name="Rounded Rectangle 7"/>
          <p:cNvSpPr/>
          <p:nvPr/>
        </p:nvSpPr>
        <p:spPr>
          <a:xfrm>
            <a:off x="8494264" y="2141455"/>
            <a:ext cx="2497137" cy="8886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Listen!</a:t>
            </a:r>
          </a:p>
        </p:txBody>
      </p:sp>
      <p:sp>
        <p:nvSpPr>
          <p:cNvPr id="11" name="Rounded Rectangle 8"/>
          <p:cNvSpPr/>
          <p:nvPr/>
        </p:nvSpPr>
        <p:spPr>
          <a:xfrm>
            <a:off x="8203897" y="4740263"/>
            <a:ext cx="3721100" cy="907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Raise your hand to speak!</a:t>
            </a:r>
          </a:p>
        </p:txBody>
      </p:sp>
      <p:sp>
        <p:nvSpPr>
          <p:cNvPr id="12" name="Rounded Rectangle 9"/>
          <p:cNvSpPr/>
          <p:nvPr/>
        </p:nvSpPr>
        <p:spPr>
          <a:xfrm>
            <a:off x="2264531" y="4740263"/>
            <a:ext cx="2495550" cy="9095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Sit nicely!</a:t>
            </a:r>
          </a:p>
        </p:txBody>
      </p:sp>
      <p:pic>
        <p:nvPicPr>
          <p:cNvPr id="6" name="Picture 3" descr="Free Raise Your Hand Clipart, Download Free Clip Art, Free Clip Art on  Clipart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11" y="3807637"/>
            <a:ext cx="2776219" cy="199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phic 12" descr="Rating 3 Star outlin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38800" y="558463"/>
            <a:ext cx="914400" cy="914400"/>
          </a:xfrm>
          <a:prstGeom prst="rect">
            <a:avLst/>
          </a:prstGeom>
        </p:spPr>
      </p:pic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53600" y="6419605"/>
            <a:ext cx="2438400" cy="438395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       UNIT 5 – LESON </a:t>
            </a:r>
            <a:r>
              <a:rPr lang="en-US" b="1" dirty="0" smtClean="0">
                <a:solidFill>
                  <a:schemeClr val="accent1"/>
                </a:solidFill>
              </a:rPr>
              <a:t>2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/>
        </p:nvSpPr>
        <p:spPr>
          <a:xfrm>
            <a:off x="9753600" y="641960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 txBox="1"/>
          <p:nvPr/>
        </p:nvSpPr>
        <p:spPr>
          <a:xfrm>
            <a:off x="9677400" y="640055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76809" y="0"/>
            <a:ext cx="2167890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</a:t>
            </a:r>
          </a:p>
        </p:txBody>
      </p:sp>
      <p:pic>
        <p:nvPicPr>
          <p:cNvPr id="102" name="Picture 101"/>
          <p:cNvPicPr/>
          <p:nvPr/>
        </p:nvPicPr>
        <p:blipFill>
          <a:blip/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908050"/>
            <a:ext cx="10041890" cy="5323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320013"/>
            <a:ext cx="8686800" cy="1095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spcAft>
                <a:spcPts val="0"/>
              </a:spcAft>
              <a:defRPr/>
            </a:pPr>
            <a:r>
              <a:rPr kumimoji="0" lang="en-US" b="1" i="0" u="none" strike="noStrike" cap="none" spc="0" normalizeH="0" baseline="0" noProof="0" dirty="0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UNIT 14 – TRAVELLING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6" name="Straight Connector 3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544984" y="5561668"/>
            <a:ext cx="1715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CC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80127" y="5518513"/>
            <a:ext cx="2232248" cy="609531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Lesson 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34600" y="6405245"/>
            <a:ext cx="2057400" cy="431800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UNIT 14 – LESSON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246" t="2468"/>
          <a:stretch>
            <a:fillRect/>
          </a:stretch>
        </p:blipFill>
        <p:spPr>
          <a:xfrm>
            <a:off x="0" y="4445"/>
            <a:ext cx="12191365" cy="5236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905"/>
            <a:ext cx="4495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Footer Placeholder 1"/>
          <p:cNvSpPr txBox="1"/>
          <p:nvPr/>
        </p:nvSpPr>
        <p:spPr>
          <a:xfrm>
            <a:off x="9677400" y="640055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 t="954"/>
          <a:stretch>
            <a:fillRect/>
          </a:stretch>
        </p:blipFill>
        <p:spPr>
          <a:xfrm>
            <a:off x="304800" y="1447800"/>
            <a:ext cx="11593830" cy="4566920"/>
          </a:xfrm>
          <a:prstGeom prst="rect">
            <a:avLst/>
          </a:prstGeom>
        </p:spPr>
      </p:pic>
      <p:pic>
        <p:nvPicPr>
          <p:cNvPr id="10" name="Track 9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4400" y="32956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71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905"/>
            <a:ext cx="4495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Footer Placeholder 1"/>
          <p:cNvSpPr txBox="1"/>
          <p:nvPr/>
        </p:nvSpPr>
        <p:spPr>
          <a:xfrm>
            <a:off x="9677400" y="640055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t="954"/>
          <a:stretch>
            <a:fillRect/>
          </a:stretch>
        </p:blipFill>
        <p:spPr>
          <a:xfrm>
            <a:off x="228600" y="1143000"/>
            <a:ext cx="6174105" cy="243205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6858000" y="1143000"/>
            <a:ext cx="45199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u="sng" dirty="0">
                <a:solidFill>
                  <a:srgbClr val="105F2C"/>
                </a:solidFill>
                <a:sym typeface="+mn-ea"/>
              </a:rPr>
              <a:t>New structure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705600" y="2057400"/>
            <a:ext cx="5487035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algn="l"/>
            <a:r>
              <a:rPr lang="en-US" sz="2800" i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Use: ask and answer questions about the place where someone was in the past.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4648200" y="2743200"/>
            <a:ext cx="1234440" cy="652145"/>
          </a:xfrm>
          <a:prstGeom prst="flowChartConnector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81000" y="1524000"/>
            <a:ext cx="1681480" cy="58674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3962400" y="1371600"/>
            <a:ext cx="1191260" cy="73914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2362200" y="1600200"/>
            <a:ext cx="1681480" cy="613410"/>
          </a:xfrm>
          <a:prstGeom prst="flowChartConnector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orizontal Scroll 18"/>
          <p:cNvSpPr/>
          <p:nvPr/>
        </p:nvSpPr>
        <p:spPr>
          <a:xfrm>
            <a:off x="1143000" y="3492500"/>
            <a:ext cx="9895840" cy="2811145"/>
          </a:xfrm>
          <a:prstGeom prst="horizontalScroll">
            <a:avLst/>
          </a:prstGeom>
          <a:solidFill>
            <a:srgbClr val="105F2C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40000"/>
              </a:lnSpc>
            </a:pPr>
            <a:r>
              <a:rPr lang="en-US" sz="2400" i="1">
                <a:latin typeface="Comic Sans MS" panose="030F0702030302020204" pitchFamily="66" charset="0"/>
                <a:cs typeface="Comic Sans MS" panose="030F0702030302020204" pitchFamily="66" charset="0"/>
              </a:rPr>
              <a:t>Q: Were/Was + they/he/she…+ in/on/at + a/an/the + [place]?</a:t>
            </a:r>
          </a:p>
          <a:p>
            <a:pPr algn="l">
              <a:lnSpc>
                <a:spcPct val="140000"/>
              </a:lnSpc>
            </a:pPr>
            <a:r>
              <a:rPr lang="en-US" sz="2400" i="1">
                <a:latin typeface="Comic Sans MS" panose="030F0702030302020204" pitchFamily="66" charset="0"/>
                <a:cs typeface="Comic Sans MS" panose="030F0702030302020204" pitchFamily="66" charset="0"/>
              </a:rPr>
              <a:t>A: Yes, they/he/she … were/was. </a:t>
            </a:r>
          </a:p>
          <a:p>
            <a:pPr algn="l">
              <a:lnSpc>
                <a:spcPct val="140000"/>
              </a:lnSpc>
            </a:pPr>
            <a:r>
              <a:rPr lang="en-US" sz="2400" i="1">
                <a:latin typeface="Comic Sans MS" panose="030F0702030302020204" pitchFamily="66" charset="0"/>
                <a:cs typeface="Comic Sans MS" panose="030F0702030302020204" pitchFamily="66" charset="0"/>
              </a:rPr>
              <a:t>     No, they/he/she … weren’t/wasn’t.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3" grpId="0" animBg="1"/>
      <p:bldP spid="15" grpId="0" animBg="1"/>
      <p:bldP spid="16" grpId="0" animBg="1"/>
      <p:bldP spid="1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905"/>
            <a:ext cx="4495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Footer Placeholder 1"/>
          <p:cNvSpPr txBox="1"/>
          <p:nvPr/>
        </p:nvSpPr>
        <p:spPr>
          <a:xfrm>
            <a:off x="9677400" y="6400555"/>
            <a:ext cx="2438400" cy="438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       UNIT 14 – LESSON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 t="954"/>
          <a:stretch>
            <a:fillRect/>
          </a:stretch>
        </p:blipFill>
        <p:spPr>
          <a:xfrm>
            <a:off x="304800" y="1447800"/>
            <a:ext cx="11593830" cy="4566920"/>
          </a:xfrm>
          <a:prstGeom prst="rect">
            <a:avLst/>
          </a:prstGeom>
        </p:spPr>
      </p:pic>
      <p:pic>
        <p:nvPicPr>
          <p:cNvPr id="10" name="Track 9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4400" y="32956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71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</TotalTime>
  <Words>1126</Words>
  <Application>Microsoft Office PowerPoint</Application>
  <PresentationFormat>Widescreen</PresentationFormat>
  <Paragraphs>147</Paragraphs>
  <Slides>21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#9Slide02 Noi dung dai</vt:lpstr>
      <vt:lpstr>#9Slide02 Tieu de dai</vt:lpstr>
      <vt:lpstr>Arial</vt:lpstr>
      <vt:lpstr>Calibri</vt:lpstr>
      <vt:lpstr>Calibri Light</vt:lpstr>
      <vt:lpstr>Comic Sans MS</vt:lpstr>
      <vt:lpstr>Lucida Calligraphy</vt:lpstr>
      <vt:lpstr>Times New Roman</vt:lpstr>
      <vt:lpstr>Office Theme</vt:lpstr>
      <vt:lpstr>1_Custom Design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14 – TRAVELLING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CHUYEN MON</dc:creator>
  <cp:keywords>9Slide</cp:keywords>
  <dc:description>9Slide.vn</dc:description>
  <cp:lastModifiedBy>ADMIN</cp:lastModifiedBy>
  <cp:revision>87</cp:revision>
  <dcterms:created xsi:type="dcterms:W3CDTF">2022-03-21T01:59:00Z</dcterms:created>
  <dcterms:modified xsi:type="dcterms:W3CDTF">2024-01-30T10:09:42Z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691E7A05242E4B909CF900BDFC669632_13</vt:lpwstr>
  </property>
  <property fmtid="{D5CDD505-2E9C-101B-9397-08002B2CF9AE}" pid="3" name="KSOProductBuildVer">
    <vt:lpwstr>1033-12.2.0.13266</vt:lpwstr>
  </property>
</Properties>
</file>