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55" r:id="rId2"/>
    <p:sldMasterId id="2147483669" r:id="rId3"/>
    <p:sldMasterId id="2147483671" r:id="rId4"/>
  </p:sldMasterIdLst>
  <p:notesMasterIdLst>
    <p:notesMasterId r:id="rId26"/>
  </p:notesMasterIdLst>
  <p:sldIdLst>
    <p:sldId id="256" r:id="rId5"/>
    <p:sldId id="257" r:id="rId6"/>
    <p:sldId id="258" r:id="rId7"/>
    <p:sldId id="259" r:id="rId8"/>
    <p:sldId id="295" r:id="rId9"/>
    <p:sldId id="297" r:id="rId10"/>
    <p:sldId id="263" r:id="rId11"/>
    <p:sldId id="306" r:id="rId12"/>
    <p:sldId id="307" r:id="rId13"/>
    <p:sldId id="349" r:id="rId14"/>
    <p:sldId id="350" r:id="rId15"/>
    <p:sldId id="351" r:id="rId16"/>
    <p:sldId id="352" r:id="rId17"/>
    <p:sldId id="353" r:id="rId18"/>
    <p:sldId id="319" r:id="rId19"/>
    <p:sldId id="354" r:id="rId20"/>
    <p:sldId id="355" r:id="rId21"/>
    <p:sldId id="356" r:id="rId22"/>
    <p:sldId id="304" r:id="rId23"/>
    <p:sldId id="357" r:id="rId24"/>
    <p:sldId id="32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0" userDrawn="1">
          <p15:clr>
            <a:srgbClr val="A4A3A4"/>
          </p15:clr>
        </p15:guide>
        <p15:guide id="2" pos="38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A3BF"/>
    <a:srgbClr val="0000FF"/>
    <a:srgbClr val="FBDBEA"/>
    <a:srgbClr val="FFFFFF"/>
    <a:srgbClr val="8CC542"/>
    <a:srgbClr val="2264AE"/>
    <a:srgbClr val="FA9D35"/>
    <a:srgbClr val="B9774F"/>
    <a:srgbClr val="4472C4"/>
    <a:srgbClr val="FD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2727" autoAdjust="0"/>
  </p:normalViewPr>
  <p:slideViewPr>
    <p:cSldViewPr showGuides="1">
      <p:cViewPr varScale="1">
        <p:scale>
          <a:sx n="61" d="100"/>
          <a:sy n="61" d="100"/>
        </p:scale>
        <p:origin x="540" y="108"/>
      </p:cViewPr>
      <p:guideLst>
        <p:guide orient="horz" pos="2240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73FB2-FCE4-4968-B2CD-399F8EE1A4A9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60A18-BC08-41C1-B514-908CEF84A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37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Divide class into 4 teams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1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90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Stick the flashcards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(paper, email, pen, map, treasure)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board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revise all with students.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class into 4 groups.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student takes turn to stand up and speak  “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Paper” – “Email” – “Pen” – “Map” – “Treasure”.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last students in each group will speak a word and say BINGO. Note the time each group spends to finish the game. The group finishes the game in shortest time will be winner.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93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46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A3CE860-C239-42CE-8018-DEC6F1325EA4}" type="slidenum">
              <a:rPr lang="en-US" altLang="en-US">
                <a:cs typeface="Arial" panose="020B0604020202020204" pitchFamily="34" charset="0"/>
              </a:rPr>
              <a:t>15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328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A3CE860-C239-42CE-8018-DEC6F1325EA4}" type="slidenum">
              <a:rPr lang="en-US" altLang="en-US">
                <a:cs typeface="Arial" panose="020B0604020202020204" pitchFamily="34" charset="0"/>
              </a:rPr>
              <a:t>16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243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A3CE860-C239-42CE-8018-DEC6F1325EA4}" type="slidenum">
              <a:rPr lang="en-US" altLang="en-US">
                <a:cs typeface="Arial" panose="020B0604020202020204" pitchFamily="34" charset="0"/>
              </a:rPr>
              <a:t>17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6076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A3CE860-C239-42CE-8018-DEC6F1325EA4}" type="slidenum">
              <a:rPr lang="en-US" altLang="en-US">
                <a:cs typeface="Arial" panose="020B0604020202020204" pitchFamily="34" charset="0"/>
              </a:rPr>
              <a:t>18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5333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all the words they have learned by using flashcards.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 the stars.</a:t>
            </a: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compliments.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51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708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 dirty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229C4EE-F0DB-4CFF-86A8-E7882F878C4A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918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 the classroom rules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75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a warm-up song: </a:t>
            </a:r>
            <a:r>
              <a:rPr lang="en-US" alt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way we go to school</a:t>
            </a:r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45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76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8436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20C29ED-4954-4E92-9E03-320EE003A337}" type="slidenum">
              <a:rPr lang="en-GB" altLang="en-US"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5213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 fontAlgn="base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048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B3CE0B5-4D98-4D22-8E82-BC82EC4EE526}" type="slidenum">
              <a:rPr lang="en-GB" altLang="en-US"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4018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43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65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91BB-F941-4B79-857B-F22E8CF0D8C2}" type="datetime1">
              <a:rPr lang="en-US" smtClean="0"/>
              <a:t>12/18/2023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D8E91E-7096-41D1-A8C7-36DEAB02B8F0}" type="datetime1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30FEE-93A2-4359-9261-284131A4D8AA}" type="datetime1">
              <a:rPr lang="en-US" smtClean="0"/>
              <a:t>12/18/2023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2A67A-158F-478D-93E4-E156171B6E21}" type="datetime1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60C7A0-4396-4DD1-83EB-0C3F57B52679}" type="datetime1">
              <a:rPr lang="en-US" smtClean="0"/>
              <a:t>12/18/2023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9B8388-1994-470B-BFBE-3E659CBBBBD9}" type="datetime1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ED6CC4-535B-4808-8BE6-0E6393A91201}" type="datetime1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C28E6-C3C4-426C-9F46-7492489DE4D3}" type="datetime1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1963CF-7C57-4356-8BB8-17BAB5E1A40D}" type="datetime1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7E51-E4F5-4976-8213-F992A276F122}" type="datetime1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96E623-F80A-48E4-BE7C-D9F8EC9D2CD1}" type="datetime1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88849D-ABF8-4A4C-9C46-2DFEE5BC27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E6AEFF-22B7-4C3F-B6EC-540CCFE47412}" type="datetime1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F8C7A-5FA2-48DF-B404-B8AE1A02A8BD}" type="datetime1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9FBEB0-F9B0-468E-B37E-0D69E1797471}" type="datetime1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D8E91E-7096-41D1-A8C7-36DEAB02B8F0}" type="datetime1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30FEE-93A2-4359-9261-284131A4D8AA}" type="datetime1">
              <a:rPr lang="en-US" smtClean="0"/>
              <a:t>12/18/2023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2A67A-158F-478D-93E4-E156171B6E21}" type="datetime1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60C7A0-4396-4DD1-83EB-0C3F57B52679}" type="datetime1">
              <a:rPr lang="en-US" smtClean="0"/>
              <a:t>12/18/2023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9B8388-1994-470B-BFBE-3E659CBBBBD9}" type="datetime1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ED6CC4-535B-4808-8BE6-0E6393A91201}" type="datetime1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C6AF-1090-4DDA-B5DC-D611219493DB}" type="datetime1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C28E6-C3C4-426C-9F46-7492489DE4D3}" type="datetime1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1963CF-7C57-4356-8BB8-17BAB5E1A40D}" type="datetime1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9ABA1-AB26-4291-A0B5-F8A9BD2C87C6}" type="datetime1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CCEC-E59D-44EE-A609-B2C6F1B3E935}" type="datetime1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E1C92-5E79-4B02-ACEB-76157B002846}" type="datetime1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E6AEFF-22B7-4C3F-B6EC-540CCFE47412}" type="datetime1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F8C7A-5FA2-48DF-B404-B8AE1A02A8BD}" type="datetime1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9FBEB0-F9B0-468E-B37E-0D69E1797471}" type="datetime1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/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3EBE3-410B-43EE-8E4B-A3F744708A94}" type="datetime1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34961779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34961779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-23164800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2600" y="150478"/>
            <a:ext cx="8686800" cy="1095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79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0" y="6349878"/>
            <a:ext cx="12192000" cy="0"/>
          </a:xfrm>
          <a:prstGeom prst="line">
            <a:avLst/>
          </a:prstGeom>
          <a:ln w="19050">
            <a:solidFill>
              <a:srgbClr val="F684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, compact disk&#10;&#10;Description automatically generated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250" b="35781" l="9603" r="89956">
                        <a14:foregroundMark x1="32671" y1="11250" x2="30684" y2="13438"/>
                        <a14:foregroundMark x1="10044" y1="15703" x2="9603" y2="17656"/>
                        <a14:foregroundMark x1="37196" y1="35000" x2="38742" y2="35000"/>
                        <a14:foregroundMark x1="43709" y1="33594" x2="43157" y2="3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06" b="62043"/>
          <a:stretch>
            <a:fillRect/>
          </a:stretch>
        </p:blipFill>
        <p:spPr>
          <a:xfrm>
            <a:off x="10886" y="6376059"/>
            <a:ext cx="1077683" cy="443841"/>
          </a:xfrm>
          <a:prstGeom prst="rect">
            <a:avLst/>
          </a:prstGeom>
        </p:spPr>
      </p:pic>
      <p:sp>
        <p:nvSpPr>
          <p:cNvPr id="20" name="Rectangle: Rounded Corners 19"/>
          <p:cNvSpPr/>
          <p:nvPr userDrawn="1"/>
        </p:nvSpPr>
        <p:spPr>
          <a:xfrm>
            <a:off x="10249988" y="6419114"/>
            <a:ext cx="1859280" cy="383855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Placeholder 1"/>
          <p:cNvSpPr txBox="1"/>
          <p:nvPr userDrawn="1"/>
        </p:nvSpPr>
        <p:spPr>
          <a:xfrm>
            <a:off x="10249988" y="6442897"/>
            <a:ext cx="1859280" cy="336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rgbClr val="F6844E"/>
                </a:solidFill>
                <a:latin typeface="Lucida Calligraphy" panose="03010101010101010101" pitchFamily="66" charset="0"/>
              </a:rPr>
              <a:t>Unit 4 - Lesson 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E8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compact disk&#10;&#10;Description automatically generated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2" r="955" b="61482"/>
          <a:stretch>
            <a:fillRect/>
          </a:stretch>
        </p:blipFill>
        <p:spPr>
          <a:xfrm>
            <a:off x="114299" y="1698784"/>
            <a:ext cx="11849101" cy="5159216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"/>
            <a:ext cx="6096000" cy="171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2600" y="150478"/>
            <a:ext cx="8686800" cy="1095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79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0" y="6349878"/>
            <a:ext cx="12192000" cy="0"/>
          </a:xfrm>
          <a:prstGeom prst="line">
            <a:avLst/>
          </a:prstGeom>
          <a:ln w="19050">
            <a:solidFill>
              <a:srgbClr val="F684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, compact disk&#10;&#10;Description automatically generated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250" b="35781" l="9603" r="89956">
                        <a14:foregroundMark x1="32671" y1="11250" x2="30684" y2="13438"/>
                        <a14:foregroundMark x1="10044" y1="15703" x2="9603" y2="17656"/>
                        <a14:foregroundMark x1="37196" y1="35000" x2="38742" y2="35000"/>
                        <a14:foregroundMark x1="43709" y1="33594" x2="43157" y2="3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06" b="62043"/>
          <a:stretch>
            <a:fillRect/>
          </a:stretch>
        </p:blipFill>
        <p:spPr>
          <a:xfrm>
            <a:off x="10886" y="6376059"/>
            <a:ext cx="1077683" cy="443841"/>
          </a:xfrm>
          <a:prstGeom prst="rect">
            <a:avLst/>
          </a:prstGeom>
        </p:spPr>
      </p:pic>
      <p:sp>
        <p:nvSpPr>
          <p:cNvPr id="20" name="Rectangle: Rounded Corners 19"/>
          <p:cNvSpPr/>
          <p:nvPr userDrawn="1"/>
        </p:nvSpPr>
        <p:spPr>
          <a:xfrm>
            <a:off x="10249988" y="6419114"/>
            <a:ext cx="1859280" cy="383855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Placeholder 1"/>
          <p:cNvSpPr txBox="1"/>
          <p:nvPr userDrawn="1"/>
        </p:nvSpPr>
        <p:spPr>
          <a:xfrm>
            <a:off x="10249988" y="6442897"/>
            <a:ext cx="1859280" cy="336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rgbClr val="F6844E"/>
                </a:solidFill>
                <a:latin typeface="Lucida Calligraphy" panose="03010101010101010101" pitchFamily="66" charset="0"/>
              </a:rPr>
              <a:t>Unit 4 - Lesson 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8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6.svg"/><Relationship Id="rId3" Type="http://schemas.openxmlformats.org/officeDocument/2006/relationships/image" Target="../media/image18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30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jpeg"/><Relationship Id="rId11" Type="http://schemas.openxmlformats.org/officeDocument/2006/relationships/image" Target="../media/image24.svg"/><Relationship Id="rId5" Type="http://schemas.openxmlformats.org/officeDocument/2006/relationships/image" Target="../media/image15.jpeg"/><Relationship Id="rId15" Type="http://schemas.openxmlformats.org/officeDocument/2006/relationships/image" Target="../media/image28.svg"/><Relationship Id="rId10" Type="http://schemas.openxmlformats.org/officeDocument/2006/relationships/image" Target="../media/image21.png"/><Relationship Id="rId4" Type="http://schemas.openxmlformats.org/officeDocument/2006/relationships/image" Target="../media/image14.jpeg"/><Relationship Id="rId9" Type="http://schemas.openxmlformats.org/officeDocument/2006/relationships/image" Target="../media/image20.jpeg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8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9.jpeg"/><Relationship Id="rId7" Type="http://schemas.openxmlformats.org/officeDocument/2006/relationships/hyperlink" Target="https://phonics-smart.edu.vn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www.vpbox.edu.vn/" TargetMode="External"/><Relationship Id="rId5" Type="http://schemas.openxmlformats.org/officeDocument/2006/relationships/hyperlink" Target="mailto:phonics.hcm@vpbox.edu.vn" TargetMode="External"/><Relationship Id="rId4" Type="http://schemas.openxmlformats.org/officeDocument/2006/relationships/hyperlink" Target="mailto:phonics.hanoi@vpbox.edu.v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Trang ppt-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7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5" name="Footer Placeholder 1"/>
          <p:cNvSpPr txBox="1"/>
          <p:nvPr/>
        </p:nvSpPr>
        <p:spPr>
          <a:xfrm>
            <a:off x="9677400" y="640055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8 – LESSON 1</a:t>
            </a:r>
          </a:p>
        </p:txBody>
      </p:sp>
      <p:pic>
        <p:nvPicPr>
          <p:cNvPr id="3" name="Track 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669" end="134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6800" y="1295400"/>
            <a:ext cx="495300" cy="495300"/>
          </a:xfrm>
          <a:prstGeom prst="rect">
            <a:avLst/>
          </a:prstGeom>
        </p:spPr>
      </p:pic>
      <p:pic>
        <p:nvPicPr>
          <p:cNvPr id="6" name="Content Placeholder 5" descr="Flashcard PS4_doc2-08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6781800" y="1447800"/>
            <a:ext cx="2733040" cy="3866515"/>
          </a:xfrm>
          <a:prstGeom prst="rect">
            <a:avLst/>
          </a:prstGeom>
        </p:spPr>
      </p:pic>
      <p:pic>
        <p:nvPicPr>
          <p:cNvPr id="23" name="Picture 22" descr="Flashcard PS4_doc4-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8190" y="1447800"/>
            <a:ext cx="2726055" cy="3855720"/>
          </a:xfrm>
          <a:prstGeom prst="rect">
            <a:avLst/>
          </a:prstGeom>
        </p:spPr>
      </p:pic>
      <p:pic>
        <p:nvPicPr>
          <p:cNvPr id="10" name="Track 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54" end="96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7400" y="121920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3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30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5" name="Footer Placeholder 1"/>
          <p:cNvSpPr txBox="1"/>
          <p:nvPr/>
        </p:nvSpPr>
        <p:spPr>
          <a:xfrm>
            <a:off x="9677400" y="640055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8 – LESSON 1</a:t>
            </a:r>
          </a:p>
        </p:txBody>
      </p:sp>
      <p:pic>
        <p:nvPicPr>
          <p:cNvPr id="3" name="Track 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605" end="52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1219200"/>
            <a:ext cx="495300" cy="495300"/>
          </a:xfrm>
          <a:prstGeom prst="rect">
            <a:avLst/>
          </a:prstGeom>
        </p:spPr>
      </p:pic>
      <p:pic>
        <p:nvPicPr>
          <p:cNvPr id="19" name="Picture 18" descr="Flashcard PS4_doc3-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1448435"/>
            <a:ext cx="2797810" cy="3961765"/>
          </a:xfrm>
          <a:prstGeom prst="rect">
            <a:avLst/>
          </a:prstGeom>
        </p:spPr>
      </p:pic>
      <p:pic>
        <p:nvPicPr>
          <p:cNvPr id="22" name="Picture 21" descr="Flashcard PS4_doc4-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600" y="1447800"/>
            <a:ext cx="2800350" cy="3961765"/>
          </a:xfrm>
          <a:prstGeom prst="rect">
            <a:avLst/>
          </a:prstGeom>
        </p:spPr>
      </p:pic>
      <p:pic>
        <p:nvPicPr>
          <p:cNvPr id="20" name="Track 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562" end="13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2200" y="129540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25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255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5" name="Footer Placeholder 1"/>
          <p:cNvSpPr txBox="1"/>
          <p:nvPr/>
        </p:nvSpPr>
        <p:spPr>
          <a:xfrm>
            <a:off x="9677400" y="640055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8 – LESSON 1</a:t>
            </a:r>
          </a:p>
        </p:txBody>
      </p:sp>
      <p:sp>
        <p:nvSpPr>
          <p:cNvPr id="48" name="Oval Callout 47"/>
          <p:cNvSpPr/>
          <p:nvPr/>
        </p:nvSpPr>
        <p:spPr>
          <a:xfrm>
            <a:off x="609600" y="1295400"/>
            <a:ext cx="4952365" cy="1814830"/>
          </a:xfrm>
          <a:prstGeom prst="wedgeEllipseCallout">
            <a:avLst>
              <a:gd name="adj1" fmla="val -45714"/>
              <a:gd name="adj2" fmla="val -51578"/>
            </a:avLst>
          </a:prstGeom>
          <a:solidFill>
            <a:schemeClr val="bg1"/>
          </a:solidFill>
          <a:ln w="76200">
            <a:solidFill>
              <a:srgbClr val="A9A3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There are seven days in a week. </a:t>
            </a:r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Track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346710"/>
            <a:ext cx="495300" cy="495300"/>
          </a:xfrm>
          <a:prstGeom prst="rect">
            <a:avLst/>
          </a:prstGeom>
        </p:spPr>
      </p:pic>
      <p:pic>
        <p:nvPicPr>
          <p:cNvPr id="6" name="Content Placeholder 5" descr="Flashcard PS4_doc2-08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5052060" y="3657600"/>
            <a:ext cx="1873250" cy="2649855"/>
          </a:xfrm>
          <a:prstGeom prst="rect">
            <a:avLst/>
          </a:prstGeom>
        </p:spPr>
      </p:pic>
      <p:pic>
        <p:nvPicPr>
          <p:cNvPr id="11" name="Content Placeholder 10" descr="Flashcard PS4_doc2-62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511290" y="914400"/>
            <a:ext cx="1878330" cy="2657475"/>
          </a:xfrm>
          <a:prstGeom prst="rect">
            <a:avLst/>
          </a:prstGeom>
        </p:spPr>
      </p:pic>
      <p:pic>
        <p:nvPicPr>
          <p:cNvPr id="19" name="Picture 18" descr="Flashcard PS4_doc3-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1400" y="3643630"/>
            <a:ext cx="1880870" cy="2663190"/>
          </a:xfrm>
          <a:prstGeom prst="rect">
            <a:avLst/>
          </a:prstGeom>
        </p:spPr>
      </p:pic>
      <p:pic>
        <p:nvPicPr>
          <p:cNvPr id="22" name="Picture 21" descr="Flashcard PS4_doc4-0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9325" y="3664585"/>
            <a:ext cx="1871980" cy="2647950"/>
          </a:xfrm>
          <a:prstGeom prst="rect">
            <a:avLst/>
          </a:prstGeom>
        </p:spPr>
      </p:pic>
      <p:pic>
        <p:nvPicPr>
          <p:cNvPr id="23" name="Picture 22" descr="Flashcard PS4_doc4-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7000" y="3664585"/>
            <a:ext cx="1868170" cy="2642235"/>
          </a:xfrm>
          <a:prstGeom prst="rect">
            <a:avLst/>
          </a:prstGeom>
        </p:spPr>
      </p:pic>
      <p:pic>
        <p:nvPicPr>
          <p:cNvPr id="24" name="Picture 23" descr="Flashcard PS4_doc4-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0" y="916305"/>
            <a:ext cx="1877060" cy="2655570"/>
          </a:xfrm>
          <a:prstGeom prst="rect">
            <a:avLst/>
          </a:prstGeom>
        </p:spPr>
      </p:pic>
      <p:pic>
        <p:nvPicPr>
          <p:cNvPr id="25" name="Picture 24" descr="Flashcard PS4_doc4-6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8135" y="3664585"/>
            <a:ext cx="1867535" cy="2642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6" dur="38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604770" y="2362200"/>
            <a:ext cx="6983095" cy="2106295"/>
          </a:xfrm>
          <a:prstGeom prst="rect">
            <a:avLst/>
          </a:prstGeom>
          <a:noFill/>
        </p:spPr>
        <p:txBody>
          <a:bodyPr wrap="none" lIns="91440" tIns="45720" rIns="91440" bIns="45720">
            <a:noAutofit/>
          </a:bodyPr>
          <a:lstStyle/>
          <a:p>
            <a:pPr algn="ctr"/>
            <a:r>
              <a:rPr lang="en-US" sz="8000" b="1" dirty="0" smtClean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BINGO </a:t>
            </a:r>
            <a:r>
              <a:rPr lang="en-US" sz="8000" b="1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game</a:t>
            </a:r>
            <a:endParaRPr lang="en-US" sz="8000" b="1" cap="none" spc="0" dirty="0">
              <a:ln w="6600">
                <a:noFill/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Footer Placeholder 1"/>
          <p:cNvSpPr txBox="1"/>
          <p:nvPr/>
        </p:nvSpPr>
        <p:spPr>
          <a:xfrm>
            <a:off x="9677400" y="640055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8 – LESSON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Flashcard PS4_doc4-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930" y="762000"/>
            <a:ext cx="1868170" cy="2642235"/>
          </a:xfrm>
          <a:prstGeom prst="rect">
            <a:avLst/>
          </a:prstGeom>
        </p:spPr>
      </p:pic>
      <p:sp>
        <p:nvSpPr>
          <p:cNvPr id="5" name="Footer Placeholder 1"/>
          <p:cNvSpPr txBox="1"/>
          <p:nvPr/>
        </p:nvSpPr>
        <p:spPr>
          <a:xfrm>
            <a:off x="9677400" y="640055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8 – LESSON 1</a:t>
            </a:r>
          </a:p>
        </p:txBody>
      </p:sp>
      <p:pic>
        <p:nvPicPr>
          <p:cNvPr id="6" name="Content Placeholder 5" descr="Flashcard PS4_doc2-08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610600" y="3599815"/>
            <a:ext cx="1873250" cy="2649855"/>
          </a:xfrm>
          <a:prstGeom prst="rect">
            <a:avLst/>
          </a:prstGeom>
        </p:spPr>
      </p:pic>
      <p:pic>
        <p:nvPicPr>
          <p:cNvPr id="11" name="Content Placeholder 10" descr="Flashcard PS4_doc2-6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09600" y="762000"/>
            <a:ext cx="1878330" cy="2657475"/>
          </a:xfrm>
          <a:prstGeom prst="rect">
            <a:avLst/>
          </a:prstGeom>
        </p:spPr>
      </p:pic>
      <p:pic>
        <p:nvPicPr>
          <p:cNvPr id="19" name="Picture 18" descr="Flashcard PS4_doc3-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9555" y="3599815"/>
            <a:ext cx="1880870" cy="2663190"/>
          </a:xfrm>
          <a:prstGeom prst="rect">
            <a:avLst/>
          </a:prstGeom>
        </p:spPr>
      </p:pic>
      <p:pic>
        <p:nvPicPr>
          <p:cNvPr id="22" name="Picture 21" descr="Flashcard PS4_doc4-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0" y="3581400"/>
            <a:ext cx="1871980" cy="2647950"/>
          </a:xfrm>
          <a:prstGeom prst="rect">
            <a:avLst/>
          </a:prstGeom>
        </p:spPr>
      </p:pic>
      <p:pic>
        <p:nvPicPr>
          <p:cNvPr id="24" name="Picture 23" descr="Flashcard PS4_doc4-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1400" y="763905"/>
            <a:ext cx="1877060" cy="2655570"/>
          </a:xfrm>
          <a:prstGeom prst="rect">
            <a:avLst/>
          </a:prstGeom>
        </p:spPr>
      </p:pic>
      <p:pic>
        <p:nvPicPr>
          <p:cNvPr id="25" name="Picture 24" descr="Flashcard PS4_doc4-6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1930" y="762000"/>
            <a:ext cx="1867535" cy="2642235"/>
          </a:xfrm>
          <a:prstGeom prst="rect">
            <a:avLst/>
          </a:prstGeom>
        </p:spPr>
      </p:pic>
      <p:pic>
        <p:nvPicPr>
          <p:cNvPr id="10" name="Graphic 33" descr="Speech outline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-76172" y="4095115"/>
            <a:ext cx="1087727" cy="108772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7135" y="4343943"/>
            <a:ext cx="1665940" cy="1885407"/>
            <a:chOff x="524" y="7400"/>
            <a:chExt cx="2116" cy="2060"/>
          </a:xfrm>
        </p:grpSpPr>
        <p:pic>
          <p:nvPicPr>
            <p:cNvPr id="13" name="Graphic 28" descr="Group success with solid fill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1200" y="8020"/>
              <a:ext cx="1440" cy="1440"/>
            </a:xfrm>
            <a:prstGeom prst="rect">
              <a:avLst/>
            </a:prstGeom>
          </p:spPr>
        </p:pic>
        <p:sp>
          <p:nvSpPr>
            <p:cNvPr id="15" name="TextBox 34"/>
            <p:cNvSpPr txBox="1"/>
            <p:nvPr/>
          </p:nvSpPr>
          <p:spPr>
            <a:xfrm>
              <a:off x="524" y="7400"/>
              <a:ext cx="1440" cy="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anose="020B0604020202020204" pitchFamily="34" charset="0"/>
                </a:rPr>
                <a:t>Bingo!</a:t>
              </a:r>
            </a:p>
          </p:txBody>
        </p:sp>
      </p:grpSp>
      <p:pic>
        <p:nvPicPr>
          <p:cNvPr id="16" name="Graphic 21" descr="Arrow Right with solid fill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775367" y="1905311"/>
            <a:ext cx="518799" cy="518799"/>
          </a:xfrm>
          <a:prstGeom prst="rect">
            <a:avLst/>
          </a:prstGeom>
        </p:spPr>
      </p:pic>
      <p:pic>
        <p:nvPicPr>
          <p:cNvPr id="17" name="Graphic 21" descr="Arrow Right with solid fill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5745897" y="1905311"/>
            <a:ext cx="518799" cy="518799"/>
          </a:xfrm>
          <a:prstGeom prst="rect">
            <a:avLst/>
          </a:prstGeom>
        </p:spPr>
      </p:pic>
      <p:pic>
        <p:nvPicPr>
          <p:cNvPr id="18" name="Graphic 21" descr="Arrow Right with solid fill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8686582" y="1824031"/>
            <a:ext cx="518799" cy="518799"/>
          </a:xfrm>
          <a:prstGeom prst="rect">
            <a:avLst/>
          </a:prstGeom>
        </p:spPr>
      </p:pic>
      <p:pic>
        <p:nvPicPr>
          <p:cNvPr id="20" name="Graphic 24" descr="Line arrow: Clockwise curve outline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 rot="15633433">
            <a:off x="10584589" y="3650327"/>
            <a:ext cx="914400" cy="914400"/>
          </a:xfrm>
          <a:prstGeom prst="rect">
            <a:avLst/>
          </a:prstGeom>
        </p:spPr>
      </p:pic>
      <p:pic>
        <p:nvPicPr>
          <p:cNvPr id="28" name="Graphic 27" descr="Arrow Right with solid fill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 flipH="1">
            <a:off x="7651404" y="4633864"/>
            <a:ext cx="518799" cy="518799"/>
          </a:xfrm>
          <a:prstGeom prst="rect">
            <a:avLst/>
          </a:prstGeom>
        </p:spPr>
      </p:pic>
      <p:pic>
        <p:nvPicPr>
          <p:cNvPr id="21" name="Graphic 27" descr="Arrow Right with solid fill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 flipH="1">
            <a:off x="4332259" y="4572269"/>
            <a:ext cx="518799" cy="518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17" name="Oval 16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43000" y="392490"/>
            <a:ext cx="4953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Read and draw lines.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350" y="1795462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197667" y="1676399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0744200" y="4178300"/>
            <a:ext cx="381000" cy="469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oter Placeholder 1"/>
          <p:cNvSpPr txBox="1"/>
          <p:nvPr/>
        </p:nvSpPr>
        <p:spPr>
          <a:xfrm>
            <a:off x="9777046" y="6407882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8 – 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30630"/>
            <a:ext cx="11636375" cy="492315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17" name="Oval 16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43000" y="392490"/>
            <a:ext cx="4953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Read and draw lines.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350" y="1795462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197667" y="1676399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0744200" y="4178300"/>
            <a:ext cx="381000" cy="469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oter Placeholder 1"/>
          <p:cNvSpPr txBox="1"/>
          <p:nvPr/>
        </p:nvSpPr>
        <p:spPr>
          <a:xfrm>
            <a:off x="9777046" y="6407882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8 – 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30630"/>
            <a:ext cx="11636375" cy="4923155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5721350" y="2825750"/>
            <a:ext cx="4890135" cy="665480"/>
          </a:xfrm>
          <a:custGeom>
            <a:avLst/>
            <a:gdLst>
              <a:gd name="connisteX0" fmla="*/ 0 w 4890135"/>
              <a:gd name="connsiteY0" fmla="*/ 0 h 665480"/>
              <a:gd name="connisteX1" fmla="*/ 3096260 w 4890135"/>
              <a:gd name="connsiteY1" fmla="*/ 134620 h 665480"/>
              <a:gd name="connisteX2" fmla="*/ 4890135 w 4890135"/>
              <a:gd name="connsiteY2" fmla="*/ 665480 h 665480"/>
              <a:gd name="connisteX3" fmla="*/ 4195445 w 4890135"/>
              <a:gd name="connsiteY3" fmla="*/ 356870 h 6654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4890135" h="665480">
                <a:moveTo>
                  <a:pt x="0" y="0"/>
                </a:moveTo>
                <a:cubicBezTo>
                  <a:pt x="583565" y="16510"/>
                  <a:pt x="2118360" y="1270"/>
                  <a:pt x="3096260" y="134620"/>
                </a:cubicBezTo>
                <a:cubicBezTo>
                  <a:pt x="4074160" y="267970"/>
                  <a:pt x="4670425" y="621030"/>
                  <a:pt x="4890135" y="665480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urved Connector 9"/>
          <p:cNvCxnSpPr/>
          <p:nvPr/>
        </p:nvCxnSpPr>
        <p:spPr>
          <a:xfrm rot="10800000" flipV="1">
            <a:off x="8610600" y="2834640"/>
            <a:ext cx="1055370" cy="669925"/>
          </a:xfrm>
          <a:prstGeom prst="curvedConnector3">
            <a:avLst>
              <a:gd name="adj1" fmla="val 78279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flipV="1">
            <a:off x="2547620" y="4495800"/>
            <a:ext cx="728980" cy="538480"/>
          </a:xfrm>
          <a:prstGeom prst="curvedConnector3">
            <a:avLst>
              <a:gd name="adj1" fmla="val 85801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5915025" y="4407535"/>
            <a:ext cx="3027680" cy="613410"/>
          </a:xfrm>
          <a:custGeom>
            <a:avLst/>
            <a:gdLst>
              <a:gd name="connisteX0" fmla="*/ 3027477 w 3027477"/>
              <a:gd name="connsiteY0" fmla="*/ 607695 h 613260"/>
              <a:gd name="connisteX1" fmla="*/ 356032 w 3027477"/>
              <a:gd name="connsiteY1" fmla="*/ 530225 h 613260"/>
              <a:gd name="connisteX2" fmla="*/ 56947 w 3027477"/>
              <a:gd name="connsiteY2" fmla="*/ 0 h 613260"/>
              <a:gd name="connisteX3" fmla="*/ 133782 w 3027477"/>
              <a:gd name="connsiteY3" fmla="*/ 520700 h 61326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3027478" h="613260">
                <a:moveTo>
                  <a:pt x="3027478" y="607695"/>
                </a:moveTo>
                <a:cubicBezTo>
                  <a:pt x="2499158" y="602615"/>
                  <a:pt x="950393" y="651510"/>
                  <a:pt x="356033" y="530225"/>
                </a:cubicBezTo>
                <a:cubicBezTo>
                  <a:pt x="-238327" y="408940"/>
                  <a:pt x="101398" y="1905"/>
                  <a:pt x="56948" y="0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930" y="755650"/>
            <a:ext cx="11946890" cy="5440680"/>
            <a:chOff x="120" y="1539"/>
            <a:chExt cx="18812" cy="821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rcRect t="4364"/>
            <a:stretch>
              <a:fillRect/>
            </a:stretch>
          </p:blipFill>
          <p:spPr>
            <a:xfrm>
              <a:off x="210" y="1870"/>
              <a:ext cx="18722" cy="7889"/>
            </a:xfrm>
            <a:prstGeom prst="rect">
              <a:avLst/>
            </a:prstGeom>
          </p:spPr>
        </p:pic>
        <p:sp>
          <p:nvSpPr>
            <p:cNvPr id="6" name="Rectangles 5"/>
            <p:cNvSpPr/>
            <p:nvPr/>
          </p:nvSpPr>
          <p:spPr>
            <a:xfrm>
              <a:off x="120" y="1539"/>
              <a:ext cx="9600" cy="1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17" name="Oval 16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43000" y="392430"/>
            <a:ext cx="56280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Listen and write. Match.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350" y="1795462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0744200" y="4178300"/>
            <a:ext cx="381000" cy="469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oter Placeholder 1"/>
          <p:cNvSpPr txBox="1"/>
          <p:nvPr/>
        </p:nvSpPr>
        <p:spPr>
          <a:xfrm>
            <a:off x="9777046" y="6407882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8 – LESSON 1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0341068" y="2819400"/>
            <a:ext cx="403132" cy="4584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endParaRPr lang="en-US" sz="2600" b="1" dirty="0">
              <a:solidFill>
                <a:schemeClr val="bg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3" name="Text Box 11"/>
          <p:cNvSpPr txBox="1"/>
          <p:nvPr/>
        </p:nvSpPr>
        <p:spPr>
          <a:xfrm>
            <a:off x="3957002" y="2151533"/>
            <a:ext cx="1834198" cy="4584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endParaRPr lang="en-US" sz="2600" b="1" dirty="0">
              <a:solidFill>
                <a:schemeClr val="bg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930" y="755650"/>
            <a:ext cx="11946890" cy="5440680"/>
            <a:chOff x="120" y="1539"/>
            <a:chExt cx="18812" cy="821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rcRect t="4364"/>
            <a:stretch>
              <a:fillRect/>
            </a:stretch>
          </p:blipFill>
          <p:spPr>
            <a:xfrm>
              <a:off x="210" y="1870"/>
              <a:ext cx="18722" cy="7889"/>
            </a:xfrm>
            <a:prstGeom prst="rect">
              <a:avLst/>
            </a:prstGeom>
          </p:spPr>
        </p:pic>
        <p:sp>
          <p:nvSpPr>
            <p:cNvPr id="6" name="Rectangles 5"/>
            <p:cNvSpPr/>
            <p:nvPr/>
          </p:nvSpPr>
          <p:spPr>
            <a:xfrm>
              <a:off x="120" y="1539"/>
              <a:ext cx="9600" cy="1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17" name="Oval 16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43000" y="392430"/>
            <a:ext cx="56280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Listen and write. Match.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350" y="1795462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0744200" y="4178300"/>
            <a:ext cx="381000" cy="469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oter Placeholder 1"/>
          <p:cNvSpPr txBox="1"/>
          <p:nvPr/>
        </p:nvSpPr>
        <p:spPr>
          <a:xfrm>
            <a:off x="9777046" y="6407882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8 – LESSON 1</a:t>
            </a:r>
          </a:p>
        </p:txBody>
      </p:sp>
      <p:pic>
        <p:nvPicPr>
          <p:cNvPr id="2" name="Track 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3200" y="438150"/>
            <a:ext cx="495300" cy="49530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943600" y="2971800"/>
            <a:ext cx="182118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Saturdays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962400" y="3733800"/>
            <a:ext cx="182118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paint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715000" y="5334000"/>
            <a:ext cx="182118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Sundays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324600" y="4572000"/>
            <a:ext cx="182118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Tuesdays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9521825" y="1219200"/>
            <a:ext cx="570865" cy="534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524000" y="5181600"/>
            <a:ext cx="570865" cy="534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6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2362200" y="2514600"/>
            <a:ext cx="659765" cy="622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6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d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9753600" y="5212715"/>
            <a:ext cx="570865" cy="5797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6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</a:t>
            </a:r>
          </a:p>
        </p:txBody>
      </p:sp>
      <p:sp>
        <p:nvSpPr>
          <p:cNvPr id="22" name="Text Box 11"/>
          <p:cNvSpPr txBox="1"/>
          <p:nvPr/>
        </p:nvSpPr>
        <p:spPr>
          <a:xfrm>
            <a:off x="10341068" y="2904140"/>
            <a:ext cx="403132" cy="4584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endParaRPr lang="en-US" sz="2600" b="1" dirty="0">
              <a:solidFill>
                <a:schemeClr val="bg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3" name="Text Box 11"/>
          <p:cNvSpPr txBox="1"/>
          <p:nvPr/>
        </p:nvSpPr>
        <p:spPr>
          <a:xfrm>
            <a:off x="3957002" y="2208530"/>
            <a:ext cx="1834198" cy="4584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endParaRPr lang="en-US" sz="2600" b="1" dirty="0">
              <a:solidFill>
                <a:schemeClr val="bg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8" dur="41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t="6179" r="4279" b="8193"/>
          <a:stretch>
            <a:fillRect/>
          </a:stretch>
        </p:blipFill>
        <p:spPr>
          <a:xfrm>
            <a:off x="1296629" y="228600"/>
            <a:ext cx="9598741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29" y="412163"/>
            <a:ext cx="1066800" cy="95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057400" y="3043305"/>
            <a:ext cx="4964113" cy="215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Vocabulary</a:t>
            </a:r>
          </a:p>
          <a:p>
            <a:pPr marL="457200" indent="-457200">
              <a:lnSpc>
                <a:spcPct val="120000"/>
              </a:lnSpc>
              <a:buFontTx/>
              <a:buChar char="-"/>
              <a:defRPr/>
            </a:pPr>
            <a:r>
              <a:rPr lang="en-US" sz="2800" dirty="0">
                <a:latin typeface="Arial" panose="020B0604020202020204" pitchFamily="34" charset="0"/>
              </a:rPr>
              <a:t>Monday</a:t>
            </a:r>
          </a:p>
          <a:p>
            <a:pPr marL="457200" indent="-457200">
              <a:lnSpc>
                <a:spcPct val="120000"/>
              </a:lnSpc>
              <a:buFontTx/>
              <a:buChar char="-"/>
              <a:defRPr/>
            </a:pPr>
            <a:r>
              <a:rPr lang="en-US" sz="2800" dirty="0">
                <a:latin typeface="Arial" panose="020B0604020202020204" pitchFamily="34" charset="0"/>
              </a:rPr>
              <a:t>Tuesday</a:t>
            </a:r>
          </a:p>
          <a:p>
            <a:pPr marL="457200" indent="-457200">
              <a:lnSpc>
                <a:spcPct val="120000"/>
              </a:lnSpc>
              <a:buFontTx/>
              <a:buChar char="-"/>
              <a:defRPr/>
            </a:pPr>
            <a:r>
              <a:rPr lang="en-US" sz="2800" dirty="0">
                <a:latin typeface="Arial" panose="020B0604020202020204" pitchFamily="34" charset="0"/>
              </a:rPr>
              <a:t>Wednesday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706938" y="1317625"/>
            <a:ext cx="5573712" cy="423863"/>
          </a:xfrm>
          <a:prstGeom prst="roundRect">
            <a:avLst>
              <a:gd name="adj" fmla="val 25138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 Day … Month …. Date … Year 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060700" y="1836738"/>
            <a:ext cx="654050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Unit 8: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The Time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Lesson 1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Period 1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4812933" y="3689635"/>
            <a:ext cx="4964113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457200" indent="-457200">
              <a:lnSpc>
                <a:spcPct val="120000"/>
              </a:lnSpc>
              <a:buFontTx/>
              <a:buChar char="-"/>
              <a:defRPr/>
            </a:pPr>
            <a:r>
              <a:rPr lang="en-US" sz="2800" dirty="0">
                <a:latin typeface="Arial" panose="020B0604020202020204" pitchFamily="34" charset="0"/>
              </a:rPr>
              <a:t>Thursday</a:t>
            </a:r>
            <a:r>
              <a:rPr lang="en-US" sz="2800" dirty="0" smtClean="0">
                <a:latin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buFontTx/>
              <a:buChar char="-"/>
              <a:defRPr/>
            </a:pPr>
            <a:r>
              <a:rPr lang="en-US" sz="2800" dirty="0" smtClean="0">
                <a:latin typeface="Arial" panose="020B0604020202020204" pitchFamily="34" charset="0"/>
              </a:rPr>
              <a:t>Friday</a:t>
            </a:r>
          </a:p>
          <a:p>
            <a:pPr indent="0">
              <a:buFontTx/>
              <a:buNone/>
              <a:defRPr/>
            </a:pP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3" name="Footer Placeholder 1"/>
          <p:cNvSpPr txBox="1"/>
          <p:nvPr/>
        </p:nvSpPr>
        <p:spPr>
          <a:xfrm>
            <a:off x="9777046" y="6407882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8 – LESSON 1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7782284" y="3689635"/>
            <a:ext cx="2651693" cy="112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457200" indent="-457200">
              <a:lnSpc>
                <a:spcPct val="120000"/>
              </a:lnSpc>
              <a:buFontTx/>
              <a:buChar char="-"/>
              <a:defRPr/>
            </a:pPr>
            <a:r>
              <a:rPr lang="en-US" sz="2800" dirty="0">
                <a:latin typeface="Arial" panose="020B0604020202020204" pitchFamily="34" charset="0"/>
              </a:rPr>
              <a:t>Saturday</a:t>
            </a:r>
          </a:p>
          <a:p>
            <a:pPr marL="457200" indent="-457200">
              <a:lnSpc>
                <a:spcPct val="120000"/>
              </a:lnSpc>
              <a:buFontTx/>
              <a:buChar char="-"/>
              <a:defRPr/>
            </a:pPr>
            <a:r>
              <a:rPr lang="en-US" sz="2800" dirty="0">
                <a:latin typeface="Arial" panose="020B0604020202020204" pitchFamily="34" charset="0"/>
              </a:rPr>
              <a:t>Sunday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Flashcard PS4_doc4-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664585"/>
            <a:ext cx="1971675" cy="2642235"/>
          </a:xfrm>
          <a:prstGeom prst="rect">
            <a:avLst/>
          </a:prstGeom>
        </p:spPr>
      </p:pic>
      <p:sp>
        <p:nvSpPr>
          <p:cNvPr id="5" name="Footer Placeholder 1"/>
          <p:cNvSpPr txBox="1"/>
          <p:nvPr/>
        </p:nvSpPr>
        <p:spPr>
          <a:xfrm>
            <a:off x="9677400" y="640055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8 – LESSON 1</a:t>
            </a:r>
          </a:p>
        </p:txBody>
      </p:sp>
      <p:pic>
        <p:nvPicPr>
          <p:cNvPr id="6" name="Content Placeholder 5" descr="Flashcard PS4_doc2-08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3429000" y="3652520"/>
            <a:ext cx="2007235" cy="2649855"/>
          </a:xfrm>
          <a:prstGeom prst="rect">
            <a:avLst/>
          </a:prstGeom>
        </p:spPr>
      </p:pic>
      <p:pic>
        <p:nvPicPr>
          <p:cNvPr id="11" name="Content Placeholder 10" descr="Flashcard PS4_doc2-6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905000" y="916305"/>
            <a:ext cx="2038985" cy="2657475"/>
          </a:xfrm>
          <a:prstGeom prst="rect">
            <a:avLst/>
          </a:prstGeom>
        </p:spPr>
      </p:pic>
      <p:pic>
        <p:nvPicPr>
          <p:cNvPr id="19" name="Picture 18" descr="Flashcard PS4_doc3-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3664585"/>
            <a:ext cx="2018665" cy="2663190"/>
          </a:xfrm>
          <a:prstGeom prst="rect">
            <a:avLst/>
          </a:prstGeom>
        </p:spPr>
      </p:pic>
      <p:pic>
        <p:nvPicPr>
          <p:cNvPr id="22" name="Picture 21" descr="Flashcard PS4_doc4-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9800" y="3654425"/>
            <a:ext cx="2015490" cy="2647950"/>
          </a:xfrm>
          <a:prstGeom prst="rect">
            <a:avLst/>
          </a:prstGeom>
        </p:spPr>
      </p:pic>
      <p:pic>
        <p:nvPicPr>
          <p:cNvPr id="24" name="Picture 23" descr="Flashcard PS4_doc4-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7935" y="901065"/>
            <a:ext cx="2024380" cy="2655570"/>
          </a:xfrm>
          <a:prstGeom prst="rect">
            <a:avLst/>
          </a:prstGeom>
        </p:spPr>
      </p:pic>
      <p:pic>
        <p:nvPicPr>
          <p:cNvPr id="25" name="Picture 24" descr="Flashcard PS4_doc4-6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9600" y="914400"/>
            <a:ext cx="1950720" cy="264223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458381" y="0"/>
            <a:ext cx="32752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WRAP UP</a:t>
            </a:r>
            <a:endParaRPr lang="en-US" sz="6000" b="1" cap="none" spc="0" dirty="0">
              <a:ln w="6600">
                <a:noFill/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0"/>
            <a:ext cx="12208042" cy="685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043" name="Group 1"/>
          <p:cNvGrpSpPr/>
          <p:nvPr/>
        </p:nvGrpSpPr>
        <p:grpSpPr bwMode="auto">
          <a:xfrm>
            <a:off x="3236384" y="649818"/>
            <a:ext cx="7865533" cy="5481083"/>
            <a:chOff x="2503432" y="1580346"/>
            <a:chExt cx="5899867" cy="5480971"/>
          </a:xfrm>
        </p:grpSpPr>
        <p:sp>
          <p:nvSpPr>
            <p:cNvPr id="87045" name="TextBox 2"/>
            <p:cNvSpPr txBox="1">
              <a:spLocks noChangeArrowheads="1"/>
            </p:cNvSpPr>
            <p:nvPr/>
          </p:nvSpPr>
          <p:spPr bwMode="auto">
            <a:xfrm>
              <a:off x="2503432" y="1580346"/>
              <a:ext cx="5899867" cy="913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65" b="1" dirty="0">
                  <a:solidFill>
                    <a:srgbClr val="0000FF"/>
                  </a:solidFill>
                  <a:latin typeface="Arial" panose="020B0604020202020204" pitchFamily="34" charset="0"/>
                </a:rPr>
                <a:t>CÔNG TY CỔ PHẦN PHÁT TRIỂN GIÁO DỤC 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65" b="1" dirty="0">
                  <a:solidFill>
                    <a:srgbClr val="0000FF"/>
                  </a:solidFill>
                  <a:latin typeface="Arial" panose="020B0604020202020204" pitchFamily="34" charset="0"/>
                </a:rPr>
                <a:t>VIỆT NAM VPBOX</a:t>
              </a:r>
              <a:r>
                <a:rPr lang="en-US" altLang="en-US" sz="1865" b="1" dirty="0">
                  <a:solidFill>
                    <a:srgbClr val="00B050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819382" y="2835503"/>
              <a:ext cx="5583917" cy="4225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endParaRPr lang="en-US" sz="24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Tầng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226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Vạn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Phúc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P.Liễu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Giai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Quận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ĐT: (024) 3 3793 2405</a:t>
              </a:r>
            </a:p>
            <a:p>
              <a:pPr algn="r" defTabSz="1219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u="sng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phonics.hanoi@vpbox.edu.vn</a:t>
              </a:r>
              <a:endParaRPr lang="en-US" sz="1865" u="sng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5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Phố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Minh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270A,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Kiệt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P.14,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Quận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10.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ĐT: (028)  3 820 5934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phonics.hcm@vpbox.edu.vn</a:t>
              </a:r>
              <a:r>
                <a:rPr lang="en-US" sz="1865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865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1865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265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6"/>
                </a:rPr>
                <a:t>www.vpbox.edu.vn</a:t>
              </a:r>
              <a:endParaRPr lang="en-US" sz="226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265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7"/>
                </a:rPr>
                <a:t>https://phonics-smart.edu.vn</a:t>
              </a:r>
              <a:r>
                <a:rPr lang="en-US" sz="2265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</a:p>
          </p:txBody>
        </p:sp>
      </p:grpSp>
      <p:pic>
        <p:nvPicPr>
          <p:cNvPr id="87044" name="Picture 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3867"/>
            <a:ext cx="2683933" cy="189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98854" y="0"/>
            <a:ext cx="519430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DIVISION</a:t>
            </a:r>
          </a:p>
        </p:txBody>
      </p:sp>
      <p:sp>
        <p:nvSpPr>
          <p:cNvPr id="44" name="5-Point Star 7"/>
          <p:cNvSpPr/>
          <p:nvPr/>
        </p:nvSpPr>
        <p:spPr>
          <a:xfrm>
            <a:off x="152400" y="2322492"/>
            <a:ext cx="2659642" cy="21860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1</a:t>
            </a:r>
          </a:p>
        </p:txBody>
      </p:sp>
      <p:sp>
        <p:nvSpPr>
          <p:cNvPr id="48" name="5-Point Star 8"/>
          <p:cNvSpPr/>
          <p:nvPr/>
        </p:nvSpPr>
        <p:spPr>
          <a:xfrm>
            <a:off x="3043150" y="2238047"/>
            <a:ext cx="2788404" cy="2396194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2</a:t>
            </a:r>
          </a:p>
        </p:txBody>
      </p:sp>
      <p:sp>
        <p:nvSpPr>
          <p:cNvPr id="49" name="5-Point Star 9"/>
          <p:cNvSpPr/>
          <p:nvPr/>
        </p:nvSpPr>
        <p:spPr>
          <a:xfrm>
            <a:off x="6149886" y="2283928"/>
            <a:ext cx="2788406" cy="2304432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3</a:t>
            </a:r>
          </a:p>
        </p:txBody>
      </p:sp>
      <p:sp>
        <p:nvSpPr>
          <p:cNvPr id="50" name="5-Point Star 9"/>
          <p:cNvSpPr/>
          <p:nvPr/>
        </p:nvSpPr>
        <p:spPr>
          <a:xfrm>
            <a:off x="9256624" y="2270124"/>
            <a:ext cx="2788406" cy="231775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4</a:t>
            </a:r>
          </a:p>
        </p:txBody>
      </p:sp>
      <p:pic>
        <p:nvPicPr>
          <p:cNvPr id="7" name="Graphic 6" descr="Rating 3 Star outlin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38800" y="558463"/>
            <a:ext cx="914400" cy="9144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0134600" y="6400800"/>
            <a:ext cx="1999615" cy="438150"/>
          </a:xfrm>
          <a:solidFill>
            <a:schemeClr val="bg1"/>
          </a:solidFill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UNIT 8 – LESSON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8" grpId="0" animBg="1"/>
      <p:bldP spid="49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86927" y="0"/>
            <a:ext cx="64181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CLASSROOM RULES</a:t>
            </a:r>
          </a:p>
        </p:txBody>
      </p:sp>
      <p:pic>
        <p:nvPicPr>
          <p:cNvPr id="5" name="Picture 2" descr="ᐈ Be quiet sign stock icon, Royalty Free quiet pictures | download on  Depositphotos®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551" y="1418210"/>
            <a:ext cx="1593362" cy="174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s Anybody Listening? @coolcatteach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941" y="1262716"/>
            <a:ext cx="1950659" cy="174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70" y="3429000"/>
            <a:ext cx="1412161" cy="237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6"/>
          <p:cNvSpPr/>
          <p:nvPr/>
        </p:nvSpPr>
        <p:spPr>
          <a:xfrm>
            <a:off x="3034923" y="2141455"/>
            <a:ext cx="2497138" cy="9095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1. Be quiet!</a:t>
            </a:r>
          </a:p>
        </p:txBody>
      </p:sp>
      <p:sp>
        <p:nvSpPr>
          <p:cNvPr id="10" name="Rounded Rectangle 7"/>
          <p:cNvSpPr/>
          <p:nvPr/>
        </p:nvSpPr>
        <p:spPr>
          <a:xfrm>
            <a:off x="8494264" y="2141455"/>
            <a:ext cx="2497137" cy="8886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2. Listen!</a:t>
            </a:r>
          </a:p>
        </p:txBody>
      </p:sp>
      <p:sp>
        <p:nvSpPr>
          <p:cNvPr id="11" name="Rounded Rectangle 8"/>
          <p:cNvSpPr/>
          <p:nvPr/>
        </p:nvSpPr>
        <p:spPr>
          <a:xfrm>
            <a:off x="8203897" y="4740263"/>
            <a:ext cx="3721100" cy="9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4. Raise your hand to speak!</a:t>
            </a:r>
          </a:p>
        </p:txBody>
      </p:sp>
      <p:sp>
        <p:nvSpPr>
          <p:cNvPr id="12" name="Rounded Rectangle 9"/>
          <p:cNvSpPr/>
          <p:nvPr/>
        </p:nvSpPr>
        <p:spPr>
          <a:xfrm>
            <a:off x="2264531" y="4740263"/>
            <a:ext cx="2495550" cy="9095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3. Sit nicely!</a:t>
            </a:r>
          </a:p>
        </p:txBody>
      </p:sp>
      <p:pic>
        <p:nvPicPr>
          <p:cNvPr id="6" name="Picture 3" descr="Free Raise Your Hand Clipart, Download Free Clip Art, Free Clip Art on  Clipart Libra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111" y="3807637"/>
            <a:ext cx="2776219" cy="199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phic 12" descr="Rating 3 Star outlin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638800" y="558463"/>
            <a:ext cx="914400" cy="914400"/>
          </a:xfrm>
          <a:prstGeom prst="rect">
            <a:avLst/>
          </a:prstGeom>
        </p:spPr>
      </p:pic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9753600" y="6419605"/>
            <a:ext cx="2438400" cy="438395"/>
          </a:xfrm>
          <a:solidFill>
            <a:schemeClr val="bg1"/>
          </a:solidFill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       UNIT 5 – LESON </a:t>
            </a:r>
            <a:r>
              <a:rPr lang="en-US" b="1" dirty="0" smtClean="0">
                <a:solidFill>
                  <a:schemeClr val="accent1"/>
                </a:solidFill>
              </a:rPr>
              <a:t>2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8 – LESSON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86613" y="0"/>
            <a:ext cx="26187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panose="020B0604020202020204" pitchFamily="34" charset="0"/>
              </a:rPr>
              <a:t>WARM UP</a:t>
            </a:r>
            <a:endParaRPr lang="en-US" sz="4400" b="1" cap="none" spc="0" dirty="0">
              <a:ln w="6600">
                <a:noFill/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334" y="569387"/>
            <a:ext cx="774700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noFill/>
                  <a:prstDash val="solid"/>
                </a:ln>
                <a:solidFill>
                  <a:srgbClr val="2264A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Sing </a:t>
            </a:r>
            <a:r>
              <a:rPr lang="en-US" sz="2800" b="1" dirty="0" smtClean="0">
                <a:ln w="6600">
                  <a:noFill/>
                  <a:prstDash val="solid"/>
                </a:ln>
                <a:solidFill>
                  <a:srgbClr val="2264A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“This is the way we go to school” </a:t>
            </a:r>
            <a:r>
              <a:rPr lang="en-US" sz="2800" b="1" dirty="0">
                <a:ln w="6600">
                  <a:noFill/>
                  <a:prstDash val="solid"/>
                </a:ln>
                <a:solidFill>
                  <a:srgbClr val="2264A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song</a:t>
            </a:r>
            <a:endParaRPr lang="en-US" sz="4400" b="1" cap="none" spc="0" dirty="0">
              <a:ln w="6600">
                <a:noFill/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5" name="Footer Placeholder 1"/>
          <p:cNvSpPr txBox="1"/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5 – LESON </a:t>
            </a:r>
            <a:r>
              <a:rPr lang="en-US" b="1" dirty="0" smtClean="0">
                <a:solidFill>
                  <a:schemeClr val="accent1"/>
                </a:solidFill>
              </a:rPr>
              <a:t>1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753600" y="6380870"/>
            <a:ext cx="2438400" cy="438395"/>
          </a:xfrm>
          <a:solidFill>
            <a:schemeClr val="bg1"/>
          </a:solidFill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       UNIT 8 – LESSON 1</a:t>
            </a:r>
          </a:p>
        </p:txBody>
      </p:sp>
      <p:pic>
        <p:nvPicPr>
          <p:cNvPr id="4" name="This is the Way We Go To School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05" y="1160780"/>
            <a:ext cx="12127230" cy="5095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320013"/>
            <a:ext cx="8686800" cy="10950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spcAft>
                <a:spcPts val="0"/>
              </a:spcAft>
              <a:defRPr/>
            </a:pPr>
            <a:r>
              <a:rPr kumimoji="0" lang="en-US" b="1" i="0" u="none" strike="noStrike" cap="none" spc="0" normalizeH="0" baseline="0" noProof="0" dirty="0">
                <a:ln w="6600">
                  <a:noFill/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</a:rPr>
              <a:t>UNIT 8 – THE TIME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36" name="Straight Connector 35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0544984" y="5561668"/>
            <a:ext cx="1715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CC5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180127" y="5518513"/>
            <a:ext cx="2232248" cy="609531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Lesson 1</a:t>
            </a:r>
          </a:p>
        </p:txBody>
      </p:sp>
      <p:sp>
        <p:nvSpPr>
          <p:cNvPr id="8" name="Footer Placeholder 1"/>
          <p:cNvSpPr txBox="1"/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5 – LESON </a:t>
            </a:r>
            <a:r>
              <a:rPr lang="en-US" b="1" dirty="0" smtClean="0">
                <a:solidFill>
                  <a:schemeClr val="accent1"/>
                </a:solidFill>
              </a:rPr>
              <a:t>1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210800" y="6400800"/>
            <a:ext cx="1956435" cy="365125"/>
          </a:xfrm>
          <a:solidFill>
            <a:schemeClr val="bg1"/>
          </a:solidFill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UNIT 8 – LESSON 1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rcRect t="2981"/>
          <a:stretch>
            <a:fillRect/>
          </a:stretch>
        </p:blipFill>
        <p:spPr>
          <a:xfrm>
            <a:off x="0" y="0"/>
            <a:ext cx="12191365" cy="5362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5" name="Footer Placeholder 1"/>
          <p:cNvSpPr txBox="1"/>
          <p:nvPr/>
        </p:nvSpPr>
        <p:spPr>
          <a:xfrm>
            <a:off x="9677400" y="640055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8 – LESSON 1</a:t>
            </a:r>
          </a:p>
        </p:txBody>
      </p:sp>
      <p:sp>
        <p:nvSpPr>
          <p:cNvPr id="48" name="Oval Callout 47"/>
          <p:cNvSpPr/>
          <p:nvPr/>
        </p:nvSpPr>
        <p:spPr>
          <a:xfrm>
            <a:off x="609600" y="1295400"/>
            <a:ext cx="4952365" cy="1814830"/>
          </a:xfrm>
          <a:prstGeom prst="wedgeEllipseCallout">
            <a:avLst>
              <a:gd name="adj1" fmla="val -45714"/>
              <a:gd name="adj2" fmla="val -51578"/>
            </a:avLst>
          </a:prstGeom>
          <a:solidFill>
            <a:schemeClr val="bg1"/>
          </a:solidFill>
          <a:ln w="76200">
            <a:solidFill>
              <a:srgbClr val="A9A3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There are seven days in a week. </a:t>
            </a:r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Track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346710"/>
            <a:ext cx="495300" cy="495300"/>
          </a:xfrm>
          <a:prstGeom prst="rect">
            <a:avLst/>
          </a:prstGeom>
        </p:spPr>
      </p:pic>
      <p:pic>
        <p:nvPicPr>
          <p:cNvPr id="6" name="Content Placeholder 5" descr="Flashcard PS4_doc2-08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5052060" y="3657600"/>
            <a:ext cx="1873250" cy="2649855"/>
          </a:xfrm>
          <a:prstGeom prst="rect">
            <a:avLst/>
          </a:prstGeom>
        </p:spPr>
      </p:pic>
      <p:pic>
        <p:nvPicPr>
          <p:cNvPr id="11" name="Content Placeholder 10" descr="Flashcard PS4_doc2-62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511290" y="914400"/>
            <a:ext cx="1878330" cy="2657475"/>
          </a:xfrm>
          <a:prstGeom prst="rect">
            <a:avLst/>
          </a:prstGeom>
        </p:spPr>
      </p:pic>
      <p:pic>
        <p:nvPicPr>
          <p:cNvPr id="19" name="Picture 18" descr="Flashcard PS4_doc3-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1400" y="3643630"/>
            <a:ext cx="1880870" cy="2663190"/>
          </a:xfrm>
          <a:prstGeom prst="rect">
            <a:avLst/>
          </a:prstGeom>
        </p:spPr>
      </p:pic>
      <p:pic>
        <p:nvPicPr>
          <p:cNvPr id="22" name="Picture 21" descr="Flashcard PS4_doc4-0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9325" y="3664585"/>
            <a:ext cx="1871980" cy="2647950"/>
          </a:xfrm>
          <a:prstGeom prst="rect">
            <a:avLst/>
          </a:prstGeom>
        </p:spPr>
      </p:pic>
      <p:pic>
        <p:nvPicPr>
          <p:cNvPr id="23" name="Picture 22" descr="Flashcard PS4_doc4-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7000" y="3664585"/>
            <a:ext cx="1868170" cy="2642235"/>
          </a:xfrm>
          <a:prstGeom prst="rect">
            <a:avLst/>
          </a:prstGeom>
        </p:spPr>
      </p:pic>
      <p:pic>
        <p:nvPicPr>
          <p:cNvPr id="24" name="Picture 23" descr="Flashcard PS4_doc4-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0" y="916305"/>
            <a:ext cx="1877060" cy="2655570"/>
          </a:xfrm>
          <a:prstGeom prst="rect">
            <a:avLst/>
          </a:prstGeom>
        </p:spPr>
      </p:pic>
      <p:pic>
        <p:nvPicPr>
          <p:cNvPr id="25" name="Picture 24" descr="Flashcard PS4_doc4-6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8135" y="3664585"/>
            <a:ext cx="1867535" cy="2642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6" dur="38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9" name="Oval 8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2" name="Footer Placeholder 1"/>
          <p:cNvSpPr txBox="1"/>
          <p:nvPr/>
        </p:nvSpPr>
        <p:spPr>
          <a:xfrm>
            <a:off x="9753600" y="640055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accent1"/>
                </a:solidFill>
              </a:rPr>
              <a:t>       UNIT 8 – LESSON 1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8" name="Oval Callout 47"/>
          <p:cNvSpPr/>
          <p:nvPr/>
        </p:nvSpPr>
        <p:spPr>
          <a:xfrm>
            <a:off x="838200" y="2590800"/>
            <a:ext cx="4952365" cy="1814830"/>
          </a:xfrm>
          <a:prstGeom prst="wedgeEllipseCallout">
            <a:avLst>
              <a:gd name="adj1" fmla="val -45714"/>
              <a:gd name="adj2" fmla="val -51578"/>
            </a:avLst>
          </a:prstGeom>
          <a:solidFill>
            <a:schemeClr val="bg1"/>
          </a:solidFill>
          <a:ln w="76200">
            <a:solidFill>
              <a:srgbClr val="A9A3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There are seven days in a week. </a:t>
            </a:r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Content Placeholder 10" descr="Flashcard PS4_doc2-6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467600" y="1295400"/>
            <a:ext cx="3076575" cy="4351655"/>
          </a:xfrm>
          <a:prstGeom prst="rect">
            <a:avLst/>
          </a:prstGeom>
        </p:spPr>
      </p:pic>
      <p:pic>
        <p:nvPicPr>
          <p:cNvPr id="5" name="Track 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29" end="284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10200" y="1512570"/>
            <a:ext cx="495300" cy="495300"/>
          </a:xfrm>
          <a:prstGeom prst="rect">
            <a:avLst/>
          </a:prstGeom>
        </p:spPr>
      </p:pic>
      <p:pic>
        <p:nvPicPr>
          <p:cNvPr id="7" name="Track 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91" end="249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4200" y="1219200"/>
            <a:ext cx="495300" cy="495300"/>
          </a:xfrm>
          <a:prstGeom prst="rect">
            <a:avLst/>
          </a:prstGeom>
        </p:spPr>
      </p:pic>
    </p:spTree>
  </p:cSld>
  <p:clrMapOvr>
    <a:masterClrMapping/>
  </p:clrMapOvr>
  <p:transition spd="med">
    <p:pull/>
    <p:sndAc>
      <p:stSnd>
        <p:snd r:embed="rId5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45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28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7" name="Oval 6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2" name="Footer Placeholder 1"/>
          <p:cNvSpPr txBox="1"/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8 – LESSON </a:t>
            </a:r>
            <a:r>
              <a:rPr lang="en-US" b="1" dirty="0" smtClean="0">
                <a:solidFill>
                  <a:schemeClr val="accent1"/>
                </a:solidFill>
              </a:rPr>
              <a:t>1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3" name="Picture 2" descr="Flashcard PS4_doc4-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" y="1445895"/>
            <a:ext cx="2783205" cy="3945255"/>
          </a:xfrm>
          <a:prstGeom prst="rect">
            <a:avLst/>
          </a:prstGeom>
        </p:spPr>
      </p:pic>
      <p:pic>
        <p:nvPicPr>
          <p:cNvPr id="4" name="Picture 3" descr="Flashcard PS4_doc4-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8490" y="1447800"/>
            <a:ext cx="2785110" cy="3947160"/>
          </a:xfrm>
          <a:prstGeom prst="rect">
            <a:avLst/>
          </a:prstGeom>
        </p:spPr>
      </p:pic>
      <p:pic>
        <p:nvPicPr>
          <p:cNvPr id="11" name="Track 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56" end="1790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1445895"/>
            <a:ext cx="495300" cy="495300"/>
          </a:xfrm>
          <a:prstGeom prst="rect">
            <a:avLst/>
          </a:prstGeom>
        </p:spPr>
      </p:pic>
      <p:pic>
        <p:nvPicPr>
          <p:cNvPr id="13" name="Track 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65" end="2109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00600" y="1371600"/>
            <a:ext cx="495300" cy="495300"/>
          </a:xfrm>
          <a:prstGeom prst="rect">
            <a:avLst/>
          </a:prstGeom>
        </p:spPr>
      </p:pic>
    </p:spTree>
  </p:cSld>
  <p:clrMapOvr>
    <a:masterClrMapping/>
  </p:clrMapOvr>
  <p:transition spd="med">
    <p:pull/>
    <p:sndAc>
      <p:stSnd>
        <p:snd r:embed="rId5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30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30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Office Theme">
  <a:themeElements>
    <a:clrScheme name="9Slide - 2019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12</TotalTime>
  <Words>529</Words>
  <Application>Microsoft Office PowerPoint</Application>
  <PresentationFormat>Widescreen</PresentationFormat>
  <Paragraphs>124</Paragraphs>
  <Slides>21</Slides>
  <Notes>19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#9Slide02 Noi dung dai</vt:lpstr>
      <vt:lpstr>#9Slide02 Tieu de dai</vt:lpstr>
      <vt:lpstr>Arial</vt:lpstr>
      <vt:lpstr>Calibri</vt:lpstr>
      <vt:lpstr>Calibri Light</vt:lpstr>
      <vt:lpstr>Comic Sans MS</vt:lpstr>
      <vt:lpstr>Lucida Calligraphy</vt:lpstr>
      <vt:lpstr>Times New Roman</vt:lpstr>
      <vt:lpstr>Office Theme</vt:lpstr>
      <vt:lpstr>1_Custom Design</vt:lpstr>
      <vt:lpstr>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8 – THE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CHUYEN MON</dc:creator>
  <cp:keywords>9Slide</cp:keywords>
  <dc:description>9Slide.vn</dc:description>
  <cp:lastModifiedBy>ADMIN</cp:lastModifiedBy>
  <cp:revision>82</cp:revision>
  <dcterms:created xsi:type="dcterms:W3CDTF">2022-03-21T01:59:00Z</dcterms:created>
  <dcterms:modified xsi:type="dcterms:W3CDTF">2023-12-18T03:34:47Z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193A4FC6D40C4F72B4A710EBD6480FEC_13</vt:lpwstr>
  </property>
  <property fmtid="{D5CDD505-2E9C-101B-9397-08002B2CF9AE}" pid="3" name="KSOProductBuildVer">
    <vt:lpwstr>1033-12.2.0.13266</vt:lpwstr>
  </property>
</Properties>
</file>