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6" r:id="rId18"/>
    <p:sldId id="278" r:id="rId19"/>
    <p:sldId id="277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77199" autoAdjust="0"/>
  </p:normalViewPr>
  <p:slideViewPr>
    <p:cSldViewPr snapToGrid="0">
      <p:cViewPr varScale="1">
        <p:scale>
          <a:sx n="57" d="100"/>
          <a:sy n="57" d="100"/>
        </p:scale>
        <p:origin x="12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 class into 4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3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charset="0"/>
              <a:buNone/>
            </a:pPr>
            <a:r>
              <a:rPr lang="en-GB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-Ask students “What’s the date today? What will happen on that date?” and let students answer.</a:t>
            </a:r>
          </a:p>
          <a:p>
            <a: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charset="0"/>
              <a:buNone/>
            </a:pPr>
            <a:r>
              <a:rPr lang="en-GB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-Tell students look at their book Activity 2 on page 74.</a:t>
            </a:r>
          </a:p>
          <a:p>
            <a: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charset="0"/>
              <a:buNone/>
            </a:pPr>
            <a:r>
              <a:rPr lang="en-GB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-Review learnt vocabularies: the sound /θ/, /ʤ/: and the words: </a:t>
            </a:r>
            <a:r>
              <a:rPr lang="vi-VN" sz="1800" dirty="0" smtClean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third</a:t>
            </a:r>
            <a:r>
              <a:rPr lang="en-GB" sz="1800" dirty="0" smtClean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lang="en-GB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birthday, June, juice. </a:t>
            </a:r>
          </a:p>
          <a:p>
            <a: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charset="0"/>
              <a:buNone/>
            </a:pPr>
            <a:r>
              <a:rPr lang="en-GB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-Tell students that they are going to listen.</a:t>
            </a:r>
          </a:p>
          <a:p>
            <a: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charset="0"/>
              <a:buNone/>
            </a:pPr>
            <a:r>
              <a:rPr lang="en-GB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-Play the software for the students to listen to the conversation from the audio CD (track 12) twice.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0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charset="0"/>
              <a:buNone/>
            </a:pPr>
            <a:r>
              <a:rPr lang="en-GB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-Have students listen again, catch the language items they have learnt by claping the words with coloured letter.</a:t>
            </a:r>
          </a:p>
          <a:p>
            <a: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charset="0"/>
              <a:buNone/>
            </a:pPr>
            <a:r>
              <a:rPr lang="en-GB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-Ask some questions about the conversation to check students’ understanding.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15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charset="0"/>
              <a:buNone/>
            </a:pPr>
            <a:r>
              <a:rPr lang="en-GB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-Have students listen again, catch the language items they have learnt by claping the words with coloured letter.</a:t>
            </a:r>
            <a:endParaRPr lang="en-GB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charset="0"/>
              <a:buNone/>
            </a:pPr>
            <a:r>
              <a:rPr lang="en-GB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-Ask some questions about the conversation to check students’ understanding.</a:t>
            </a:r>
            <a:endParaRPr lang="en-GB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35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charset="0"/>
              <a:buNone/>
            </a:pPr>
            <a:r>
              <a:rPr lang="en-GB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-Have students listen again, catch the language items they have learnt by claping the words with coloured letter.</a:t>
            </a:r>
            <a:endParaRPr lang="en-GB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charset="0"/>
              <a:buNone/>
            </a:pPr>
            <a:r>
              <a:rPr lang="en-GB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-Ask some questions about the conversation to check students’ understanding.</a:t>
            </a:r>
            <a:endParaRPr lang="en-GB" sz="1800" dirty="0">
              <a:effectLst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78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charset="0"/>
              <a:buNone/>
            </a:pPr>
            <a:r>
              <a:rPr lang="en-GB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-Let students work in pairs, open the book, take turn to read the story, the others listen and clap the focused words.</a:t>
            </a:r>
          </a:p>
          <a:p>
            <a: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charset="0"/>
              <a:buNone/>
            </a:pPr>
            <a:r>
              <a:rPr lang="en-GB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-Have students practice in pairs and do role play.</a:t>
            </a:r>
          </a:p>
          <a:p>
            <a: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charset="0"/>
              <a:buNone/>
            </a:pPr>
            <a:r>
              <a:rPr lang="en-US" altLang="en-GB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-</a:t>
            </a:r>
            <a:r>
              <a:rPr lang="en-GB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Invite some students to read the story in front of class, the rest listen and clap.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98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-Tell students that they are going to listen the sounds and the words, then circle the pictures having their names with the same sound they hear.</a:t>
            </a:r>
          </a:p>
          <a:p>
            <a:r>
              <a:rPr lang="en-US" dirty="0"/>
              <a:t>-Ask students to look at the pictures and name them </a:t>
            </a:r>
            <a:r>
              <a:rPr lang="en-US" dirty="0" smtClean="0"/>
              <a:t>(</a:t>
            </a:r>
            <a:r>
              <a:rPr lang="vi-VN" dirty="0" smtClean="0"/>
              <a:t>thir</a:t>
            </a:r>
            <a:r>
              <a:rPr lang="en-US" dirty="0" smtClean="0"/>
              <a:t>d</a:t>
            </a:r>
            <a:r>
              <a:rPr lang="en-US" dirty="0"/>
              <a:t>, sandwich, bath - June, thirsty, page - fruit, mouth, birthday - juice, gym, thirteen).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92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-Instruct students to listen and circle.</a:t>
            </a:r>
          </a:p>
          <a:p>
            <a:r>
              <a:rPr lang="en-US" dirty="0"/>
              <a:t>-Show students an example. (a) and explain.</a:t>
            </a:r>
          </a:p>
          <a:p>
            <a:r>
              <a:rPr lang="en-US" dirty="0"/>
              <a:t>-Teacher can write the three words on the board and select some students to underline the letter pronounced /θ/.</a:t>
            </a:r>
          </a:p>
          <a:p>
            <a:r>
              <a:rPr lang="en-US" dirty="0"/>
              <a:t>-Get students to work in pairs to look at the others pictures and say the words and the sounds.</a:t>
            </a:r>
          </a:p>
          <a:p>
            <a:r>
              <a:rPr lang="en-US" dirty="0"/>
              <a:t>-Ask students to listen and do the same with b, c, d then check the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54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effectLst/>
                <a:latin typeface="Calibri" panose="020F0502020204030204" charset="0"/>
                <a:ea typeface="Calibri" panose="020F0502020204030204" charset="0"/>
                <a:cs typeface="Arial" panose="020B0604020202020204" pitchFamily="34" charset="0"/>
                <a:sym typeface="+mn-ea"/>
              </a:rPr>
              <a:t>Review all the words they have learnt by using flashcards.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46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all the words they have learnt by using flashcards.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 the stars.</a:t>
            </a:r>
          </a:p>
          <a:p>
            <a:r>
              <a:rPr lang="vi-V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compliments.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76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defTabSz="914400"/>
            <a:fld id="{AF7EADF4-2E15-4156-B7F6-87B07BC7506C}" type="slidenum">
              <a:rPr lang="en-US" altLang="en-US" sz="1300" smtClean="0">
                <a:solidFill>
                  <a:srgbClr val="000000"/>
                </a:solidFill>
                <a:cs typeface="Arial" panose="020B0604020202020204" pitchFamily="34" charset="0"/>
              </a:rPr>
              <a:t>20</a:t>
            </a:fld>
            <a:endParaRPr lang="en-US" altLang="en-US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94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effectLst/>
                <a:latin typeface="Calibri" panose="020F0502020204030204" charset="0"/>
                <a:ea typeface="Calibri" panose="020F0502020204030204" charset="0"/>
                <a:cs typeface="Arial" panose="020B0604020202020204" pitchFamily="34" charset="0"/>
              </a:rPr>
              <a:t>Classroom rules</a:t>
            </a:r>
            <a:endParaRPr lang="en-GB" sz="1800" dirty="0">
              <a:effectLst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5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vi-VN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Revise the </a:t>
            </a:r>
            <a:r>
              <a:rPr lang="en-US" altLang="vi-VN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vocabulary in the previous lessons by conducting a game. Rules:</a:t>
            </a:r>
          </a:p>
          <a:p>
            <a:r>
              <a:rPr lang="en-US" altLang="vi-VN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- Have each student prepare a strip and write a word about days and months. Collect them.</a:t>
            </a:r>
          </a:p>
          <a:p>
            <a:r>
              <a:rPr lang="en-US" altLang="vi-VN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- Divide the class into two groups. Call a student from each group to pick up a word and spell it. The rest of the class raise their hands to say the word spelled.</a:t>
            </a:r>
          </a:p>
          <a:p>
            <a:r>
              <a:rPr lang="en-US" altLang="vi-VN" sz="1800" dirty="0">
                <a:effectLst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- One point/star is rewarded for the group with the correct spelling. Another one point/star is for the group saying the word correctly.</a:t>
            </a:r>
          </a:p>
        </p:txBody>
      </p:sp>
      <p:sp>
        <p:nvSpPr>
          <p:cNvPr id="1024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fld id="{A1C16763-C7BE-418B-B182-8975841DBC9B}" type="slidenum">
              <a:rPr lang="en-GB" altLang="en-US"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3781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9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-Use the software to show the pictures in part 1. “Now class, look at the picture. We are going to learn some words that have two new sound /θ/and /ʤ/. These are 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birthday, June, juice.”.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-Show the pictures for students to say the words.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-Ask students to look at the screen and listen to the audio CD (track 11) twice.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-Draw students’ attention to the red letter in each word. Help them to understand and recognize this by writing a word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board then underline and number each syllable in the word.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-Get students to focus on the sound /θ/ as in the words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vi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birthday” and the sound /ʤ/ as in the words “June, juice”, then guide them how to pronounce these sounds correctly.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15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vi-VN" dirty="0">
                <a:effectLst/>
                <a:latin typeface="Calibri" panose="020F0502020204030204" charset="0"/>
                <a:ea typeface="Calibri" panose="020F0502020204030204" charset="0"/>
                <a:cs typeface="Arial" panose="020B0604020202020204" pitchFamily="34" charset="0"/>
                <a:sym typeface="+mn-ea"/>
              </a:rPr>
              <a:t>Have students observe and mimic the position of the lips and the tongue when the sound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charset="0"/>
                <a:ea typeface="Calibri" panose="020F0502020204030204" charset="0"/>
                <a:cs typeface="Arial" panose="020B0604020202020204" pitchFamily="34" charset="0"/>
                <a:sym typeface="+mn-ea"/>
              </a:rPr>
              <a:t>/θ/</a:t>
            </a:r>
            <a:r>
              <a:rPr lang="vi-VN" dirty="0">
                <a:solidFill>
                  <a:srgbClr val="000000"/>
                </a:solidFill>
                <a:effectLst/>
                <a:latin typeface="Calibri" panose="020F0502020204030204" charset="0"/>
                <a:ea typeface="Calibri" panose="020F0502020204030204" charset="0"/>
                <a:cs typeface="Arial" panose="020B0604020202020204" pitchFamily="34" charset="0"/>
                <a:sym typeface="+mn-ea"/>
              </a:rPr>
              <a:t>  pronouced. </a:t>
            </a:r>
            <a:endParaRPr lang="en-GB" dirty="0">
              <a:effectLst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en-US" dirty="0">
                <a:effectLst/>
                <a:latin typeface="Calibri" panose="020F0502020204030204" charset="0"/>
                <a:ea typeface="Calibri" panose="020F0502020204030204" charset="0"/>
                <a:cs typeface="Arial" panose="020B0604020202020204" pitchFamily="34" charset="0"/>
                <a:sym typeface="+mn-ea"/>
              </a:rPr>
              <a:t>Play the audio CD2 Track 11 for students to listen</a:t>
            </a:r>
            <a:r>
              <a:rPr lang="vi-VN" dirty="0">
                <a:effectLst/>
                <a:latin typeface="Calibri" panose="020F0502020204030204" charset="0"/>
                <a:ea typeface="Calibri" panose="020F0502020204030204" charset="0"/>
                <a:cs typeface="Arial" panose="020B0604020202020204" pitchFamily="34" charset="0"/>
                <a:sym typeface="+mn-ea"/>
              </a:rPr>
              <a:t> and repeat</a:t>
            </a:r>
            <a:r>
              <a:rPr lang="en-US" dirty="0">
                <a:effectLst/>
                <a:latin typeface="Calibri" panose="020F0502020204030204" charset="0"/>
                <a:ea typeface="Calibri" panose="020F0502020204030204" charset="0"/>
                <a:cs typeface="Arial" panose="020B0604020202020204" pitchFamily="34" charset="0"/>
                <a:sym typeface="+mn-ea"/>
              </a:rPr>
              <a:t>.</a:t>
            </a:r>
            <a:endParaRPr lang="en-GB" dirty="0">
              <a:effectLst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1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vi-VN" dirty="0">
                <a:effectLst/>
                <a:latin typeface="Calibri" panose="020F0502020204030204" charset="0"/>
                <a:ea typeface="Calibri" panose="020F0502020204030204" charset="0"/>
                <a:cs typeface="Arial" panose="020B0604020202020204" pitchFamily="34" charset="0"/>
                <a:sym typeface="+mn-ea"/>
              </a:rPr>
              <a:t>Have students observe and mimic the position of the lips and the tongue when the sound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charset="0"/>
                <a:ea typeface="Calibri" panose="020F0502020204030204" charset="0"/>
                <a:cs typeface="Arial" panose="020B0604020202020204" pitchFamily="34" charset="0"/>
                <a:sym typeface="+mn-ea"/>
              </a:rPr>
              <a:t>/ʤ/</a:t>
            </a:r>
            <a:r>
              <a:rPr lang="vi-VN" dirty="0">
                <a:solidFill>
                  <a:srgbClr val="000000"/>
                </a:solidFill>
                <a:effectLst/>
                <a:latin typeface="Calibri" panose="020F0502020204030204" charset="0"/>
                <a:ea typeface="Calibri" panose="020F0502020204030204" charset="0"/>
                <a:cs typeface="Arial" panose="020B0604020202020204" pitchFamily="34" charset="0"/>
                <a:sym typeface="+mn-ea"/>
              </a:rPr>
              <a:t>  pronouced. </a:t>
            </a:r>
            <a:endParaRPr lang="en-GB" dirty="0">
              <a:effectLst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mbria" panose="02040503050406030204" pitchFamily="18" charset="0"/>
              <a:buChar char="-"/>
            </a:pPr>
            <a:r>
              <a:rPr lang="en-US" dirty="0">
                <a:effectLst/>
                <a:latin typeface="Calibri" panose="020F0502020204030204" charset="0"/>
                <a:ea typeface="Calibri" panose="020F0502020204030204" charset="0"/>
                <a:cs typeface="Arial" panose="020B0604020202020204" pitchFamily="34" charset="0"/>
                <a:sym typeface="+mn-ea"/>
              </a:rPr>
              <a:t>Play the audio CD2 Track 11 for students to listen</a:t>
            </a:r>
            <a:r>
              <a:rPr lang="vi-VN" dirty="0">
                <a:effectLst/>
                <a:latin typeface="Calibri" panose="020F0502020204030204" charset="0"/>
                <a:ea typeface="Calibri" panose="020F0502020204030204" charset="0"/>
                <a:cs typeface="Arial" panose="020B0604020202020204" pitchFamily="34" charset="0"/>
                <a:sym typeface="+mn-ea"/>
              </a:rPr>
              <a:t> and repeat</a:t>
            </a:r>
            <a:r>
              <a:rPr lang="en-US" dirty="0">
                <a:effectLst/>
                <a:latin typeface="Calibri" panose="020F0502020204030204" charset="0"/>
                <a:ea typeface="Calibri" panose="020F0502020204030204" charset="0"/>
                <a:cs typeface="Arial" panose="020B0604020202020204" pitchFamily="34" charset="0"/>
                <a:sym typeface="+mn-ea"/>
              </a:rPr>
              <a:t>.</a:t>
            </a:r>
            <a:endParaRPr lang="en-GB" dirty="0">
              <a:effectLst/>
              <a:latin typeface="Calibri" panose="020F0502020204030204" charset="0"/>
              <a:ea typeface="Calibri" panose="020F0502020204030204" charset="0"/>
              <a:cs typeface="Arial" panose="020B0604020202020204" pitchFamily="34" charset="0"/>
            </a:endParaRPr>
          </a:p>
          <a:p>
            <a:pPr lvl="0"/>
            <a:endParaRPr lang="en-US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6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60A18-BC08-41C1-B514-908CEF84AF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55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0447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/>
              <a:t>Game: Who’s faster?</a:t>
            </a:r>
          </a:p>
          <a:p>
            <a:pPr marL="20447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-Write pairs of words with sounds /θ/and /ʤ/ on the board (ex: </a:t>
            </a:r>
            <a:r>
              <a:rPr lang="vi-VN" altLang="en-US" dirty="0" smtClean="0"/>
              <a:t>third</a:t>
            </a:r>
            <a:r>
              <a:rPr lang="en-US" altLang="en-US" dirty="0" smtClean="0"/>
              <a:t> </a:t>
            </a:r>
            <a:r>
              <a:rPr lang="en-US" altLang="en-US" dirty="0"/>
              <a:t>- juice).</a:t>
            </a:r>
          </a:p>
          <a:p>
            <a:pPr marL="20447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-Say a sound (/θ/ or /ʤ/), students listen and say the word having that sound.</a:t>
            </a:r>
          </a:p>
          <a:p>
            <a:pPr marL="20447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-The fastest student raises hand to answer.</a:t>
            </a:r>
          </a:p>
          <a:p>
            <a:pPr marL="20447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-For each correct answer, that team will get 1 points/stars.</a:t>
            </a:r>
          </a:p>
          <a:p>
            <a:pPr marL="20447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Ask the whole class to read aloud the words and correct students’ pronunciation.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fld id="{AD1CC452-ECEB-4226-B629-DAB780DDD775}" type="slidenum">
              <a:rPr lang="en-GB" altLang="en-US"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159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honics-smart.edu.vn/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://www.vpbox.edu.v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rang ppt-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7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15" name="Oval 14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repeat.</a:t>
            </a:r>
          </a:p>
        </p:txBody>
      </p:sp>
      <p:sp>
        <p:nvSpPr>
          <p:cNvPr id="11" name="Cloud 10"/>
          <p:cNvSpPr/>
          <p:nvPr/>
        </p:nvSpPr>
        <p:spPr>
          <a:xfrm>
            <a:off x="1828800" y="1143000"/>
            <a:ext cx="4800600" cy="206579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Who’s faster?</a:t>
            </a:r>
          </a:p>
        </p:txBody>
      </p:sp>
      <p:pic>
        <p:nvPicPr>
          <p:cNvPr id="101" name="Picture 100"/>
          <p:cNvPicPr/>
          <p:nvPr/>
        </p:nvPicPr>
        <p:blipFill>
          <a:blip/>
          <a:stretch>
            <a:fillRect/>
          </a:stretch>
        </p:blipFill>
        <p:spPr>
          <a:xfrm>
            <a:off x="5905500" y="32385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0" y="1905000"/>
            <a:ext cx="3987800" cy="4653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0" y="1105535"/>
            <a:ext cx="11089640" cy="5605145"/>
          </a:xfrm>
          <a:prstGeom prst="rect">
            <a:avLst/>
          </a:prstGeom>
        </p:spPr>
      </p:pic>
      <p:pic>
        <p:nvPicPr>
          <p:cNvPr id="10" name="Track 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4890" y="373380"/>
            <a:ext cx="49530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76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0" name="Track 1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135" end="1599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34890" y="373380"/>
            <a:ext cx="495300" cy="4953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112645" y="1674495"/>
            <a:ext cx="8148955" cy="3856990"/>
            <a:chOff x="3327" y="2637"/>
            <a:chExt cx="12833" cy="60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rcRect t="986" r="50710" b="53178"/>
            <a:stretch>
              <a:fillRect/>
            </a:stretch>
          </p:blipFill>
          <p:spPr>
            <a:xfrm>
              <a:off x="3327" y="2637"/>
              <a:ext cx="12546" cy="5897"/>
            </a:xfrm>
            <a:prstGeom prst="rect">
              <a:avLst/>
            </a:prstGeom>
          </p:spPr>
        </p:pic>
        <p:sp>
          <p:nvSpPr>
            <p:cNvPr id="11" name="Right Triangle 10"/>
            <p:cNvSpPr/>
            <p:nvPr/>
          </p:nvSpPr>
          <p:spPr>
            <a:xfrm flipH="1">
              <a:off x="14893" y="2836"/>
              <a:ext cx="1267" cy="587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4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0" name="Track 1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917" end="800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34890" y="373380"/>
            <a:ext cx="495300" cy="4953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60625" y="1480185"/>
            <a:ext cx="7399020" cy="4305935"/>
            <a:chOff x="3875" y="2331"/>
            <a:chExt cx="11652" cy="67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rcRect t="46562" r="53527"/>
            <a:stretch>
              <a:fillRect/>
            </a:stretch>
          </p:blipFill>
          <p:spPr>
            <a:xfrm>
              <a:off x="3875" y="2456"/>
              <a:ext cx="11451" cy="6656"/>
            </a:xfrm>
            <a:prstGeom prst="rect">
              <a:avLst/>
            </a:prstGeom>
          </p:spPr>
        </p:pic>
        <p:sp>
          <p:nvSpPr>
            <p:cNvPr id="11" name="Right Triangle 10"/>
            <p:cNvSpPr/>
            <p:nvPr/>
          </p:nvSpPr>
          <p:spPr>
            <a:xfrm flipH="1">
              <a:off x="14165" y="2331"/>
              <a:ext cx="1363" cy="678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0" name="Track 1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2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34890" y="373380"/>
            <a:ext cx="495300" cy="4953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10130" y="1134745"/>
            <a:ext cx="7369810" cy="5132070"/>
            <a:chOff x="3956" y="1787"/>
            <a:chExt cx="11288" cy="80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rcRect l="42155"/>
            <a:stretch>
              <a:fillRect/>
            </a:stretch>
          </p:blipFill>
          <p:spPr>
            <a:xfrm>
              <a:off x="3956" y="1908"/>
              <a:ext cx="11288" cy="7960"/>
            </a:xfrm>
            <a:prstGeom prst="rect">
              <a:avLst/>
            </a:prstGeom>
          </p:spPr>
        </p:pic>
        <p:sp>
          <p:nvSpPr>
            <p:cNvPr id="3" name="Right Triangle 2"/>
            <p:cNvSpPr/>
            <p:nvPr/>
          </p:nvSpPr>
          <p:spPr>
            <a:xfrm rot="10800000" flipH="1">
              <a:off x="3956" y="1787"/>
              <a:ext cx="1383" cy="808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3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1105535"/>
            <a:ext cx="11089640" cy="5605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0500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0580" y="223520"/>
            <a:ext cx="11361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circle the pictures with the same sound.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99085" y="1704975"/>
            <a:ext cx="11593830" cy="4307205"/>
            <a:chOff x="471" y="2685"/>
            <a:chExt cx="18258" cy="67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rcRect b="1441"/>
            <a:stretch>
              <a:fillRect/>
            </a:stretch>
          </p:blipFill>
          <p:spPr>
            <a:xfrm>
              <a:off x="471" y="2685"/>
              <a:ext cx="18259" cy="6783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239" y="2685"/>
              <a:ext cx="2842" cy="2093"/>
            </a:xfrm>
            <a:prstGeom prst="ellipse">
              <a:avLst/>
            </a:prstGeom>
            <a:noFill/>
            <a:ln w="1111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240" y="7064"/>
              <a:ext cx="3073" cy="2404"/>
            </a:xfrm>
            <a:prstGeom prst="ellipse">
              <a:avLst/>
            </a:prstGeom>
            <a:noFill/>
            <a:ln w="1111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0500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0580" y="223520"/>
            <a:ext cx="4291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circle.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rcRect b="1441"/>
          <a:stretch>
            <a:fillRect/>
          </a:stretch>
        </p:blipFill>
        <p:spPr>
          <a:xfrm>
            <a:off x="299085" y="1704975"/>
            <a:ext cx="11594465" cy="430720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86765" y="1704975"/>
            <a:ext cx="1804670" cy="1329055"/>
          </a:xfrm>
          <a:prstGeom prst="ellipse">
            <a:avLst/>
          </a:prstGeom>
          <a:noFill/>
          <a:ln w="1111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7400" y="4485640"/>
            <a:ext cx="1951355" cy="1526540"/>
          </a:xfrm>
          <a:prstGeom prst="ellipse">
            <a:avLst/>
          </a:prstGeom>
          <a:noFill/>
          <a:ln w="1111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79645" y="272415"/>
            <a:ext cx="495300" cy="4953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30580" y="1704340"/>
            <a:ext cx="1950720" cy="1329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6765" y="4485640"/>
            <a:ext cx="1950720" cy="1403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665970" y="3138805"/>
            <a:ext cx="1950720" cy="14420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830435" y="1630045"/>
            <a:ext cx="1621790" cy="1308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81140" y="4485640"/>
            <a:ext cx="2139950" cy="152590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0635" y="4739640"/>
            <a:ext cx="1950720" cy="14039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10635" y="1704340"/>
            <a:ext cx="1950720" cy="149796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5460" y="3391535"/>
            <a:ext cx="1748155" cy="889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5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595" y="2550795"/>
            <a:ext cx="2460625" cy="21247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000" y="2438400"/>
            <a:ext cx="2028825" cy="22371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50" y="2667000"/>
            <a:ext cx="2656840" cy="1981200"/>
          </a:xfrm>
          <a:prstGeom prst="rect">
            <a:avLst/>
          </a:prstGeom>
        </p:spPr>
      </p:pic>
      <p:sp>
        <p:nvSpPr>
          <p:cNvPr id="34" name="Text Box 33"/>
          <p:cNvSpPr txBox="1"/>
          <p:nvPr/>
        </p:nvSpPr>
        <p:spPr>
          <a:xfrm>
            <a:off x="736600" y="5105400"/>
            <a:ext cx="180975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h</a:t>
            </a:r>
            <a:r>
              <a:rPr lang="vi-VN" sz="3200" dirty="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ird</a:t>
            </a:r>
            <a:endParaRPr lang="en-US" sz="3200" dirty="0" smtClean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rcRect t="6098" b="6098"/>
          <a:stretch>
            <a:fillRect/>
          </a:stretch>
        </p:blipFill>
        <p:spPr>
          <a:xfrm>
            <a:off x="3784600" y="2672080"/>
            <a:ext cx="2470785" cy="2003425"/>
          </a:xfrm>
          <a:prstGeom prst="rect">
            <a:avLst/>
          </a:prstGeom>
        </p:spPr>
      </p:pic>
      <p:sp>
        <p:nvSpPr>
          <p:cNvPr id="35" name="Text Box 34"/>
          <p:cNvSpPr txBox="1"/>
          <p:nvPr/>
        </p:nvSpPr>
        <p:spPr>
          <a:xfrm>
            <a:off x="4114800" y="5105400"/>
            <a:ext cx="180975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bir</a:t>
            </a:r>
            <a:r>
              <a:rPr lang="en-US" sz="320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320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day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7371715" y="5105400"/>
            <a:ext cx="180975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J</a:t>
            </a:r>
            <a:r>
              <a:rPr lang="en-US" sz="320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une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10142855" y="5105400"/>
            <a:ext cx="180975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j</a:t>
            </a:r>
            <a:r>
              <a:rPr lang="en-US" sz="320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uice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209800" y="1371600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/θ/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686800" y="1371600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/ʤ/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77093" y="266455"/>
            <a:ext cx="2427605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WRAP UP</a:t>
            </a:r>
            <a:endParaRPr lang="en-US" sz="4400" b="1" cap="none" spc="0" dirty="0">
              <a:ln w="66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41" grpId="0" bldLvl="0" animBg="1"/>
      <p:bldP spid="4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6179" r="4279" b="8193"/>
          <a:stretch>
            <a:fillRect/>
          </a:stretch>
        </p:blipFill>
        <p:spPr>
          <a:xfrm>
            <a:off x="1296629" y="228600"/>
            <a:ext cx="9598741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9" y="412163"/>
            <a:ext cx="1066800" cy="95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706938" y="1317625"/>
            <a:ext cx="5573712" cy="423863"/>
          </a:xfrm>
          <a:prstGeom prst="roundRect">
            <a:avLst>
              <a:gd name="adj" fmla="val 25138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Day … Month …. Date … Year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60700" y="1836738"/>
            <a:ext cx="65405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Unit 4: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The time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Phonics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209800" y="3190240"/>
            <a:ext cx="8026084" cy="252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Sounds:  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3200" dirty="0">
                <a:latin typeface="+mn-lt"/>
              </a:rPr>
              <a:t>/θ/: </a:t>
            </a:r>
            <a:r>
              <a:rPr lang="vi-VN" sz="3200" dirty="0" smtClean="0">
                <a:solidFill>
                  <a:srgbClr val="FF0000"/>
                </a:solidFill>
                <a:latin typeface="+mn-lt"/>
              </a:rPr>
              <a:t>th</a:t>
            </a:r>
            <a:r>
              <a:rPr lang="vi-VN" sz="3200" dirty="0" smtClean="0">
                <a:latin typeface="+mn-lt"/>
              </a:rPr>
              <a:t>ird</a:t>
            </a:r>
            <a:r>
              <a:rPr lang="en-US" sz="3200" dirty="0" smtClean="0">
                <a:latin typeface="+mn-lt"/>
              </a:rPr>
              <a:t>, </a:t>
            </a:r>
            <a:r>
              <a:rPr lang="en-US" sz="3200" dirty="0">
                <a:latin typeface="+mn-lt"/>
              </a:rPr>
              <a:t>bir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th</a:t>
            </a:r>
            <a:r>
              <a:rPr lang="en-US" sz="3200" dirty="0">
                <a:latin typeface="+mn-lt"/>
              </a:rPr>
              <a:t>day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3200" dirty="0">
                <a:latin typeface="+mn-lt"/>
              </a:rPr>
              <a:t>/ʤ/: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J</a:t>
            </a:r>
            <a:r>
              <a:rPr lang="en-US" sz="3200" dirty="0">
                <a:latin typeface="+mn-lt"/>
              </a:rPr>
              <a:t>une,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j</a:t>
            </a:r>
            <a:r>
              <a:rPr lang="en-US" sz="3200" dirty="0">
                <a:latin typeface="+mn-lt"/>
              </a:rPr>
              <a:t>uice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26163" y="0"/>
            <a:ext cx="5139690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TEAM DIVISION</a:t>
            </a:r>
          </a:p>
        </p:txBody>
      </p:sp>
      <p:sp>
        <p:nvSpPr>
          <p:cNvPr id="44" name="5-Point Star 7"/>
          <p:cNvSpPr/>
          <p:nvPr/>
        </p:nvSpPr>
        <p:spPr>
          <a:xfrm>
            <a:off x="152400" y="2322492"/>
            <a:ext cx="2659642" cy="21860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Team 1</a:t>
            </a:r>
          </a:p>
        </p:txBody>
      </p:sp>
      <p:sp>
        <p:nvSpPr>
          <p:cNvPr id="48" name="5-Point Star 8"/>
          <p:cNvSpPr/>
          <p:nvPr/>
        </p:nvSpPr>
        <p:spPr>
          <a:xfrm>
            <a:off x="3043150" y="2238047"/>
            <a:ext cx="2788404" cy="2396194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Team 2</a:t>
            </a:r>
          </a:p>
        </p:txBody>
      </p:sp>
      <p:sp>
        <p:nvSpPr>
          <p:cNvPr id="49" name="5-Point Star 9"/>
          <p:cNvSpPr/>
          <p:nvPr/>
        </p:nvSpPr>
        <p:spPr>
          <a:xfrm>
            <a:off x="6149886" y="2283928"/>
            <a:ext cx="2788406" cy="230443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Team 3</a:t>
            </a:r>
          </a:p>
        </p:txBody>
      </p:sp>
      <p:sp>
        <p:nvSpPr>
          <p:cNvPr id="50" name="5-Point Star 9"/>
          <p:cNvSpPr/>
          <p:nvPr/>
        </p:nvSpPr>
        <p:spPr>
          <a:xfrm>
            <a:off x="9256624" y="2270124"/>
            <a:ext cx="2788406" cy="23177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Team 4</a:t>
            </a:r>
          </a:p>
        </p:txBody>
      </p:sp>
      <p:pic>
        <p:nvPicPr>
          <p:cNvPr id="7" name="Graphic 6" descr="Rating 3 Star outlin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38800" y="558463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8" grpId="0" bldLvl="0" animBg="1"/>
      <p:bldP spid="49" grpId="0" bldLvl="0" animBg="1"/>
      <p:bldP spid="5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20787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3" name="Group 1"/>
          <p:cNvGrpSpPr/>
          <p:nvPr/>
        </p:nvGrpSpPr>
        <p:grpSpPr bwMode="auto">
          <a:xfrm>
            <a:off x="3236913" y="649288"/>
            <a:ext cx="7864475" cy="5481637"/>
            <a:chOff x="2503432" y="1580346"/>
            <a:chExt cx="5899867" cy="5480971"/>
          </a:xfrm>
        </p:grpSpPr>
        <p:sp>
          <p:nvSpPr>
            <p:cNvPr id="87045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912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cs typeface="Arial" panose="020B0604020202020204" pitchFamily="34" charset="0"/>
                </a:defRPr>
              </a:lvl9pPr>
            </a:lstStyle>
            <a:p>
              <a:pPr algn="r" defTabSz="1219200">
                <a:defRPr/>
              </a:pPr>
              <a:r>
                <a:rPr lang="en-US" altLang="en-US" sz="2665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CÔNG TY CỔ PHẦN PHÁT TRIỂN GIÁO DỤC </a:t>
              </a:r>
            </a:p>
            <a:p>
              <a:pPr algn="r" defTabSz="1219200">
                <a:defRPr/>
              </a:pPr>
              <a:r>
                <a:rPr lang="en-US" altLang="en-US" sz="2665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VIỆT NAM VPBOX</a:t>
              </a:r>
              <a:r>
                <a:rPr lang="en-US" altLang="en-US" sz="1865" b="1" dirty="0">
                  <a:solidFill>
                    <a:srgbClr val="00B05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19028" y="2835905"/>
              <a:ext cx="5584271" cy="42254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1219200">
                <a:defRPr/>
              </a:pP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endParaRPr lang="en-US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200">
                <a:defRPr/>
              </a:pP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Tầng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Khách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226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Vạn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Phúc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P.Liễu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Giai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algn="r" defTabSz="1219200">
                <a:defRPr/>
              </a:pP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Quận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Đình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r" defTabSz="1219200">
                <a:defRPr/>
              </a:pP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defTabSz="1219200">
                <a:lnSpc>
                  <a:spcPct val="120000"/>
                </a:lnSpc>
                <a:defRPr/>
              </a:pPr>
              <a:r>
                <a:rPr lang="en-US" sz="1865" u="sng" dirty="0">
                  <a:solidFill>
                    <a:srgbClr val="70AD47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865" u="sng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200">
                <a:lnSpc>
                  <a:spcPct val="120000"/>
                </a:lnSpc>
                <a:defRPr/>
              </a:pPr>
              <a:endParaRPr lang="en-US" sz="1865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200">
                <a:defRPr/>
              </a:pP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Phố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400" b="1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defTabSz="1219200">
                <a:defRPr/>
              </a:pP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270A,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Kiệt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P.14, </a:t>
              </a:r>
              <a:r>
                <a:rPr lang="en-US" sz="1865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Quận</a:t>
              </a: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10.</a:t>
              </a:r>
            </a:p>
            <a:p>
              <a:pPr algn="r" defTabSz="1219200">
                <a:defRPr/>
              </a:pPr>
              <a:r>
                <a:rPr lang="en-US" sz="186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defTabSz="1219200">
                <a:defRPr/>
              </a:pPr>
              <a:r>
                <a:rPr lang="en-US" sz="1865" u="sng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r>
                <a:rPr lang="en-US" sz="1865" u="sng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865" u="sng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865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defTabSz="1219200">
                <a:defRPr/>
              </a:pPr>
              <a:r>
                <a:rPr lang="en-US" sz="2265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7"/>
                </a:rPr>
                <a:t>www.vpbox.edu.vn</a:t>
              </a:r>
              <a:endParaRPr lang="en-US" sz="226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1219200">
                <a:defRPr/>
              </a:pPr>
              <a:r>
                <a:rPr lang="en-US" sz="2265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8"/>
                </a:rPr>
                <a:t>https://phonics-smart.edu.vn</a:t>
              </a:r>
              <a:r>
                <a:rPr lang="en-US" sz="2265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</a:p>
          </p:txBody>
        </p:sp>
      </p:grpSp>
      <p:pic>
        <p:nvPicPr>
          <p:cNvPr id="61444" name="Picture 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3338"/>
            <a:ext cx="268446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  <p:sndAc>
      <p:stSnd>
        <p:snd r:embed="rId3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9423" y="0"/>
            <a:ext cx="6353175" cy="10147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CLASSROOM RULES</a:t>
            </a:r>
          </a:p>
        </p:txBody>
      </p:sp>
      <p:pic>
        <p:nvPicPr>
          <p:cNvPr id="5" name="Picture 2" descr="ᐈ Be quiet sign stock icon, Royalty Free quiet pictures | download on  Depositphotos®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51" y="1418210"/>
            <a:ext cx="1593362" cy="174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s Anybody Listening? @coolcatteac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41" y="1262716"/>
            <a:ext cx="1950659" cy="174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0" y="3429000"/>
            <a:ext cx="1412161" cy="237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6"/>
          <p:cNvSpPr/>
          <p:nvPr/>
        </p:nvSpPr>
        <p:spPr>
          <a:xfrm>
            <a:off x="3034923" y="2141455"/>
            <a:ext cx="2497138" cy="9095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Be quiet!</a:t>
            </a:r>
          </a:p>
        </p:txBody>
      </p:sp>
      <p:sp>
        <p:nvSpPr>
          <p:cNvPr id="10" name="Rounded Rectangle 7"/>
          <p:cNvSpPr/>
          <p:nvPr/>
        </p:nvSpPr>
        <p:spPr>
          <a:xfrm>
            <a:off x="8494264" y="2141455"/>
            <a:ext cx="2497137" cy="8886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Listen!</a:t>
            </a:r>
          </a:p>
        </p:txBody>
      </p:sp>
      <p:sp>
        <p:nvSpPr>
          <p:cNvPr id="11" name="Rounded Rectangle 8"/>
          <p:cNvSpPr/>
          <p:nvPr/>
        </p:nvSpPr>
        <p:spPr>
          <a:xfrm>
            <a:off x="8203897" y="4740263"/>
            <a:ext cx="3721100" cy="9075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Raise your hand to speak!</a:t>
            </a:r>
          </a:p>
        </p:txBody>
      </p:sp>
      <p:sp>
        <p:nvSpPr>
          <p:cNvPr id="12" name="Rounded Rectangle 9"/>
          <p:cNvSpPr/>
          <p:nvPr/>
        </p:nvSpPr>
        <p:spPr>
          <a:xfrm>
            <a:off x="2264531" y="4740263"/>
            <a:ext cx="2495550" cy="9095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Sit nicely!</a:t>
            </a:r>
          </a:p>
        </p:txBody>
      </p:sp>
      <p:pic>
        <p:nvPicPr>
          <p:cNvPr id="6" name="Picture 3" descr="Free Raise Your Hand Clipart, Download Free Clip Art, Free Clip Art on  Clipart Libr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11" y="3807637"/>
            <a:ext cx="2776219" cy="199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phic 12" descr="Rating 3 Star outlin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38800" y="558463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996210" y="266455"/>
            <a:ext cx="6389370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REVISION - GAME: Spelling</a:t>
            </a:r>
            <a:endParaRPr lang="en-US" sz="4400" b="1" cap="none" spc="0" dirty="0">
              <a:ln w="6600">
                <a:noFill/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1146175" y="1524000"/>
            <a:ext cx="10088880" cy="4918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/>
          <p:cNvSpPr/>
          <p:nvPr/>
        </p:nvSpPr>
        <p:spPr>
          <a:xfrm>
            <a:off x="0" y="5715000"/>
            <a:ext cx="12192000" cy="114300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15" y="5847080"/>
            <a:ext cx="10515600" cy="11068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spcAft>
                <a:spcPts val="0"/>
              </a:spcAft>
              <a:defRPr/>
            </a:pPr>
            <a:r>
              <a:rPr kumimoji="0" lang="en-US" b="1" i="0" u="none" strike="noStrike" cap="none" spc="0" normalizeH="0" baseline="0" noProof="0" dirty="0">
                <a:ln w="6600">
                  <a:noFill/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</a:rPr>
              <a:t>UNIT 6 – THE TIME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96546" y="6096121"/>
            <a:ext cx="2232248" cy="609531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Phonics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4855" cy="5715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repeat.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595" y="2550795"/>
            <a:ext cx="2460625" cy="21247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3000" y="2438400"/>
            <a:ext cx="2028825" cy="22371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550" y="2667000"/>
            <a:ext cx="2656840" cy="1981200"/>
          </a:xfrm>
          <a:prstGeom prst="rect">
            <a:avLst/>
          </a:prstGeom>
        </p:spPr>
      </p:pic>
      <p:sp>
        <p:nvSpPr>
          <p:cNvPr id="34" name="Text Box 33"/>
          <p:cNvSpPr txBox="1"/>
          <p:nvPr/>
        </p:nvSpPr>
        <p:spPr>
          <a:xfrm>
            <a:off x="736600" y="5105400"/>
            <a:ext cx="180975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</a:t>
            </a:r>
            <a:r>
              <a:rPr lang="vi-VN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h</a:t>
            </a:r>
            <a:r>
              <a:rPr lang="vi-VN" sz="3200" dirty="0" smtClean="0">
                <a:latin typeface="Comic Sans MS" panose="030F0702030302020204" pitchFamily="66" charset="0"/>
                <a:cs typeface="Comic Sans MS" panose="030F0702030302020204" pitchFamily="66" charset="0"/>
              </a:rPr>
              <a:t>ird</a:t>
            </a:r>
            <a:endParaRPr lang="en-US" sz="3200" dirty="0" smtClean="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rcRect t="6098" b="6098"/>
          <a:stretch>
            <a:fillRect/>
          </a:stretch>
        </p:blipFill>
        <p:spPr>
          <a:xfrm>
            <a:off x="3784600" y="2672080"/>
            <a:ext cx="2470785" cy="2003425"/>
          </a:xfrm>
          <a:prstGeom prst="rect">
            <a:avLst/>
          </a:prstGeom>
        </p:spPr>
      </p:pic>
      <p:sp>
        <p:nvSpPr>
          <p:cNvPr id="35" name="Text Box 34"/>
          <p:cNvSpPr txBox="1"/>
          <p:nvPr/>
        </p:nvSpPr>
        <p:spPr>
          <a:xfrm>
            <a:off x="4114800" y="5105400"/>
            <a:ext cx="180975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bir</a:t>
            </a:r>
            <a:r>
              <a:rPr lang="en-US" sz="320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320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day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7371715" y="5105400"/>
            <a:ext cx="180975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J</a:t>
            </a:r>
            <a:r>
              <a:rPr lang="en-US" sz="320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une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10142855" y="5105400"/>
            <a:ext cx="180975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j</a:t>
            </a:r>
            <a:r>
              <a:rPr lang="en-US" sz="320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uice</a:t>
            </a:r>
          </a:p>
        </p:txBody>
      </p:sp>
      <p:pic>
        <p:nvPicPr>
          <p:cNvPr id="40" name="Track 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57800" y="329565"/>
            <a:ext cx="495300" cy="49530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2209800" y="1371600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/θ/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686800" y="1371600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/ʤ/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15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34" grpId="0"/>
      <p:bldP spid="35" grpId="0"/>
      <p:bldP spid="36" grpId="0"/>
      <p:bldP spid="37" grpId="0"/>
      <p:bldP spid="41" grpId="0" bldLvl="0" animBg="1"/>
      <p:bldP spid="4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repeat.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315" y="2680335"/>
            <a:ext cx="3486785" cy="2600325"/>
          </a:xfrm>
          <a:prstGeom prst="rect">
            <a:avLst/>
          </a:prstGeom>
        </p:spPr>
      </p:pic>
      <p:sp>
        <p:nvSpPr>
          <p:cNvPr id="34" name="Text Box 33"/>
          <p:cNvSpPr txBox="1"/>
          <p:nvPr/>
        </p:nvSpPr>
        <p:spPr>
          <a:xfrm>
            <a:off x="3104515" y="5410200"/>
            <a:ext cx="180975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h</a:t>
            </a:r>
            <a:r>
              <a:rPr lang="vi-VN" sz="3600" dirty="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ird</a:t>
            </a:r>
            <a:endParaRPr lang="en-US" sz="3600" dirty="0" smtClean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rcRect t="6098" b="6098"/>
          <a:stretch>
            <a:fillRect/>
          </a:stretch>
        </p:blipFill>
        <p:spPr>
          <a:xfrm>
            <a:off x="7239000" y="2680335"/>
            <a:ext cx="3206750" cy="2600325"/>
          </a:xfrm>
          <a:prstGeom prst="rect">
            <a:avLst/>
          </a:prstGeom>
        </p:spPr>
      </p:pic>
      <p:sp>
        <p:nvSpPr>
          <p:cNvPr id="35" name="Text Box 34"/>
          <p:cNvSpPr txBox="1"/>
          <p:nvPr/>
        </p:nvSpPr>
        <p:spPr>
          <a:xfrm>
            <a:off x="7543800" y="5410200"/>
            <a:ext cx="24587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bir</a:t>
            </a:r>
            <a:r>
              <a:rPr lang="en-US" sz="360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360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day</a:t>
            </a:r>
          </a:p>
        </p:txBody>
      </p:sp>
      <p:pic>
        <p:nvPicPr>
          <p:cNvPr id="40" name="Track 1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55" end="1106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7800" y="329565"/>
            <a:ext cx="495300" cy="49530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5334000" y="1295400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/θ/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03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34" grpId="0"/>
      <p:bldP spid="35" grpId="0"/>
      <p:bldP spid="4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repeat.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527935"/>
            <a:ext cx="3209290" cy="27711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2438400"/>
            <a:ext cx="2639060" cy="2910840"/>
          </a:xfrm>
          <a:prstGeom prst="rect">
            <a:avLst/>
          </a:prstGeom>
        </p:spPr>
      </p:pic>
      <p:sp>
        <p:nvSpPr>
          <p:cNvPr id="36" name="Text Box 35"/>
          <p:cNvSpPr txBox="1"/>
          <p:nvPr/>
        </p:nvSpPr>
        <p:spPr>
          <a:xfrm>
            <a:off x="2286000" y="5349240"/>
            <a:ext cx="180975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J</a:t>
            </a:r>
            <a:r>
              <a:rPr lang="en-US" sz="360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une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8001000" y="5349240"/>
            <a:ext cx="180975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j</a:t>
            </a:r>
            <a:r>
              <a:rPr lang="en-US" sz="360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uice</a:t>
            </a:r>
          </a:p>
        </p:txBody>
      </p:sp>
      <p:pic>
        <p:nvPicPr>
          <p:cNvPr id="40" name="Track 11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49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57800" y="329565"/>
            <a:ext cx="495300" cy="4953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5334000" y="1295400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/ʤ/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65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36" grpId="0"/>
      <p:bldP spid="37" grpId="0"/>
      <p:bldP spid="4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8135" y="228600"/>
            <a:ext cx="640080" cy="640080"/>
            <a:chOff x="318135" y="337185"/>
            <a:chExt cx="640080" cy="640080"/>
          </a:xfrm>
        </p:grpSpPr>
        <p:sp>
          <p:nvSpPr>
            <p:cNvPr id="4" name="Oval 3"/>
            <p:cNvSpPr/>
            <p:nvPr/>
          </p:nvSpPr>
          <p:spPr>
            <a:xfrm>
              <a:off x="361950" y="381000"/>
              <a:ext cx="552450" cy="552450"/>
            </a:xfrm>
            <a:prstGeom prst="ellipse">
              <a:avLst/>
            </a:prstGeom>
            <a:solidFill>
              <a:srgbClr val="FA9D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18135" y="337185"/>
              <a:ext cx="640080" cy="640080"/>
            </a:xfrm>
            <a:prstGeom prst="ellipse">
              <a:avLst/>
            </a:prstGeom>
            <a:noFill/>
            <a:ln>
              <a:solidFill>
                <a:srgbClr val="FA9D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28390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Listen and repeat.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595" y="2550795"/>
            <a:ext cx="2460625" cy="21247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3000" y="2438400"/>
            <a:ext cx="2028825" cy="22371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550" y="2667000"/>
            <a:ext cx="2656840" cy="1981200"/>
          </a:xfrm>
          <a:prstGeom prst="rect">
            <a:avLst/>
          </a:prstGeom>
        </p:spPr>
      </p:pic>
      <p:sp>
        <p:nvSpPr>
          <p:cNvPr id="34" name="Text Box 33"/>
          <p:cNvSpPr txBox="1"/>
          <p:nvPr/>
        </p:nvSpPr>
        <p:spPr>
          <a:xfrm>
            <a:off x="736600" y="5105400"/>
            <a:ext cx="180975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h</a:t>
            </a:r>
            <a:r>
              <a:rPr lang="vi-VN" sz="3200" dirty="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ird</a:t>
            </a:r>
            <a:endParaRPr lang="en-US" sz="3200" dirty="0" smtClean="0">
              <a:solidFill>
                <a:schemeClr val="tx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rcRect t="6098" b="6098"/>
          <a:stretch>
            <a:fillRect/>
          </a:stretch>
        </p:blipFill>
        <p:spPr>
          <a:xfrm>
            <a:off x="3784600" y="2672080"/>
            <a:ext cx="2470785" cy="2003425"/>
          </a:xfrm>
          <a:prstGeom prst="rect">
            <a:avLst/>
          </a:prstGeom>
        </p:spPr>
      </p:pic>
      <p:sp>
        <p:nvSpPr>
          <p:cNvPr id="35" name="Text Box 34"/>
          <p:cNvSpPr txBox="1"/>
          <p:nvPr/>
        </p:nvSpPr>
        <p:spPr>
          <a:xfrm>
            <a:off x="4114800" y="5105400"/>
            <a:ext cx="180975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bir</a:t>
            </a:r>
            <a:r>
              <a:rPr lang="en-US" sz="320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th</a:t>
            </a:r>
            <a:r>
              <a:rPr lang="en-US" sz="320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day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7371715" y="5105400"/>
            <a:ext cx="180975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J</a:t>
            </a:r>
            <a:r>
              <a:rPr lang="en-US" sz="320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une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10142855" y="5105400"/>
            <a:ext cx="180975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j</a:t>
            </a:r>
            <a:r>
              <a:rPr lang="en-US" sz="3200" smtClean="0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uice</a:t>
            </a:r>
          </a:p>
        </p:txBody>
      </p:sp>
      <p:pic>
        <p:nvPicPr>
          <p:cNvPr id="40" name="Track 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57800" y="329565"/>
            <a:ext cx="495300" cy="495300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2209800" y="1371600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/θ/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8686800" y="1371600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/ʤ/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15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34" grpId="0"/>
      <p:bldP spid="35" grpId="0"/>
      <p:bldP spid="36" grpId="0"/>
      <p:bldP spid="37" grpId="0"/>
      <p:bldP spid="41" grpId="0" bldLvl="0" animBg="1"/>
      <p:bldP spid="42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1130</Words>
  <Application>Microsoft Office PowerPoint</Application>
  <PresentationFormat>Widescreen</PresentationFormat>
  <Paragraphs>148</Paragraphs>
  <Slides>20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UNIT 6 – THE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5</cp:revision>
  <dcterms:created xsi:type="dcterms:W3CDTF">2023-11-01T09:51:36Z</dcterms:created>
  <dcterms:modified xsi:type="dcterms:W3CDTF">2023-12-18T09:52:59Z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0CFB641F84D04D7A9D92572D909B41F3_11</vt:lpwstr>
  </property>
  <property fmtid="{D5CDD505-2E9C-101B-9397-08002B2CF9AE}" pid="3" name="KSOProductBuildVer">
    <vt:lpwstr>1033-12.2.0.13266</vt:lpwstr>
  </property>
</Properties>
</file>