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300" r:id="rId2"/>
    <p:sldId id="261" r:id="rId3"/>
    <p:sldId id="294" r:id="rId4"/>
    <p:sldId id="279" r:id="rId5"/>
    <p:sldId id="313" r:id="rId6"/>
    <p:sldId id="314" r:id="rId7"/>
    <p:sldId id="315" r:id="rId8"/>
    <p:sldId id="316" r:id="rId9"/>
    <p:sldId id="312" r:id="rId10"/>
    <p:sldId id="301" r:id="rId11"/>
    <p:sldId id="317" r:id="rId12"/>
    <p:sldId id="318" r:id="rId13"/>
    <p:sldId id="319" r:id="rId14"/>
    <p:sldId id="320" r:id="rId15"/>
    <p:sldId id="270" r:id="rId1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B1BC"/>
    <a:srgbClr val="FFD6D8"/>
    <a:srgbClr val="FEEAEA"/>
    <a:srgbClr val="000000"/>
    <a:srgbClr val="B4EFFF"/>
    <a:srgbClr val="F72F98"/>
    <a:srgbClr val="F8526B"/>
    <a:srgbClr val="F786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96" autoAdjust="0"/>
    <p:restoredTop sz="94660"/>
  </p:normalViewPr>
  <p:slideViewPr>
    <p:cSldViewPr snapToGrid="0">
      <p:cViewPr varScale="1">
        <p:scale>
          <a:sx n="66" d="100"/>
          <a:sy n="66" d="100"/>
        </p:scale>
        <p:origin x="492" y="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490494" y="-9077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6039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7582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Picture 4" descr="Cute boy with many gesture expressions Premium Vector">
            <a:extLst>
              <a:ext uri="{FF2B5EF4-FFF2-40B4-BE49-F238E27FC236}">
                <a16:creationId xmlns:a16="http://schemas.microsoft.com/office/drawing/2014/main" id="{FECB7549-B6B1-4DE3-B268-C105DB5FD5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/>
        </p:blipFill>
        <p:spPr bwMode="auto">
          <a:xfrm rot="20822158">
            <a:off x="7159839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283016" y="1100807"/>
            <a:ext cx="3929071" cy="481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THỂ 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1" y="323719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8" y="1931176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6</a:t>
            </a:r>
          </a:p>
        </p:txBody>
      </p:sp>
      <p:pic>
        <p:nvPicPr>
          <p:cNvPr id="6148" name="Picture 4" descr="Cute boy with many gesture expressions Premium Vector">
            <a:extLst>
              <a:ext uri="{FF2B5EF4-FFF2-40B4-BE49-F238E27FC236}">
                <a16:creationId xmlns:a16="http://schemas.microsoft.com/office/drawing/2014/main" id="{49766EE7-F566-4AFB-A6C3-194958EA4F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/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>
            <a:extLst>
              <a:ext uri="{FF2B5EF4-FFF2-40B4-BE49-F238E27FC236}">
                <a16:creationId xmlns:a16="http://schemas.microsoft.com/office/drawing/2014/main" id="{E5D0FBA7-FDA5-4564-BA4F-CBB021929C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/>
        </p:blipFill>
        <p:spPr bwMode="auto">
          <a:xfrm rot="748466">
            <a:off x="5437268" y="3073859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>
            <a:extLst>
              <a:ext uri="{FF2B5EF4-FFF2-40B4-BE49-F238E27FC236}">
                <a16:creationId xmlns:a16="http://schemas.microsoft.com/office/drawing/2014/main" id="{76E6E9AF-9A99-495C-8DF7-B3F9DCFDD1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/>
        </p:blipFill>
        <p:spPr bwMode="auto">
          <a:xfrm rot="378725">
            <a:off x="6369400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>
            <a:extLst>
              <a:ext uri="{FF2B5EF4-FFF2-40B4-BE49-F238E27FC236}">
                <a16:creationId xmlns:a16="http://schemas.microsoft.com/office/drawing/2014/main" id="{B23D142A-6CDA-4512-B313-CF47EA158C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/>
        </p:blipFill>
        <p:spPr bwMode="auto">
          <a:xfrm>
            <a:off x="4178295" y="4163016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>
            <a:extLst>
              <a:ext uri="{FF2B5EF4-FFF2-40B4-BE49-F238E27FC236}">
                <a16:creationId xmlns:a16="http://schemas.microsoft.com/office/drawing/2014/main" id="{11279A89-778E-42ED-967F-5333033758C5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1;p3">
            <a:extLst>
              <a:ext uri="{FF2B5EF4-FFF2-40B4-BE49-F238E27FC236}">
                <a16:creationId xmlns:a16="http://schemas.microsoft.com/office/drawing/2014/main" id="{4DF0A3AF-40BE-4357-883E-88B26CDA9236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2;p3">
            <a:extLst>
              <a:ext uri="{FF2B5EF4-FFF2-40B4-BE49-F238E27FC236}">
                <a16:creationId xmlns:a16="http://schemas.microsoft.com/office/drawing/2014/main" id="{6BEA95D6-AE7C-463B-8794-0E678FF5BD6F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33;p3">
            <a:extLst>
              <a:ext uri="{FF2B5EF4-FFF2-40B4-BE49-F238E27FC236}">
                <a16:creationId xmlns:a16="http://schemas.microsoft.com/office/drawing/2014/main" id="{D3481FB4-93ED-4A2F-9694-B65CD39B0D0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36;p3">
            <a:extLst>
              <a:ext uri="{FF2B5EF4-FFF2-40B4-BE49-F238E27FC236}">
                <a16:creationId xmlns:a16="http://schemas.microsoft.com/office/drawing/2014/main" id="{CDBBC38C-DE88-44E8-B2F1-57A5FAB9ECB0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9;p3">
            <a:extLst>
              <a:ext uri="{FF2B5EF4-FFF2-40B4-BE49-F238E27FC236}">
                <a16:creationId xmlns:a16="http://schemas.microsoft.com/office/drawing/2014/main" id="{953DA865-4072-4D81-BA18-791DDF362826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8238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3532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07969" y="55540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749964" y="921294"/>
            <a:ext cx="33820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TÌM   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KIẾM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SỰ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HỖ TRỢ</a:t>
            </a: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7</a:t>
            </a:r>
          </a:p>
        </p:txBody>
      </p:sp>
      <p:pic>
        <p:nvPicPr>
          <p:cNvPr id="7170" name="Picture 2" descr="Happy cute student kid boy with book Premium Vector">
            <a:extLst>
              <a:ext uri="{FF2B5EF4-FFF2-40B4-BE49-F238E27FC236}">
                <a16:creationId xmlns:a16="http://schemas.microsoft.com/office/drawing/2014/main" id="{E0B3CC3E-8E44-4CAA-BEA7-A57E477BE8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201" y="2185588"/>
            <a:ext cx="4524315" cy="45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843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18778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 descr="A group of toy figurines&#10;&#10;Description automatically generated">
            <a:extLst>
              <a:ext uri="{FF2B5EF4-FFF2-40B4-BE49-F238E27FC236}">
                <a16:creationId xmlns:a16="http://schemas.microsoft.com/office/drawing/2014/main" id="{696F7AD1-2B3D-4C92-B691-E24B552EBB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7" y="1729217"/>
            <a:ext cx="6443822" cy="6443822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846083" y="946880"/>
            <a:ext cx="7941895" cy="5228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 TUÂN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THỦ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QUY ĐỊNH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259285" y="323964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1" y="4811039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8</a:t>
            </a:r>
          </a:p>
        </p:txBody>
      </p:sp>
    </p:spTree>
    <p:extLst>
      <p:ext uri="{BB962C8B-B14F-4D97-AF65-F5344CB8AC3E}">
        <p14:creationId xmlns:p14="http://schemas.microsoft.com/office/powerpoint/2010/main" val="8489205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7382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1037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6756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KÍNH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TRỌNG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THẦY GIÁO, CÔ GIÁO VÀ YÊU QUÝ BẠN BÈ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15966" y="1482254"/>
            <a:ext cx="3929071" cy="392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62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4376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QUÝ TRỌNG THỜI GIAN</a:t>
            </a: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3</a:t>
            </a:r>
          </a:p>
        </p:txBody>
      </p:sp>
      <p:pic>
        <p:nvPicPr>
          <p:cNvPr id="4098" name="Picture 2" descr="Cute children playing at pencil house Premium Vector">
            <a:extLst>
              <a:ext uri="{FF2B5EF4-FFF2-40B4-BE49-F238E27FC236}">
                <a16:creationId xmlns:a16="http://schemas.microsoft.com/office/drawing/2014/main" id="{26AF47D7-F8C3-4710-84DF-FDFCDEF039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220" y="1275121"/>
            <a:ext cx="4328489" cy="550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A8F09454-8788-4190-86FB-DD38471C58D1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7475D6F5-5CC9-4492-88E1-8F3ADE6303ED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5DAD4EC7-8CC9-4988-9B2E-EE5891519296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47CA47C2-FDAD-4CE4-8131-DFCABFC8BA3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314752F8-EF0C-43B8-9AA3-5B5800B38D7C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10E76702-E494-42C2-821E-CFEA1D7FF992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3716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3083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NHẬN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SỬA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303213" y="389218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4</a:t>
            </a:r>
          </a:p>
        </p:txBody>
      </p:sp>
      <p:pic>
        <p:nvPicPr>
          <p:cNvPr id="1026" name="Picture 2" descr="IV: 5 biện pháp có thể giúp trẻ biết nghe lời và xây dựng nhân cách vững  vàng khi lớn lên">
            <a:extLst>
              <a:ext uri="{FF2B5EF4-FFF2-40B4-BE49-F238E27FC236}">
                <a16:creationId xmlns:a16="http://schemas.microsoft.com/office/drawing/2014/main" id="{6410E087-DD10-4329-B726-BAB2B3B44F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9" b="98131" l="8219" r="90411">
                        <a14:foregroundMark x1="54110" y1="90966" x2="63242" y2="95327"/>
                        <a14:foregroundMark x1="80594" y1="16199" x2="85388" y2="90966"/>
                        <a14:foregroundMark x1="84932" y1="49221" x2="90411" y2="56075"/>
                        <a14:foregroundMark x1="80822" y1="51713" x2="78311" y2="84424"/>
                        <a14:foregroundMark x1="75799" y1="57944" x2="75799" y2="58255"/>
                        <a14:foregroundMark x1="77854" y1="88474" x2="84703" y2="94081"/>
                        <a14:foregroundMark x1="17288" y1="78816" x2="19635" y2="96573"/>
                        <a14:foregroundMark x1="17247" y1="78505" x2="17288" y2="78816"/>
                        <a14:foregroundMark x1="14612" y1="58567" x2="17247" y2="78505"/>
                        <a14:foregroundMark x1="51142" y1="98131" x2="63242" y2="98442"/>
                        <a14:foregroundMark x1="89726" y1="59190" x2="89726" y2="59502"/>
                        <a14:foregroundMark x1="80822" y1="52025" x2="76941" y2="78505"/>
                        <a14:foregroundMark x1="82192" y1="50467" x2="82192" y2="50467"/>
                        <a14:foregroundMark x1="81735" y1="48910" x2="81735" y2="48910"/>
                        <a14:foregroundMark x1="80594" y1="48910" x2="80594" y2="48910"/>
                        <a14:foregroundMark x1="24201" y1="98131" x2="24201" y2="98131"/>
                        <a14:foregroundMark x1="8219" y1="77570" x2="8219" y2="77570"/>
                        <a14:foregroundMark x1="41553" y1="83801" x2="41553" y2="83801"/>
                        <a14:foregroundMark x1="26941" y1="63240" x2="26941" y2="63240"/>
                        <a14:foregroundMark x1="40411" y1="85047" x2="40411" y2="82866"/>
                        <a14:backgroundMark x1="14612" y1="78505" x2="14612" y2="78505"/>
                        <a14:backgroundMark x1="12557" y1="76947" x2="12557" y2="76947"/>
                        <a14:backgroundMark x1="17123" y1="78816" x2="17123" y2="78816"/>
                        <a14:backgroundMark x1="17580" y1="78816" x2="17580" y2="7881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71" y="2495261"/>
            <a:ext cx="5951836" cy="436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28;p3">
            <a:extLst>
              <a:ext uri="{FF2B5EF4-FFF2-40B4-BE49-F238E27FC236}">
                <a16:creationId xmlns:a16="http://schemas.microsoft.com/office/drawing/2014/main" id="{9A9E6374-6F27-4919-828F-EDB8D36687CA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1;p3">
            <a:extLst>
              <a:ext uri="{FF2B5EF4-FFF2-40B4-BE49-F238E27FC236}">
                <a16:creationId xmlns:a16="http://schemas.microsoft.com/office/drawing/2014/main" id="{08181C7D-9182-4C61-8E2B-2996BEB330D7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2;p3">
            <a:extLst>
              <a:ext uri="{FF2B5EF4-FFF2-40B4-BE49-F238E27FC236}">
                <a16:creationId xmlns:a16="http://schemas.microsoft.com/office/drawing/2014/main" id="{A84F8B0B-AD1E-4180-B7EC-F7275A58B3C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3;p3">
            <a:extLst>
              <a:ext uri="{FF2B5EF4-FFF2-40B4-BE49-F238E27FC236}">
                <a16:creationId xmlns:a16="http://schemas.microsoft.com/office/drawing/2014/main" id="{FA4B92BF-D0D0-45F0-8607-EDCF53D9735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6;p3">
            <a:extLst>
              <a:ext uri="{FF2B5EF4-FFF2-40B4-BE49-F238E27FC236}">
                <a16:creationId xmlns:a16="http://schemas.microsoft.com/office/drawing/2014/main" id="{B0B3D858-9A4A-4251-9AA5-F05D60970416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9;p3">
            <a:extLst>
              <a:ext uri="{FF2B5EF4-FFF2-40B4-BE49-F238E27FC236}">
                <a16:creationId xmlns:a16="http://schemas.microsoft.com/office/drawing/2014/main" id="{E13B4C12-5701-460B-86DE-FEE31944CC33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0999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4" cy="6522921"/>
            <a:chOff x="262135" y="188414"/>
            <a:chExt cx="8616642" cy="4744301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744301"/>
              <a:chOff x="262135" y="188414"/>
              <a:chExt cx="8616642" cy="4744301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475155" y="4650863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271874" y="387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5286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56798B-C569-4288-8547-D3A8F47EE487}"/>
              </a:ext>
            </a:extLst>
          </p:cNvPr>
          <p:cNvSpPr txBox="1"/>
          <p:nvPr userDrawn="1"/>
        </p:nvSpPr>
        <p:spPr>
          <a:xfrm>
            <a:off x="48280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BẢO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QUẢN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ĐỒ DÙNG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CÁ NHÂN 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GIA ĐÌNH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775BC22-8A81-4B68-82BE-E53C9B004DA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EA8D"/>
              </a:clrFrom>
              <a:clrTo>
                <a:srgbClr val="FFEA8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"/>
          <a:stretch/>
        </p:blipFill>
        <p:spPr bwMode="auto">
          <a:xfrm>
            <a:off x="1796184" y="3292193"/>
            <a:ext cx="5351217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148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7;p3">
            <a:extLst>
              <a:ext uri="{FF2B5EF4-FFF2-40B4-BE49-F238E27FC236}">
                <a16:creationId xmlns:a16="http://schemas.microsoft.com/office/drawing/2014/main" id="{99620F6B-0CF2-8E44-8BB5-6C5254B3EFAC}"/>
              </a:ext>
            </a:extLst>
          </p:cNvPr>
          <p:cNvSpPr/>
          <p:nvPr userDrawn="1"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26;p3">
            <a:extLst>
              <a:ext uri="{FF2B5EF4-FFF2-40B4-BE49-F238E27FC236}">
                <a16:creationId xmlns:a16="http://schemas.microsoft.com/office/drawing/2014/main" id="{5B710D1E-25F3-864E-8EB5-BDC2579A3B3E}"/>
              </a:ext>
            </a:extLst>
          </p:cNvPr>
          <p:cNvSpPr/>
          <p:nvPr userDrawn="1"/>
        </p:nvSpPr>
        <p:spPr>
          <a:xfrm>
            <a:off x="3490494" y="-9077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66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5.wdp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7;p3">
            <a:extLst>
              <a:ext uri="{FF2B5EF4-FFF2-40B4-BE49-F238E27FC236}">
                <a16:creationId xmlns:a16="http://schemas.microsoft.com/office/drawing/2014/main" id="{048A3138-4826-3248-803E-CFC04763DC8A}"/>
              </a:ext>
            </a:extLst>
          </p:cNvPr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F0A8AC-021B-A948-8441-68F5D4A6C00A}"/>
              </a:ext>
            </a:extLst>
          </p:cNvPr>
          <p:cNvSpPr txBox="1"/>
          <p:nvPr/>
        </p:nvSpPr>
        <p:spPr>
          <a:xfrm>
            <a:off x="93989" y="107722"/>
            <a:ext cx="20428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chemeClr val="accent2"/>
                </a:solidFill>
                <a:latin typeface="+mj-lt"/>
              </a:rPr>
              <a:t>BÀI 2: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6E2FA1-8E55-9E42-8D30-E012288D6CB4}"/>
              </a:ext>
            </a:extLst>
          </p:cNvPr>
          <p:cNvSpPr txBox="1"/>
          <p:nvPr/>
        </p:nvSpPr>
        <p:spPr>
          <a:xfrm>
            <a:off x="8849803" y="3229754"/>
            <a:ext cx="3342197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5000" dirty="0">
                <a:solidFill>
                  <a:schemeClr val="accent2"/>
                </a:solidFill>
              </a:rPr>
              <a:t>CHỦ ĐỀ 1</a:t>
            </a:r>
          </a:p>
          <a:p>
            <a:pPr algn="ctr"/>
            <a:r>
              <a:rPr lang="vi-VN" sz="5000" dirty="0">
                <a:solidFill>
                  <a:schemeClr val="accent2"/>
                </a:solidFill>
              </a:rPr>
              <a:t>EM YÊU</a:t>
            </a:r>
          </a:p>
          <a:p>
            <a:pPr algn="ctr"/>
            <a:r>
              <a:rPr lang="vi-VN" sz="5000" dirty="0">
                <a:solidFill>
                  <a:schemeClr val="accent2"/>
                </a:solidFill>
              </a:rPr>
              <a:t> TỔ QUỐC</a:t>
            </a:r>
          </a:p>
          <a:p>
            <a:pPr algn="ctr"/>
            <a:r>
              <a:rPr lang="vi-VN" sz="5000" dirty="0">
                <a:solidFill>
                  <a:schemeClr val="accent2"/>
                </a:solidFill>
              </a:rPr>
              <a:t>VIỆT NAM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44B2C9-96F4-D843-80EE-42AB3BCA0D20}"/>
              </a:ext>
            </a:extLst>
          </p:cNvPr>
          <p:cNvSpPr txBox="1"/>
          <p:nvPr/>
        </p:nvSpPr>
        <p:spPr>
          <a:xfrm>
            <a:off x="1732258" y="-661720"/>
            <a:ext cx="899991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vi-VN" sz="50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5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Tự hào Tổ quốc Việt Nam </a:t>
            </a:r>
          </a:p>
          <a:p>
            <a:pPr algn="ctr"/>
            <a:r>
              <a:rPr lang="vi-VN" sz="50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(Tiết 3)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FB0E79-A0F2-1547-8CC3-AD25912E8A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7" t="15958" r="8609" b="25668"/>
          <a:stretch/>
        </p:blipFill>
        <p:spPr>
          <a:xfrm>
            <a:off x="0" y="2194560"/>
            <a:ext cx="12192000" cy="466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38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794 -0.2662 C -0.20391 -0.27431 -0.18998 -0.28218 -0.1849 -0.28218 C -0.15391 -0.28218 -0.12188 -0.15718 -0.12188 -0.03218 C -0.12188 -0.09491 -0.10586 -0.15718 -0.09089 -0.15718 C -0.07487 -0.15718 -0.0599 -0.09421 -0.0599 -0.03218 C -0.0599 -0.06296 -0.05196 -0.09491 -0.04388 -0.09491 C -0.03594 -0.09491 -0.02787 -0.06412 -0.02787 -0.03218 C -0.02787 -0.04815 -0.02383 -0.06296 -0.01992 -0.06296 C -0.01589 -0.06296 -0.01198 -0.04699 -0.01198 -0.03218 C -0.01198 -0.04028 -0.01003 -0.04815 -0.00794 -0.04815 C -0.0069 -0.04815 -0.00391 -0.04005 -0.00391 -0.03218 C -0.00391 -0.03611 -0.00287 -0.04028 -0.00196 -0.04028 C -0.00196 -0.03935 2.29167E-6 -0.03634 2.29167E-6 -0.03218 C 2.29167E-6 -0.03426 2.29167E-6 -0.03611 0.00104 -0.03611 C 0.00104 -0.03518 0.00208 -0.03403 0.00208 -0.03218 C 0.00208 -0.0331 0.00208 -0.03426 0.00208 -0.03518 C 0.00312 -0.03518 0.00312 -0.03426 0.00312 -0.0331 C 0.00416 -0.0331 0.00416 -0.03403 0.00416 -0.03518 C 0.00521 -0.03518 0.00521 -0.03426 0.00521 -0.0331 " pathEditMode="relative" rAng="0" ptsTypes="AAAAAAAAAA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51" y="10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9A69412-2130-EE41-8EFA-909019DB6E62}"/>
              </a:ext>
            </a:extLst>
          </p:cNvPr>
          <p:cNvGrpSpPr/>
          <p:nvPr/>
        </p:nvGrpSpPr>
        <p:grpSpPr>
          <a:xfrm>
            <a:off x="510540" y="118577"/>
            <a:ext cx="2816950" cy="1288726"/>
            <a:chOff x="500062" y="2851475"/>
            <a:chExt cx="2816950" cy="128872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134C409-2938-EB4B-8D93-E4A5DEC17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2C989E0-B568-E541-9189-2D24C18C94D9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BB4304A0-6804-1A4D-A618-CDABC544A8A0}"/>
              </a:ext>
            </a:extLst>
          </p:cNvPr>
          <p:cNvSpPr/>
          <p:nvPr/>
        </p:nvSpPr>
        <p:spPr>
          <a:xfrm>
            <a:off x="3388234" y="46662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9F4C24-382C-F14E-BD80-0803A52391D8}"/>
              </a:ext>
            </a:extLst>
          </p:cNvPr>
          <p:cNvSpPr txBox="1"/>
          <p:nvPr/>
        </p:nvSpPr>
        <p:spPr>
          <a:xfrm>
            <a:off x="3852059" y="466628"/>
            <a:ext cx="782940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b="1" dirty="0">
                <a:solidFill>
                  <a:srgbClr val="00B050"/>
                </a:solidFill>
              </a:rPr>
              <a:t>Em hãy đóng vai hướng dẫn viên du lịch và giới thiệu về đất nước, con người Việt Nam theo mộ trong những nội dung sau: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FEEC89-754C-0348-A4E4-2A0FA6828E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83"/>
          <a:stretch/>
        </p:blipFill>
        <p:spPr>
          <a:xfrm>
            <a:off x="871279" y="1850392"/>
            <a:ext cx="10449442" cy="449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32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9CF2753-ADD4-064A-8D32-7BB900CEFC5C}"/>
              </a:ext>
            </a:extLst>
          </p:cNvPr>
          <p:cNvGrpSpPr/>
          <p:nvPr/>
        </p:nvGrpSpPr>
        <p:grpSpPr>
          <a:xfrm>
            <a:off x="2804160" y="576995"/>
            <a:ext cx="8408670" cy="596300"/>
            <a:chOff x="517095" y="4760681"/>
            <a:chExt cx="5993215" cy="504000"/>
          </a:xfrm>
        </p:grpSpPr>
        <p:sp>
          <p:nvSpPr>
            <p:cNvPr id="3" name="Diamond 2">
              <a:extLst>
                <a:ext uri="{FF2B5EF4-FFF2-40B4-BE49-F238E27FC236}">
                  <a16:creationId xmlns:a16="http://schemas.microsoft.com/office/drawing/2014/main" id="{C4D68D19-2AD5-8E46-B409-FF5C0435540E}"/>
                </a:ext>
              </a:extLst>
            </p:cNvPr>
            <p:cNvSpPr/>
            <p:nvPr/>
          </p:nvSpPr>
          <p:spPr>
            <a:xfrm>
              <a:off x="517095" y="4760681"/>
              <a:ext cx="504000" cy="50400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bg2"/>
                  </a:solidFill>
                </a:rPr>
                <a:t>a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427FA89-C249-0348-A7D5-87E965944703}"/>
                </a:ext>
              </a:extLst>
            </p:cNvPr>
            <p:cNvSpPr txBox="1"/>
            <p:nvPr/>
          </p:nvSpPr>
          <p:spPr>
            <a:xfrm>
              <a:off x="1097564" y="4791565"/>
              <a:ext cx="5412746" cy="442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 dirty="0">
                  <a:solidFill>
                    <a:schemeClr val="bg2"/>
                  </a:solidFill>
                </a:rPr>
                <a:t>Một cảnh đẹp của quê hương, đất nước 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0F8C068-9FEE-B947-94BC-4708546D7F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2" r="6338"/>
          <a:stretch/>
        </p:blipFill>
        <p:spPr>
          <a:xfrm>
            <a:off x="6515100" y="1515035"/>
            <a:ext cx="5067961" cy="38279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9EC81D-FDE8-4D44-9712-DA9155AE82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09" y="1562541"/>
            <a:ext cx="5745481" cy="383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155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D16BDEB-8B1E-1445-9856-03F4876E1CCC}"/>
              </a:ext>
            </a:extLst>
          </p:cNvPr>
          <p:cNvGrpSpPr/>
          <p:nvPr/>
        </p:nvGrpSpPr>
        <p:grpSpPr>
          <a:xfrm>
            <a:off x="3067050" y="599855"/>
            <a:ext cx="8408670" cy="596300"/>
            <a:chOff x="517095" y="4760681"/>
            <a:chExt cx="5993215" cy="504000"/>
          </a:xfrm>
        </p:grpSpPr>
        <p:sp>
          <p:nvSpPr>
            <p:cNvPr id="3" name="Diamond 2">
              <a:extLst>
                <a:ext uri="{FF2B5EF4-FFF2-40B4-BE49-F238E27FC236}">
                  <a16:creationId xmlns:a16="http://schemas.microsoft.com/office/drawing/2014/main" id="{54202A8E-42FC-1C48-9184-5B0CC81187C2}"/>
                </a:ext>
              </a:extLst>
            </p:cNvPr>
            <p:cNvSpPr/>
            <p:nvPr/>
          </p:nvSpPr>
          <p:spPr>
            <a:xfrm>
              <a:off x="517095" y="4760681"/>
              <a:ext cx="504000" cy="50400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bg2"/>
                  </a:solidFill>
                </a:rPr>
                <a:t>b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6E80571-A8C4-0645-A665-5CE88B671085}"/>
                </a:ext>
              </a:extLst>
            </p:cNvPr>
            <p:cNvSpPr txBox="1"/>
            <p:nvPr/>
          </p:nvSpPr>
          <p:spPr>
            <a:xfrm>
              <a:off x="1097564" y="4791565"/>
              <a:ext cx="5412746" cy="442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 dirty="0">
                  <a:solidFill>
                    <a:schemeClr val="bg2"/>
                  </a:solidFill>
                </a:rPr>
                <a:t>Một vẻ đẹp của con người Việt Nam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17F7B82-4D76-3845-83FC-ECCB3B9F18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97" y="1857375"/>
            <a:ext cx="5588000" cy="3143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C0BEC3-0F6C-7040-95FA-A34B2BC078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787" y="1428844"/>
            <a:ext cx="5751364" cy="43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99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63EFCFF-5510-7242-8DC7-A26D96380234}"/>
              </a:ext>
            </a:extLst>
          </p:cNvPr>
          <p:cNvGrpSpPr/>
          <p:nvPr/>
        </p:nvGrpSpPr>
        <p:grpSpPr>
          <a:xfrm>
            <a:off x="1878330" y="576994"/>
            <a:ext cx="8968741" cy="990647"/>
            <a:chOff x="517095" y="4760681"/>
            <a:chExt cx="6392401" cy="837307"/>
          </a:xfrm>
        </p:grpSpPr>
        <p:sp>
          <p:nvSpPr>
            <p:cNvPr id="3" name="Diamond 2">
              <a:extLst>
                <a:ext uri="{FF2B5EF4-FFF2-40B4-BE49-F238E27FC236}">
                  <a16:creationId xmlns:a16="http://schemas.microsoft.com/office/drawing/2014/main" id="{33F6D7B4-702C-E449-8B5F-A54BACAB1F82}"/>
                </a:ext>
              </a:extLst>
            </p:cNvPr>
            <p:cNvSpPr/>
            <p:nvPr/>
          </p:nvSpPr>
          <p:spPr>
            <a:xfrm>
              <a:off x="517095" y="4760681"/>
              <a:ext cx="504000" cy="50400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bg2"/>
                  </a:solidFill>
                </a:rPr>
                <a:t>c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603D0E-0EA6-5A4A-9B3B-D838E0246EC7}"/>
                </a:ext>
              </a:extLst>
            </p:cNvPr>
            <p:cNvSpPr txBox="1"/>
            <p:nvPr/>
          </p:nvSpPr>
          <p:spPr>
            <a:xfrm>
              <a:off x="1097564" y="4791565"/>
              <a:ext cx="5811932" cy="806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 dirty="0">
                  <a:solidFill>
                    <a:schemeClr val="bg2"/>
                  </a:solidFill>
                </a:rPr>
                <a:t>Một truyền thống lịch sử, văn hoá của quê hương, đất nước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0EE3558-8482-1542-8E1E-4DC2964134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361" y="2301776"/>
            <a:ext cx="3743060" cy="39426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C5D397-B68C-334B-A4FC-450B503A3F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16" y="2080920"/>
            <a:ext cx="6264765" cy="394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68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9D3AB5F-494B-DC47-BAE2-239412D29D88}"/>
              </a:ext>
            </a:extLst>
          </p:cNvPr>
          <p:cNvGrpSpPr/>
          <p:nvPr/>
        </p:nvGrpSpPr>
        <p:grpSpPr>
          <a:xfrm>
            <a:off x="3067050" y="771305"/>
            <a:ext cx="8408670" cy="596300"/>
            <a:chOff x="517095" y="4760681"/>
            <a:chExt cx="5993215" cy="504000"/>
          </a:xfrm>
        </p:grpSpPr>
        <p:sp>
          <p:nvSpPr>
            <p:cNvPr id="3" name="Diamond 2">
              <a:extLst>
                <a:ext uri="{FF2B5EF4-FFF2-40B4-BE49-F238E27FC236}">
                  <a16:creationId xmlns:a16="http://schemas.microsoft.com/office/drawing/2014/main" id="{65E82D6D-ADED-1642-99E1-A8C393F213C1}"/>
                </a:ext>
              </a:extLst>
            </p:cNvPr>
            <p:cNvSpPr/>
            <p:nvPr/>
          </p:nvSpPr>
          <p:spPr>
            <a:xfrm>
              <a:off x="517095" y="4760681"/>
              <a:ext cx="504000" cy="50400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bg2"/>
                  </a:solidFill>
                </a:rPr>
                <a:t>d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569B640-32EB-2B41-9C90-3438F1F46AE0}"/>
                </a:ext>
              </a:extLst>
            </p:cNvPr>
            <p:cNvSpPr txBox="1"/>
            <p:nvPr/>
          </p:nvSpPr>
          <p:spPr>
            <a:xfrm>
              <a:off x="1097564" y="4791565"/>
              <a:ext cx="5412746" cy="442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 dirty="0">
                  <a:solidFill>
                    <a:schemeClr val="bg2"/>
                  </a:solidFill>
                </a:rPr>
                <a:t>Sự đổi mới của quê hương em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AC93B1E-329C-4941-BA12-AFA88ED87B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21" y="1888510"/>
            <a:ext cx="5686479" cy="37503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43F524-8719-3D45-8D35-D3E7F1A68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210" y="1888510"/>
            <a:ext cx="5521290" cy="375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44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/>
        </p:nvGrpSpPr>
        <p:grpSpPr>
          <a:xfrm>
            <a:off x="537988" y="406680"/>
            <a:ext cx="2677424" cy="1274454"/>
            <a:chOff x="479771" y="4186500"/>
            <a:chExt cx="2677424" cy="12744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8201941-DBEA-4CE6-89D9-5B45349DBF3A}"/>
              </a:ext>
            </a:extLst>
          </p:cNvPr>
          <p:cNvSpPr txBox="1"/>
          <p:nvPr/>
        </p:nvSpPr>
        <p:spPr>
          <a:xfrm>
            <a:off x="3215412" y="603916"/>
            <a:ext cx="87062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2"/>
                </a:solidFill>
              </a:rPr>
              <a:t>Viết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một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đoạn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văn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ngắn</a:t>
            </a:r>
            <a:r>
              <a:rPr lang="en-US" sz="3200" dirty="0">
                <a:solidFill>
                  <a:schemeClr val="bg2"/>
                </a:solidFill>
              </a:rPr>
              <a:t> chia </a:t>
            </a:r>
            <a:r>
              <a:rPr lang="en-US" sz="3200" dirty="0" err="1">
                <a:solidFill>
                  <a:schemeClr val="bg2"/>
                </a:solidFill>
              </a:rPr>
              <a:t>sẻ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về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niềm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tự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hào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được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là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người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Việt</a:t>
            </a:r>
            <a:r>
              <a:rPr lang="en-US" sz="3200" dirty="0">
                <a:solidFill>
                  <a:schemeClr val="bg2"/>
                </a:solidFill>
              </a:rPr>
              <a:t> Nam</a:t>
            </a:r>
            <a:endParaRPr lang="vi-VN" sz="3200" dirty="0">
              <a:solidFill>
                <a:schemeClr val="bg2"/>
              </a:solidFill>
            </a:endParaRPr>
          </a:p>
        </p:txBody>
      </p:sp>
      <p:pic>
        <p:nvPicPr>
          <p:cNvPr id="2050" name="Picture 2" descr="Teacher with student isolated Premium Vector">
            <a:extLst>
              <a:ext uri="{FF2B5EF4-FFF2-40B4-BE49-F238E27FC236}">
                <a16:creationId xmlns:a16="http://schemas.microsoft.com/office/drawing/2014/main" id="{04B7E3B1-B788-4605-901B-8A63CD49EC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855" b="14845"/>
          <a:stretch/>
        </p:blipFill>
        <p:spPr bwMode="auto">
          <a:xfrm>
            <a:off x="6408701" y="3796956"/>
            <a:ext cx="5080934" cy="255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21A0E9-2B0C-8743-B072-2C030572B8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033" y="2111379"/>
            <a:ext cx="7822534" cy="185404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92398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89C4AD2-46DF-4322-9806-A3ACA214062A}"/>
              </a:ext>
            </a:extLst>
          </p:cNvPr>
          <p:cNvGrpSpPr/>
          <p:nvPr/>
        </p:nvGrpSpPr>
        <p:grpSpPr>
          <a:xfrm>
            <a:off x="500062" y="381715"/>
            <a:ext cx="2886686" cy="975278"/>
            <a:chOff x="500062" y="381715"/>
            <a:chExt cx="2886686" cy="97527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414956-4A62-4264-A537-DD96800310E3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FEA8C53-61DA-4483-A788-863652AFA471}"/>
              </a:ext>
            </a:extLst>
          </p:cNvPr>
          <p:cNvSpPr txBox="1"/>
          <p:nvPr/>
        </p:nvSpPr>
        <p:spPr>
          <a:xfrm flipH="1">
            <a:off x="3967328" y="639505"/>
            <a:ext cx="7085721" cy="52322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000000"/>
                </a:solidFill>
              </a:rPr>
              <a:t>Em cùng hát “</a:t>
            </a:r>
            <a:r>
              <a:rPr lang="en-US" sz="2800" i="1" dirty="0" err="1">
                <a:solidFill>
                  <a:schemeClr val="bg2"/>
                </a:solidFill>
              </a:rPr>
              <a:t>Quê</a:t>
            </a:r>
            <a:r>
              <a:rPr lang="en-US" sz="2800" i="1" dirty="0">
                <a:solidFill>
                  <a:schemeClr val="bg2"/>
                </a:solidFill>
              </a:rPr>
              <a:t> </a:t>
            </a:r>
            <a:r>
              <a:rPr lang="en-US" sz="2800" i="1" dirty="0" err="1">
                <a:solidFill>
                  <a:schemeClr val="bg2"/>
                </a:solidFill>
              </a:rPr>
              <a:t>hương</a:t>
            </a:r>
            <a:r>
              <a:rPr lang="en-US" sz="2800" i="1" dirty="0">
                <a:solidFill>
                  <a:schemeClr val="bg2"/>
                </a:solidFill>
              </a:rPr>
              <a:t> </a:t>
            </a:r>
            <a:r>
              <a:rPr lang="en-US" sz="2800" i="1" dirty="0" err="1">
                <a:solidFill>
                  <a:schemeClr val="bg2"/>
                </a:solidFill>
              </a:rPr>
              <a:t>tươi</a:t>
            </a:r>
            <a:r>
              <a:rPr lang="en-US" sz="2800" i="1" dirty="0">
                <a:solidFill>
                  <a:schemeClr val="bg2"/>
                </a:solidFill>
              </a:rPr>
              <a:t> </a:t>
            </a:r>
            <a:r>
              <a:rPr lang="en-US" sz="2800" i="1" dirty="0" err="1">
                <a:solidFill>
                  <a:schemeClr val="bg2"/>
                </a:solidFill>
              </a:rPr>
              <a:t>đẹp</a:t>
            </a:r>
            <a:r>
              <a:rPr lang="vi-VN" sz="2800" dirty="0">
                <a:solidFill>
                  <a:schemeClr val="bg2"/>
                </a:solidFill>
              </a:rPr>
              <a:t> </a:t>
            </a:r>
            <a:r>
              <a:rPr lang="vi-VN" sz="2800" dirty="0">
                <a:solidFill>
                  <a:srgbClr val="000000"/>
                </a:solidFill>
              </a:rPr>
              <a:t>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7DD3F8-0A4D-3C46-8D2B-860A195871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988" y="1420515"/>
            <a:ext cx="8104212" cy="508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59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̀i hát Quê hương tươi đẹp.mp4" descr="Bài hát Quê hương tươi đẹp.mp4">
            <a:hlinkClick r:id="" action="ppaction://media"/>
            <a:extLst>
              <a:ext uri="{FF2B5EF4-FFF2-40B4-BE49-F238E27FC236}">
                <a16:creationId xmlns:a16="http://schemas.microsoft.com/office/drawing/2014/main" id="{070B2C55-582C-9D4E-87C4-2ACB2022F6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778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9A69412-2130-EE41-8EFA-909019DB6E62}"/>
              </a:ext>
            </a:extLst>
          </p:cNvPr>
          <p:cNvGrpSpPr/>
          <p:nvPr/>
        </p:nvGrpSpPr>
        <p:grpSpPr>
          <a:xfrm>
            <a:off x="510540" y="118577"/>
            <a:ext cx="2816950" cy="1288726"/>
            <a:chOff x="500062" y="2851475"/>
            <a:chExt cx="2816950" cy="128872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134C409-2938-EB4B-8D93-E4A5DEC17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2C989E0-B568-E541-9189-2D24C18C94D9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BB4304A0-6804-1A4D-A618-CDABC544A8A0}"/>
              </a:ext>
            </a:extLst>
          </p:cNvPr>
          <p:cNvSpPr/>
          <p:nvPr/>
        </p:nvSpPr>
        <p:spPr>
          <a:xfrm>
            <a:off x="3388234" y="46662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9F4C24-382C-F14E-BD80-0803A52391D8}"/>
              </a:ext>
            </a:extLst>
          </p:cNvPr>
          <p:cNvSpPr txBox="1"/>
          <p:nvPr/>
        </p:nvSpPr>
        <p:spPr>
          <a:xfrm>
            <a:off x="3852059" y="466628"/>
            <a:ext cx="782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Em có lời khuyên gì dành cho các bạn trong các tình huống sau?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C3ACE0-DB53-9D44-A564-AFF1B30337E8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129422" y="1483898"/>
            <a:ext cx="10197708" cy="506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63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9A69412-2130-EE41-8EFA-909019DB6E62}"/>
              </a:ext>
            </a:extLst>
          </p:cNvPr>
          <p:cNvGrpSpPr/>
          <p:nvPr/>
        </p:nvGrpSpPr>
        <p:grpSpPr>
          <a:xfrm>
            <a:off x="510540" y="118577"/>
            <a:ext cx="2816950" cy="1288726"/>
            <a:chOff x="500062" y="2851475"/>
            <a:chExt cx="2816950" cy="128872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134C409-2938-EB4B-8D93-E4A5DEC17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2C989E0-B568-E541-9189-2D24C18C94D9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BB4304A0-6804-1A4D-A618-CDABC544A8A0}"/>
              </a:ext>
            </a:extLst>
          </p:cNvPr>
          <p:cNvSpPr/>
          <p:nvPr/>
        </p:nvSpPr>
        <p:spPr>
          <a:xfrm>
            <a:off x="3388234" y="46662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9F4C24-382C-F14E-BD80-0803A52391D8}"/>
              </a:ext>
            </a:extLst>
          </p:cNvPr>
          <p:cNvSpPr txBox="1"/>
          <p:nvPr/>
        </p:nvSpPr>
        <p:spPr>
          <a:xfrm>
            <a:off x="3852059" y="466628"/>
            <a:ext cx="782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Em có lời khuyên gì dành cho các bạn trong các tình huống sau?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C3ACE0-DB53-9D44-A564-AFF1B30337E8}"/>
              </a:ext>
            </a:extLst>
          </p:cNvPr>
          <p:cNvPicPr/>
          <p:nvPr/>
        </p:nvPicPr>
        <p:blipFill rotWithShape="1">
          <a:blip r:embed="rId4"/>
          <a:srcRect r="51297" b="54832"/>
          <a:stretch/>
        </p:blipFill>
        <p:spPr>
          <a:xfrm>
            <a:off x="660792" y="2021108"/>
            <a:ext cx="5705718" cy="2996662"/>
          </a:xfrm>
          <a:prstGeom prst="rect">
            <a:avLst/>
          </a:prstGeom>
        </p:spPr>
      </p:pic>
      <p:pic>
        <p:nvPicPr>
          <p:cNvPr id="9" name="Picture 2" descr="Happy cute boy study with smile Premium Vector">
            <a:extLst>
              <a:ext uri="{FF2B5EF4-FFF2-40B4-BE49-F238E27FC236}">
                <a16:creationId xmlns:a16="http://schemas.microsoft.com/office/drawing/2014/main" id="{B7E0544A-9657-9049-AFE1-C8DE1F636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92" y="4388647"/>
            <a:ext cx="2458992" cy="245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2C3B46C-2133-6247-8E8D-7859CA153D3C}"/>
              </a:ext>
            </a:extLst>
          </p:cNvPr>
          <p:cNvGrpSpPr/>
          <p:nvPr/>
        </p:nvGrpSpPr>
        <p:grpSpPr>
          <a:xfrm>
            <a:off x="7087952" y="2072472"/>
            <a:ext cx="4443256" cy="2610143"/>
            <a:chOff x="7074021" y="1743552"/>
            <a:chExt cx="4443256" cy="2610143"/>
          </a:xfrm>
        </p:grpSpPr>
        <p:sp>
          <p:nvSpPr>
            <p:cNvPr id="16" name="Speech Bubble: Oval 20">
              <a:extLst>
                <a:ext uri="{FF2B5EF4-FFF2-40B4-BE49-F238E27FC236}">
                  <a16:creationId xmlns:a16="http://schemas.microsoft.com/office/drawing/2014/main" id="{49103773-F2D4-EC4E-9B75-3636E0F265EF}"/>
                </a:ext>
              </a:extLst>
            </p:cNvPr>
            <p:cNvSpPr/>
            <p:nvPr/>
          </p:nvSpPr>
          <p:spPr>
            <a:xfrm>
              <a:off x="7074021" y="1743552"/>
              <a:ext cx="4443256" cy="2610143"/>
            </a:xfrm>
            <a:prstGeom prst="wedgeEllipseCallout">
              <a:avLst>
                <a:gd name="adj1" fmla="val -22590"/>
                <a:gd name="adj2" fmla="val 64091"/>
              </a:avLst>
            </a:prstGeom>
            <a:solidFill>
              <a:schemeClr val="accent2"/>
            </a:solidFill>
            <a:ln>
              <a:solidFill>
                <a:srgbClr val="0070C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solidFill>
                  <a:srgbClr val="FF0000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259313B-EA79-4849-9A7D-7F571098C612}"/>
                </a:ext>
              </a:extLst>
            </p:cNvPr>
            <p:cNvSpPr/>
            <p:nvPr/>
          </p:nvSpPr>
          <p:spPr>
            <a:xfrm>
              <a:off x="7527557" y="2092112"/>
              <a:ext cx="3783261" cy="20159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2500" dirty="0" err="1">
                  <a:solidFill>
                    <a:schemeClr val="bg2"/>
                  </a:solidFill>
                </a:rPr>
                <a:t>Khuyên</a:t>
              </a:r>
              <a:r>
                <a:rPr lang="nl-NL" sz="2500" dirty="0">
                  <a:solidFill>
                    <a:schemeClr val="bg2"/>
                  </a:solidFill>
                </a:rPr>
                <a:t> </a:t>
              </a:r>
              <a:r>
                <a:rPr lang="nl-NL" sz="2500" dirty="0" err="1">
                  <a:solidFill>
                    <a:schemeClr val="bg2"/>
                  </a:solidFill>
                </a:rPr>
                <a:t>Ngọc</a:t>
              </a:r>
              <a:r>
                <a:rPr lang="nl-NL" sz="2500" dirty="0">
                  <a:solidFill>
                    <a:schemeClr val="bg2"/>
                  </a:solidFill>
                </a:rPr>
                <a:t> </a:t>
              </a:r>
              <a:r>
                <a:rPr lang="nl-NL" sz="2500" dirty="0" err="1">
                  <a:solidFill>
                    <a:schemeClr val="bg2"/>
                  </a:solidFill>
                </a:rPr>
                <a:t>và</a:t>
              </a:r>
              <a:r>
                <a:rPr lang="nl-NL" sz="2500" dirty="0">
                  <a:solidFill>
                    <a:schemeClr val="bg2"/>
                  </a:solidFill>
                </a:rPr>
                <a:t> </a:t>
              </a:r>
              <a:r>
                <a:rPr lang="nl-NL" sz="2500" dirty="0" err="1">
                  <a:solidFill>
                    <a:schemeClr val="bg2"/>
                  </a:solidFill>
                </a:rPr>
                <a:t>các</a:t>
              </a:r>
              <a:r>
                <a:rPr lang="nl-NL" sz="2500" dirty="0">
                  <a:solidFill>
                    <a:schemeClr val="bg2"/>
                  </a:solidFill>
                </a:rPr>
                <a:t> </a:t>
              </a:r>
              <a:r>
                <a:rPr lang="nl-NL" sz="2500" dirty="0" err="1">
                  <a:solidFill>
                    <a:schemeClr val="bg2"/>
                  </a:solidFill>
                </a:rPr>
                <a:t>bạn</a:t>
              </a:r>
              <a:r>
                <a:rPr lang="nl-NL" sz="2500" dirty="0">
                  <a:solidFill>
                    <a:schemeClr val="bg2"/>
                  </a:solidFill>
                </a:rPr>
                <a:t> </a:t>
              </a:r>
              <a:r>
                <a:rPr lang="nl-NL" sz="2500" dirty="0" err="1">
                  <a:solidFill>
                    <a:schemeClr val="bg2"/>
                  </a:solidFill>
                </a:rPr>
                <a:t>tham</a:t>
              </a:r>
              <a:r>
                <a:rPr lang="nl-NL" sz="2500" dirty="0">
                  <a:solidFill>
                    <a:schemeClr val="bg2"/>
                  </a:solidFill>
                </a:rPr>
                <a:t> </a:t>
              </a:r>
              <a:r>
                <a:rPr lang="nl-NL" sz="2500" dirty="0" err="1">
                  <a:solidFill>
                    <a:schemeClr val="bg2"/>
                  </a:solidFill>
                </a:rPr>
                <a:t>gia</a:t>
              </a:r>
              <a:r>
                <a:rPr lang="nl-NL" sz="2500" dirty="0">
                  <a:solidFill>
                    <a:schemeClr val="bg2"/>
                  </a:solidFill>
                </a:rPr>
                <a:t> </a:t>
              </a:r>
              <a:r>
                <a:rPr lang="nl-NL" sz="2500" dirty="0" err="1">
                  <a:solidFill>
                    <a:schemeClr val="bg2"/>
                  </a:solidFill>
                </a:rPr>
                <a:t>vì</a:t>
              </a:r>
              <a:r>
                <a:rPr lang="nl-NL" sz="2500" dirty="0">
                  <a:solidFill>
                    <a:schemeClr val="bg2"/>
                  </a:solidFill>
                </a:rPr>
                <a:t> </a:t>
              </a:r>
              <a:r>
                <a:rPr lang="nl-NL" sz="2500" dirty="0" err="1">
                  <a:solidFill>
                    <a:schemeClr val="bg2"/>
                  </a:solidFill>
                </a:rPr>
                <a:t>sẽ</a:t>
              </a:r>
              <a:r>
                <a:rPr lang="nl-NL" sz="2500" dirty="0">
                  <a:solidFill>
                    <a:schemeClr val="bg2"/>
                  </a:solidFill>
                </a:rPr>
                <a:t> </a:t>
              </a:r>
              <a:r>
                <a:rPr lang="nl-NL" sz="2500" dirty="0" err="1">
                  <a:solidFill>
                    <a:schemeClr val="bg2"/>
                  </a:solidFill>
                </a:rPr>
                <a:t>khám</a:t>
              </a:r>
              <a:r>
                <a:rPr lang="nl-NL" sz="2500" dirty="0">
                  <a:solidFill>
                    <a:schemeClr val="bg2"/>
                  </a:solidFill>
                </a:rPr>
                <a:t> </a:t>
              </a:r>
              <a:r>
                <a:rPr lang="nl-NL" sz="2500" dirty="0" err="1">
                  <a:solidFill>
                    <a:schemeClr val="bg2"/>
                  </a:solidFill>
                </a:rPr>
                <a:t>phá</a:t>
              </a:r>
              <a:r>
                <a:rPr lang="nl-NL" sz="2500" dirty="0">
                  <a:solidFill>
                    <a:schemeClr val="bg2"/>
                  </a:solidFill>
                </a:rPr>
                <a:t> </a:t>
              </a:r>
              <a:r>
                <a:rPr lang="nl-NL" sz="2500" dirty="0" err="1">
                  <a:solidFill>
                    <a:schemeClr val="bg2"/>
                  </a:solidFill>
                </a:rPr>
                <a:t>được</a:t>
              </a:r>
              <a:r>
                <a:rPr lang="nl-NL" sz="2500" dirty="0">
                  <a:solidFill>
                    <a:schemeClr val="bg2"/>
                  </a:solidFill>
                </a:rPr>
                <a:t> </a:t>
              </a:r>
              <a:r>
                <a:rPr lang="nl-NL" sz="2500" dirty="0" err="1">
                  <a:solidFill>
                    <a:schemeClr val="bg2"/>
                  </a:solidFill>
                </a:rPr>
                <a:t>nhiều</a:t>
              </a:r>
              <a:r>
                <a:rPr lang="nl-NL" sz="2500" dirty="0">
                  <a:solidFill>
                    <a:schemeClr val="bg2"/>
                  </a:solidFill>
                </a:rPr>
                <a:t> </a:t>
              </a:r>
              <a:r>
                <a:rPr lang="nl-NL" sz="2500" dirty="0" err="1">
                  <a:solidFill>
                    <a:schemeClr val="bg2"/>
                  </a:solidFill>
                </a:rPr>
                <a:t>điều</a:t>
              </a:r>
              <a:r>
                <a:rPr lang="nl-NL" sz="2500" dirty="0">
                  <a:solidFill>
                    <a:schemeClr val="bg2"/>
                  </a:solidFill>
                </a:rPr>
                <a:t> </a:t>
              </a:r>
              <a:r>
                <a:rPr lang="nl-NL" sz="2500" dirty="0" err="1">
                  <a:solidFill>
                    <a:schemeClr val="bg2"/>
                  </a:solidFill>
                </a:rPr>
                <a:t>thú</a:t>
              </a:r>
              <a:r>
                <a:rPr lang="nl-NL" sz="2500" dirty="0">
                  <a:solidFill>
                    <a:schemeClr val="bg2"/>
                  </a:solidFill>
                </a:rPr>
                <a:t> </a:t>
              </a:r>
              <a:r>
                <a:rPr lang="nl-NL" sz="2500" dirty="0" err="1">
                  <a:solidFill>
                    <a:schemeClr val="bg2"/>
                  </a:solidFill>
                </a:rPr>
                <a:t>vị</a:t>
              </a:r>
              <a:r>
                <a:rPr lang="nl-NL" sz="2500" dirty="0">
                  <a:solidFill>
                    <a:schemeClr val="bg2"/>
                  </a:solidFill>
                </a:rPr>
                <a:t> </a:t>
              </a:r>
              <a:r>
                <a:rPr lang="nl-NL" sz="2500" dirty="0" err="1">
                  <a:solidFill>
                    <a:schemeClr val="bg2"/>
                  </a:solidFill>
                </a:rPr>
                <a:t>về</a:t>
              </a:r>
              <a:r>
                <a:rPr lang="nl-NL" sz="2500" dirty="0">
                  <a:solidFill>
                    <a:schemeClr val="bg2"/>
                  </a:solidFill>
                </a:rPr>
                <a:t> </a:t>
              </a:r>
              <a:r>
                <a:rPr lang="nl-NL" sz="2500" dirty="0" err="1">
                  <a:solidFill>
                    <a:schemeClr val="bg2"/>
                  </a:solidFill>
                </a:rPr>
                <a:t>đất</a:t>
              </a:r>
              <a:r>
                <a:rPr lang="nl-NL" sz="2500" dirty="0">
                  <a:solidFill>
                    <a:schemeClr val="bg2"/>
                  </a:solidFill>
                </a:rPr>
                <a:t> </a:t>
              </a:r>
              <a:r>
                <a:rPr lang="nl-NL" sz="2500" dirty="0" err="1">
                  <a:solidFill>
                    <a:schemeClr val="bg2"/>
                  </a:solidFill>
                </a:rPr>
                <a:t>nước</a:t>
              </a:r>
              <a:r>
                <a:rPr lang="nl-NL" sz="2500" dirty="0">
                  <a:solidFill>
                    <a:schemeClr val="bg2"/>
                  </a:solidFill>
                </a:rPr>
                <a:t> </a:t>
              </a:r>
              <a:r>
                <a:rPr lang="nl-NL" sz="2500" dirty="0" err="1">
                  <a:solidFill>
                    <a:schemeClr val="bg2"/>
                  </a:solidFill>
                </a:rPr>
                <a:t>và</a:t>
              </a:r>
              <a:r>
                <a:rPr lang="nl-NL" sz="2500" dirty="0">
                  <a:solidFill>
                    <a:schemeClr val="bg2"/>
                  </a:solidFill>
                </a:rPr>
                <a:t> con </a:t>
              </a:r>
              <a:r>
                <a:rPr lang="nl-NL" sz="2500" dirty="0" err="1">
                  <a:solidFill>
                    <a:schemeClr val="bg2"/>
                  </a:solidFill>
                </a:rPr>
                <a:t>người</a:t>
              </a:r>
              <a:r>
                <a:rPr lang="nl-NL" sz="2500" dirty="0">
                  <a:solidFill>
                    <a:schemeClr val="bg2"/>
                  </a:solidFill>
                </a:rPr>
                <a:t> </a:t>
              </a:r>
              <a:r>
                <a:rPr lang="nl-NL" sz="2500" dirty="0" err="1">
                  <a:solidFill>
                    <a:schemeClr val="bg2"/>
                  </a:solidFill>
                </a:rPr>
                <a:t>Việt</a:t>
              </a:r>
              <a:r>
                <a:rPr lang="nl-NL" sz="2500" dirty="0">
                  <a:solidFill>
                    <a:schemeClr val="bg2"/>
                  </a:solidFill>
                </a:rPr>
                <a:t> Nam.</a:t>
              </a:r>
              <a:r>
                <a:rPr lang="vi-VN" sz="2500" dirty="0">
                  <a:solidFill>
                    <a:schemeClr val="bg2"/>
                  </a:solidFill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334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9A69412-2130-EE41-8EFA-909019DB6E62}"/>
              </a:ext>
            </a:extLst>
          </p:cNvPr>
          <p:cNvGrpSpPr/>
          <p:nvPr/>
        </p:nvGrpSpPr>
        <p:grpSpPr>
          <a:xfrm>
            <a:off x="510540" y="118577"/>
            <a:ext cx="2816950" cy="1288726"/>
            <a:chOff x="500062" y="2851475"/>
            <a:chExt cx="2816950" cy="128872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134C409-2938-EB4B-8D93-E4A5DEC17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2C989E0-B568-E541-9189-2D24C18C94D9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BB4304A0-6804-1A4D-A618-CDABC544A8A0}"/>
              </a:ext>
            </a:extLst>
          </p:cNvPr>
          <p:cNvSpPr/>
          <p:nvPr/>
        </p:nvSpPr>
        <p:spPr>
          <a:xfrm>
            <a:off x="3388234" y="46662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9F4C24-382C-F14E-BD80-0803A52391D8}"/>
              </a:ext>
            </a:extLst>
          </p:cNvPr>
          <p:cNvSpPr txBox="1"/>
          <p:nvPr/>
        </p:nvSpPr>
        <p:spPr>
          <a:xfrm>
            <a:off x="3852059" y="466628"/>
            <a:ext cx="782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Em có lời khuyên gì dành cho các bạn trong các tình huống sau?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C3ACE0-DB53-9D44-A564-AFF1B30337E8}"/>
              </a:ext>
            </a:extLst>
          </p:cNvPr>
          <p:cNvPicPr/>
          <p:nvPr/>
        </p:nvPicPr>
        <p:blipFill rotWithShape="1">
          <a:blip r:embed="rId4"/>
          <a:srcRect l="51468" b="57539"/>
          <a:stretch/>
        </p:blipFill>
        <p:spPr>
          <a:xfrm>
            <a:off x="796937" y="2238278"/>
            <a:ext cx="5646420" cy="299666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C02F58A-5F4D-4642-88EF-0BAC2E0D87FD}"/>
              </a:ext>
            </a:extLst>
          </p:cNvPr>
          <p:cNvGrpSpPr/>
          <p:nvPr/>
        </p:nvGrpSpPr>
        <p:grpSpPr>
          <a:xfrm>
            <a:off x="7238204" y="2076419"/>
            <a:ext cx="4443256" cy="2650197"/>
            <a:chOff x="7074021" y="1743552"/>
            <a:chExt cx="4443256" cy="2650197"/>
          </a:xfrm>
        </p:grpSpPr>
        <p:sp>
          <p:nvSpPr>
            <p:cNvPr id="10" name="Speech Bubble: Oval 20">
              <a:extLst>
                <a:ext uri="{FF2B5EF4-FFF2-40B4-BE49-F238E27FC236}">
                  <a16:creationId xmlns:a16="http://schemas.microsoft.com/office/drawing/2014/main" id="{4A2FBF24-C9F1-5D4E-B8EB-335C19E799B4}"/>
                </a:ext>
              </a:extLst>
            </p:cNvPr>
            <p:cNvSpPr/>
            <p:nvPr/>
          </p:nvSpPr>
          <p:spPr>
            <a:xfrm>
              <a:off x="7074021" y="1743552"/>
              <a:ext cx="4443256" cy="2610143"/>
            </a:xfrm>
            <a:prstGeom prst="wedgeEllipseCallout">
              <a:avLst>
                <a:gd name="adj1" fmla="val -22590"/>
                <a:gd name="adj2" fmla="val 64091"/>
              </a:avLst>
            </a:prstGeom>
            <a:solidFill>
              <a:schemeClr val="accent2"/>
            </a:solidFill>
            <a:ln>
              <a:solidFill>
                <a:srgbClr val="0070C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solidFill>
                  <a:srgbClr val="FF0000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729732D-3786-7444-8491-A18BD141D32C}"/>
                </a:ext>
              </a:extLst>
            </p:cNvPr>
            <p:cNvSpPr/>
            <p:nvPr/>
          </p:nvSpPr>
          <p:spPr>
            <a:xfrm>
              <a:off x="7415638" y="2085425"/>
              <a:ext cx="3724198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2400" dirty="0" err="1">
                  <a:solidFill>
                    <a:schemeClr val="bg2"/>
                  </a:solidFill>
                </a:rPr>
                <a:t>Khuyên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Tuấn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rằng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đất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nước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nào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cũng</a:t>
              </a:r>
              <a:r>
                <a:rPr lang="nl-NL" sz="2400" dirty="0">
                  <a:solidFill>
                    <a:schemeClr val="bg2"/>
                  </a:solidFill>
                </a:rPr>
                <a:t> có </a:t>
              </a:r>
              <a:r>
                <a:rPr lang="nl-NL" sz="2400" dirty="0" err="1">
                  <a:solidFill>
                    <a:schemeClr val="bg2"/>
                  </a:solidFill>
                </a:rPr>
                <a:t>vẻ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đẹp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riêng</a:t>
              </a:r>
              <a:r>
                <a:rPr lang="nl-NL" sz="2400" dirty="0">
                  <a:solidFill>
                    <a:schemeClr val="bg2"/>
                  </a:solidFill>
                </a:rPr>
                <a:t>. </a:t>
              </a:r>
              <a:r>
                <a:rPr lang="nl-NL" sz="2400" dirty="0" err="1">
                  <a:solidFill>
                    <a:schemeClr val="bg2"/>
                  </a:solidFill>
                </a:rPr>
                <a:t>Hãy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giới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thiệu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về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vẻ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đẹp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của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cảnh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vật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đất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nước</a:t>
              </a:r>
              <a:r>
                <a:rPr lang="nl-NL" sz="2400" dirty="0">
                  <a:solidFill>
                    <a:schemeClr val="bg2"/>
                  </a:solidFill>
                </a:rPr>
                <a:t>, </a:t>
              </a:r>
              <a:r>
                <a:rPr lang="nl-NL" sz="2400" dirty="0" err="1">
                  <a:solidFill>
                    <a:schemeClr val="bg2"/>
                  </a:solidFill>
                </a:rPr>
                <a:t>quê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hương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của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mình</a:t>
              </a:r>
              <a:r>
                <a:rPr lang="nl-NL" sz="2400" dirty="0">
                  <a:solidFill>
                    <a:schemeClr val="bg2"/>
                  </a:solidFill>
                </a:rPr>
                <a:t>.</a:t>
              </a:r>
              <a:endParaRPr lang="vi-VN" sz="2400" dirty="0">
                <a:solidFill>
                  <a:schemeClr val="bg2"/>
                </a:solidFill>
              </a:endParaRPr>
            </a:p>
          </p:txBody>
        </p:sp>
      </p:grpSp>
      <p:pic>
        <p:nvPicPr>
          <p:cNvPr id="17" name="Picture 2">
            <a:extLst>
              <a:ext uri="{FF2B5EF4-FFF2-40B4-BE49-F238E27FC236}">
                <a16:creationId xmlns:a16="http://schemas.microsoft.com/office/drawing/2014/main" id="{6DC21DD2-9750-E345-9BD1-E43503936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067" y="4442492"/>
            <a:ext cx="2415508" cy="241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07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9A69412-2130-EE41-8EFA-909019DB6E62}"/>
              </a:ext>
            </a:extLst>
          </p:cNvPr>
          <p:cNvGrpSpPr/>
          <p:nvPr/>
        </p:nvGrpSpPr>
        <p:grpSpPr>
          <a:xfrm>
            <a:off x="510540" y="118577"/>
            <a:ext cx="2816950" cy="1288726"/>
            <a:chOff x="500062" y="2851475"/>
            <a:chExt cx="2816950" cy="128872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134C409-2938-EB4B-8D93-E4A5DEC17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2C989E0-B568-E541-9189-2D24C18C94D9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BB4304A0-6804-1A4D-A618-CDABC544A8A0}"/>
              </a:ext>
            </a:extLst>
          </p:cNvPr>
          <p:cNvSpPr/>
          <p:nvPr/>
        </p:nvSpPr>
        <p:spPr>
          <a:xfrm>
            <a:off x="3388234" y="46662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9F4C24-382C-F14E-BD80-0803A52391D8}"/>
              </a:ext>
            </a:extLst>
          </p:cNvPr>
          <p:cNvSpPr txBox="1"/>
          <p:nvPr/>
        </p:nvSpPr>
        <p:spPr>
          <a:xfrm>
            <a:off x="3852059" y="466628"/>
            <a:ext cx="782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Em có lời khuyên gì dành cho các bạn trong các tình huống sau?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C3ACE0-DB53-9D44-A564-AFF1B30337E8}"/>
              </a:ext>
            </a:extLst>
          </p:cNvPr>
          <p:cNvPicPr/>
          <p:nvPr/>
        </p:nvPicPr>
        <p:blipFill rotWithShape="1">
          <a:blip r:embed="rId4"/>
          <a:srcRect t="49681" r="49877"/>
          <a:stretch/>
        </p:blipFill>
        <p:spPr>
          <a:xfrm>
            <a:off x="6096000" y="1771650"/>
            <a:ext cx="5265420" cy="309753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850F271-F78F-A74B-81D9-5B599E5F9432}"/>
              </a:ext>
            </a:extLst>
          </p:cNvPr>
          <p:cNvGrpSpPr/>
          <p:nvPr/>
        </p:nvGrpSpPr>
        <p:grpSpPr>
          <a:xfrm>
            <a:off x="1071583" y="1845260"/>
            <a:ext cx="4443256" cy="2610143"/>
            <a:chOff x="7074021" y="1743552"/>
            <a:chExt cx="4443256" cy="2610143"/>
          </a:xfrm>
        </p:grpSpPr>
        <p:sp>
          <p:nvSpPr>
            <p:cNvPr id="10" name="Speech Bubble: Oval 20">
              <a:extLst>
                <a:ext uri="{FF2B5EF4-FFF2-40B4-BE49-F238E27FC236}">
                  <a16:creationId xmlns:a16="http://schemas.microsoft.com/office/drawing/2014/main" id="{0B4686D0-4B18-4A43-890F-8CB1E8114419}"/>
                </a:ext>
              </a:extLst>
            </p:cNvPr>
            <p:cNvSpPr/>
            <p:nvPr/>
          </p:nvSpPr>
          <p:spPr>
            <a:xfrm>
              <a:off x="7074021" y="1743552"/>
              <a:ext cx="4443256" cy="2610143"/>
            </a:xfrm>
            <a:prstGeom prst="wedgeEllipseCallout">
              <a:avLst>
                <a:gd name="adj1" fmla="val -22590"/>
                <a:gd name="adj2" fmla="val 64091"/>
              </a:avLst>
            </a:prstGeom>
            <a:solidFill>
              <a:schemeClr val="accent2"/>
            </a:solidFill>
            <a:ln>
              <a:solidFill>
                <a:srgbClr val="0070C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solidFill>
                  <a:srgbClr val="FF0000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E7F9FB9-527C-9245-9A58-D690244CDFDE}"/>
                </a:ext>
              </a:extLst>
            </p:cNvPr>
            <p:cNvSpPr/>
            <p:nvPr/>
          </p:nvSpPr>
          <p:spPr>
            <a:xfrm>
              <a:off x="7279108" y="2305577"/>
              <a:ext cx="4101639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2400" dirty="0" err="1">
                  <a:solidFill>
                    <a:schemeClr val="bg2"/>
                  </a:solidFill>
                </a:rPr>
                <a:t>Đồ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cũ</a:t>
              </a:r>
              <a:r>
                <a:rPr lang="nl-NL" sz="2400" dirty="0">
                  <a:solidFill>
                    <a:schemeClr val="bg2"/>
                  </a:solidFill>
                </a:rPr>
                <a:t> có </a:t>
              </a:r>
              <a:r>
                <a:rPr lang="nl-NL" sz="2400" dirty="0" err="1">
                  <a:solidFill>
                    <a:schemeClr val="bg2"/>
                  </a:solidFill>
                </a:rPr>
                <a:t>thể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cất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làm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kỉ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niệm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nhưng</a:t>
              </a:r>
              <a:r>
                <a:rPr lang="nl-NL" sz="2400" dirty="0">
                  <a:solidFill>
                    <a:schemeClr val="bg2"/>
                  </a:solidFill>
                </a:rPr>
                <a:t> có </a:t>
              </a:r>
              <a:r>
                <a:rPr lang="nl-NL" sz="2400" dirty="0" err="1">
                  <a:solidFill>
                    <a:schemeClr val="bg2"/>
                  </a:solidFill>
                </a:rPr>
                <a:t>nhiều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đồ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để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lâu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sẽ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hỏng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chúng</a:t>
              </a:r>
              <a:r>
                <a:rPr lang="nl-NL" sz="2400" dirty="0">
                  <a:solidFill>
                    <a:schemeClr val="bg2"/>
                  </a:solidFill>
                </a:rPr>
                <a:t> ta </a:t>
              </a:r>
              <a:r>
                <a:rPr lang="nl-NL" sz="2400" dirty="0" err="1">
                  <a:solidFill>
                    <a:schemeClr val="bg2"/>
                  </a:solidFill>
                </a:rPr>
                <a:t>lên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chia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sẻ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cho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những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người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khó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khăn</a:t>
              </a:r>
              <a:r>
                <a:rPr lang="nl-NL" sz="2400" dirty="0">
                  <a:solidFill>
                    <a:schemeClr val="bg2"/>
                  </a:solidFill>
                </a:rPr>
                <a:t>.</a:t>
              </a:r>
              <a:endParaRPr lang="vi-VN" sz="2400" dirty="0">
                <a:solidFill>
                  <a:schemeClr val="bg2"/>
                </a:solidFill>
              </a:endParaRPr>
            </a:p>
          </p:txBody>
        </p:sp>
      </p:grpSp>
      <p:pic>
        <p:nvPicPr>
          <p:cNvPr id="17" name="Picture 2">
            <a:extLst>
              <a:ext uri="{FF2B5EF4-FFF2-40B4-BE49-F238E27FC236}">
                <a16:creationId xmlns:a16="http://schemas.microsoft.com/office/drawing/2014/main" id="{88D40BE8-38C5-654F-B4BB-73FCA251A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88" y="3996220"/>
            <a:ext cx="2573648" cy="257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741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9A69412-2130-EE41-8EFA-909019DB6E62}"/>
              </a:ext>
            </a:extLst>
          </p:cNvPr>
          <p:cNvGrpSpPr/>
          <p:nvPr/>
        </p:nvGrpSpPr>
        <p:grpSpPr>
          <a:xfrm>
            <a:off x="510540" y="118577"/>
            <a:ext cx="2816950" cy="1288726"/>
            <a:chOff x="500062" y="2851475"/>
            <a:chExt cx="2816950" cy="128872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134C409-2938-EB4B-8D93-E4A5DEC17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2C989E0-B568-E541-9189-2D24C18C94D9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BB4304A0-6804-1A4D-A618-CDABC544A8A0}"/>
              </a:ext>
            </a:extLst>
          </p:cNvPr>
          <p:cNvSpPr/>
          <p:nvPr/>
        </p:nvSpPr>
        <p:spPr>
          <a:xfrm>
            <a:off x="3388234" y="46662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9F4C24-382C-F14E-BD80-0803A52391D8}"/>
              </a:ext>
            </a:extLst>
          </p:cNvPr>
          <p:cNvSpPr txBox="1"/>
          <p:nvPr/>
        </p:nvSpPr>
        <p:spPr>
          <a:xfrm>
            <a:off x="3852059" y="466628"/>
            <a:ext cx="782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Em có lời khuyên gì dành cho các bạn trong các tình huống sau?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C3ACE0-DB53-9D44-A564-AFF1B30337E8}"/>
              </a:ext>
            </a:extLst>
          </p:cNvPr>
          <p:cNvPicPr/>
          <p:nvPr/>
        </p:nvPicPr>
        <p:blipFill rotWithShape="1">
          <a:blip r:embed="rId4"/>
          <a:srcRect l="50011" t="53968"/>
          <a:stretch/>
        </p:blipFill>
        <p:spPr>
          <a:xfrm>
            <a:off x="6096000" y="1748790"/>
            <a:ext cx="5448300" cy="3303270"/>
          </a:xfrm>
          <a:prstGeom prst="rect">
            <a:avLst/>
          </a:prstGeom>
        </p:spPr>
      </p:pic>
      <p:pic>
        <p:nvPicPr>
          <p:cNvPr id="9" name="Picture 2" descr="Happy cute boy study with smile Premium Vector">
            <a:extLst>
              <a:ext uri="{FF2B5EF4-FFF2-40B4-BE49-F238E27FC236}">
                <a16:creationId xmlns:a16="http://schemas.microsoft.com/office/drawing/2014/main" id="{7C206AF4-27F6-9E40-B691-349C8F1D0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23" y="4161435"/>
            <a:ext cx="2458992" cy="245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AD7EA73-4C0A-AB40-BB2C-54B2A926B273}"/>
              </a:ext>
            </a:extLst>
          </p:cNvPr>
          <p:cNvGrpSpPr/>
          <p:nvPr/>
        </p:nvGrpSpPr>
        <p:grpSpPr>
          <a:xfrm>
            <a:off x="1071583" y="1845260"/>
            <a:ext cx="4443256" cy="2610143"/>
            <a:chOff x="7074021" y="1743552"/>
            <a:chExt cx="4443256" cy="2610143"/>
          </a:xfrm>
        </p:grpSpPr>
        <p:sp>
          <p:nvSpPr>
            <p:cNvPr id="16" name="Speech Bubble: Oval 20">
              <a:extLst>
                <a:ext uri="{FF2B5EF4-FFF2-40B4-BE49-F238E27FC236}">
                  <a16:creationId xmlns:a16="http://schemas.microsoft.com/office/drawing/2014/main" id="{A09ED5CF-348B-A246-B8B3-51BA492E04E9}"/>
                </a:ext>
              </a:extLst>
            </p:cNvPr>
            <p:cNvSpPr/>
            <p:nvPr/>
          </p:nvSpPr>
          <p:spPr>
            <a:xfrm>
              <a:off x="7074021" y="1743552"/>
              <a:ext cx="4443256" cy="2610143"/>
            </a:xfrm>
            <a:prstGeom prst="wedgeEllipseCallout">
              <a:avLst>
                <a:gd name="adj1" fmla="val -22590"/>
                <a:gd name="adj2" fmla="val 64091"/>
              </a:avLst>
            </a:prstGeom>
            <a:solidFill>
              <a:schemeClr val="accent2"/>
            </a:solidFill>
            <a:ln>
              <a:solidFill>
                <a:srgbClr val="0070C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solidFill>
                  <a:srgbClr val="FF0000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DD73FD8-8EF9-6040-A92F-D2C3AA86A163}"/>
                </a:ext>
              </a:extLst>
            </p:cNvPr>
            <p:cNvSpPr/>
            <p:nvPr/>
          </p:nvSpPr>
          <p:spPr>
            <a:xfrm>
              <a:off x="7433550" y="1990759"/>
              <a:ext cx="3724198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2400" dirty="0" err="1">
                  <a:solidFill>
                    <a:schemeClr val="bg2"/>
                  </a:solidFill>
                </a:rPr>
                <a:t>Khuyên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Trung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tuổi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nhỏ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mình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làm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việc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nhỏ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ví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dụ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như</a:t>
              </a:r>
              <a:r>
                <a:rPr lang="nl-NL" sz="2400" dirty="0">
                  <a:solidFill>
                    <a:schemeClr val="bg2"/>
                  </a:solidFill>
                </a:rPr>
                <a:t>: </a:t>
              </a:r>
              <a:r>
                <a:rPr lang="nl-NL" sz="2400" dirty="0" err="1">
                  <a:solidFill>
                    <a:schemeClr val="bg2"/>
                  </a:solidFill>
                </a:rPr>
                <a:t>chăm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sóc</a:t>
              </a:r>
              <a:r>
                <a:rPr lang="nl-NL" sz="2400" dirty="0">
                  <a:solidFill>
                    <a:schemeClr val="bg2"/>
                  </a:solidFill>
                </a:rPr>
                <a:t>, </a:t>
              </a:r>
              <a:r>
                <a:rPr lang="nl-NL" sz="2400" dirty="0" err="1">
                  <a:solidFill>
                    <a:schemeClr val="bg2"/>
                  </a:solidFill>
                </a:rPr>
                <a:t>bảo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vệ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thiên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nhiên</a:t>
              </a:r>
              <a:r>
                <a:rPr lang="nl-NL" sz="2400" dirty="0">
                  <a:solidFill>
                    <a:schemeClr val="bg2"/>
                  </a:solidFill>
                </a:rPr>
                <a:t>; </a:t>
              </a:r>
              <a:r>
                <a:rPr lang="nl-NL" sz="2400" dirty="0" err="1">
                  <a:solidFill>
                    <a:schemeClr val="bg2"/>
                  </a:solidFill>
                </a:rPr>
                <a:t>yêu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thương</a:t>
              </a:r>
              <a:r>
                <a:rPr lang="nl-NL" sz="2400" dirty="0">
                  <a:solidFill>
                    <a:schemeClr val="bg2"/>
                  </a:solidFill>
                </a:rPr>
                <a:t>, </a:t>
              </a:r>
              <a:r>
                <a:rPr lang="nl-NL" sz="2400" dirty="0" err="1">
                  <a:solidFill>
                    <a:schemeClr val="bg2"/>
                  </a:solidFill>
                </a:rPr>
                <a:t>kính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trọng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chăm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sóc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ông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bà</a:t>
              </a:r>
              <a:r>
                <a:rPr lang="nl-NL" sz="2400" dirty="0">
                  <a:solidFill>
                    <a:schemeClr val="bg2"/>
                  </a:solidFill>
                </a:rPr>
                <a:t>, </a:t>
              </a:r>
              <a:r>
                <a:rPr lang="nl-NL" sz="2400" dirty="0" err="1">
                  <a:solidFill>
                    <a:schemeClr val="bg2"/>
                  </a:solidFill>
                </a:rPr>
                <a:t>cha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mẹ</a:t>
              </a:r>
              <a:r>
                <a:rPr lang="nl-NL" sz="2400" dirty="0">
                  <a:solidFill>
                    <a:schemeClr val="bg2"/>
                  </a:solidFill>
                </a:rPr>
                <a:t>,..</a:t>
              </a:r>
              <a:endParaRPr lang="vi-VN" sz="2400" dirty="0">
                <a:solidFill>
                  <a:schemeClr val="bg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337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FD69FA-00B0-574E-A2D0-7AAFADD303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6"/>
          <a:stretch/>
        </p:blipFill>
        <p:spPr>
          <a:xfrm>
            <a:off x="1340266" y="3078118"/>
            <a:ext cx="4054694" cy="3475081"/>
          </a:xfrm>
          <a:prstGeom prst="rect">
            <a:avLst/>
          </a:prstGeom>
        </p:spPr>
      </p:pic>
      <p:sp>
        <p:nvSpPr>
          <p:cNvPr id="4" name="Snip Diagonal Corner Rectangle 3">
            <a:extLst>
              <a:ext uri="{FF2B5EF4-FFF2-40B4-BE49-F238E27FC236}">
                <a16:creationId xmlns:a16="http://schemas.microsoft.com/office/drawing/2014/main" id="{1DD8FEBF-7BB5-0047-8484-B389500DCB16}"/>
              </a:ext>
            </a:extLst>
          </p:cNvPr>
          <p:cNvSpPr/>
          <p:nvPr/>
        </p:nvSpPr>
        <p:spPr>
          <a:xfrm>
            <a:off x="1188720" y="304801"/>
            <a:ext cx="10256520" cy="2804160"/>
          </a:xfrm>
          <a:prstGeom prst="snip2Diag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bg2"/>
                </a:solidFill>
              </a:rPr>
              <a:t>   </a:t>
            </a:r>
            <a:r>
              <a:rPr lang="en-US" sz="3200" dirty="0" err="1">
                <a:solidFill>
                  <a:schemeClr val="bg2"/>
                </a:solidFill>
              </a:rPr>
              <a:t>Quê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hương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đất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nước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của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chúng</a:t>
            </a:r>
            <a:r>
              <a:rPr lang="en-US" sz="3200" dirty="0">
                <a:solidFill>
                  <a:schemeClr val="bg2"/>
                </a:solidFill>
              </a:rPr>
              <a:t> ta </a:t>
            </a:r>
            <a:r>
              <a:rPr lang="en-US" sz="3200" dirty="0" err="1">
                <a:solidFill>
                  <a:schemeClr val="bg2"/>
                </a:solidFill>
              </a:rPr>
              <a:t>có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rất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nhiều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vẻ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đẹp</a:t>
            </a:r>
            <a:r>
              <a:rPr lang="en-US" sz="3200" dirty="0">
                <a:solidFill>
                  <a:schemeClr val="bg2"/>
                </a:solidFill>
              </a:rPr>
              <a:t>, </a:t>
            </a:r>
            <a:r>
              <a:rPr lang="en-US" sz="3200" dirty="0" err="1">
                <a:solidFill>
                  <a:schemeClr val="bg2"/>
                </a:solidFill>
              </a:rPr>
              <a:t>cũng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như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bản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thân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chúng</a:t>
            </a:r>
            <a:r>
              <a:rPr lang="en-US" sz="3200" dirty="0">
                <a:solidFill>
                  <a:schemeClr val="bg2"/>
                </a:solidFill>
              </a:rPr>
              <a:t> ta </a:t>
            </a:r>
            <a:r>
              <a:rPr lang="en-US" sz="3200" dirty="0" err="1">
                <a:solidFill>
                  <a:schemeClr val="bg2"/>
                </a:solidFill>
              </a:rPr>
              <a:t>biết</a:t>
            </a:r>
            <a:r>
              <a:rPr lang="en-US" sz="3200" dirty="0">
                <a:solidFill>
                  <a:schemeClr val="bg2"/>
                </a:solidFill>
              </a:rPr>
              <a:t> chia </a:t>
            </a:r>
            <a:r>
              <a:rPr lang="en-US" sz="3200" dirty="0" err="1">
                <a:solidFill>
                  <a:schemeClr val="bg2"/>
                </a:solidFill>
              </a:rPr>
              <a:t>sẻ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đồ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dùng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cho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các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bạn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còn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khó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khăn</a:t>
            </a:r>
            <a:r>
              <a:rPr lang="en-US" sz="3200" dirty="0">
                <a:solidFill>
                  <a:schemeClr val="bg2"/>
                </a:solidFill>
              </a:rPr>
              <a:t>. Hay </a:t>
            </a:r>
            <a:r>
              <a:rPr lang="en-US" sz="3200" dirty="0" err="1">
                <a:solidFill>
                  <a:schemeClr val="bg2"/>
                </a:solidFill>
              </a:rPr>
              <a:t>bản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thân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chúng</a:t>
            </a:r>
            <a:r>
              <a:rPr lang="en-US" sz="3200" dirty="0">
                <a:solidFill>
                  <a:schemeClr val="bg2"/>
                </a:solidFill>
              </a:rPr>
              <a:t> ta </a:t>
            </a:r>
            <a:r>
              <a:rPr lang="en-US" sz="3200" dirty="0" err="1">
                <a:solidFill>
                  <a:schemeClr val="bg2"/>
                </a:solidFill>
              </a:rPr>
              <a:t>còn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nhỏ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thì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chúng</a:t>
            </a:r>
            <a:r>
              <a:rPr lang="en-US" sz="3200" dirty="0">
                <a:solidFill>
                  <a:schemeClr val="bg2"/>
                </a:solidFill>
              </a:rPr>
              <a:t> ta </a:t>
            </a:r>
            <a:r>
              <a:rPr lang="en-US" sz="3200" dirty="0" err="1">
                <a:solidFill>
                  <a:schemeClr val="bg2"/>
                </a:solidFill>
              </a:rPr>
              <a:t>làm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việc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nhỏ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để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góp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phần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thể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hiện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tình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yêu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quê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hương</a:t>
            </a:r>
            <a:r>
              <a:rPr lang="en-US" sz="3200" dirty="0">
                <a:solidFill>
                  <a:schemeClr val="bg2"/>
                </a:solidFill>
              </a:rPr>
              <a:t>, </a:t>
            </a:r>
            <a:r>
              <a:rPr lang="en-US" sz="3200" dirty="0" err="1">
                <a:solidFill>
                  <a:schemeClr val="bg2"/>
                </a:solidFill>
              </a:rPr>
              <a:t>đất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nước</a:t>
            </a:r>
            <a:r>
              <a:rPr lang="en-US" sz="3200" dirty="0">
                <a:solidFill>
                  <a:schemeClr val="bg2"/>
                </a:solidFill>
              </a:rPr>
              <a:t>.</a:t>
            </a:r>
            <a:endParaRPr lang="vi-VN" sz="3200" dirty="0">
              <a:solidFill>
                <a:schemeClr val="bg2"/>
              </a:solidFill>
            </a:endParaRPr>
          </a:p>
          <a:p>
            <a:pPr algn="ctr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06995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1064</TotalTime>
  <Words>387</Words>
  <Application>Microsoft Office PowerPoint</Application>
  <PresentationFormat>Widescreen</PresentationFormat>
  <Paragraphs>43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Times New Roman</vt:lpstr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Hồng Đỗ</cp:lastModifiedBy>
  <cp:revision>61</cp:revision>
  <dcterms:created xsi:type="dcterms:W3CDTF">2021-06-11T02:39:36Z</dcterms:created>
  <dcterms:modified xsi:type="dcterms:W3CDTF">2024-10-04T09:42:07Z</dcterms:modified>
</cp:coreProperties>
</file>