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353" r:id="rId3"/>
    <p:sldId id="272" r:id="rId4"/>
    <p:sldId id="355" r:id="rId5"/>
    <p:sldId id="282" r:id="rId6"/>
    <p:sldId id="332" r:id="rId7"/>
    <p:sldId id="275" r:id="rId8"/>
    <p:sldId id="333" r:id="rId9"/>
    <p:sldId id="297" r:id="rId10"/>
    <p:sldId id="317" r:id="rId11"/>
  </p:sldIdLst>
  <p:sldSz cx="18288000" cy="10287000"/>
  <p:notesSz cx="6858000" cy="9144000"/>
  <p:embeddedFontLst>
    <p:embeddedFont>
      <p:font typeface="Open Sans ExtraBold" panose="020B0604020202020204" charset="0"/>
      <p:bold r:id="rId13"/>
      <p:boldItalic r:id="rId14"/>
    </p:embeddedFont>
    <p:embeddedFont>
      <p:font typeface="Open Sans SemiBold" panose="020B0604020202020204" charset="0"/>
      <p:bold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 ExtraBold" panose="020B0604020202020204" charset="0"/>
      <p:bold r:id="rId13"/>
      <p:boldItalic r:id="rId14"/>
    </p:embeddedFont>
    <p:embeddedFont>
      <p:font typeface="Tahoma" panose="020B0604030504040204" pitchFamily="34" charset="0"/>
      <p:regular r:id="rId21"/>
      <p:bold r:id="rId22"/>
    </p:embeddedFont>
    <p:embeddedFont>
      <p:font typeface="Open Sans" panose="020B0604020202020204" charset="0"/>
      <p:regular r:id="rId23"/>
      <p:bold r:id="rId24"/>
      <p:italic r:id="rId25"/>
      <p:boldItalic r:id="rId26"/>
    </p:embeddedFont>
    <p:embeddedFont>
      <p:font typeface="Open Sans Light" panose="020B0604020202020204" charset="0"/>
      <p:regular r:id="rId27"/>
      <p:italic r:id="rId28"/>
    </p:embeddedFont>
    <p:embeddedFont>
      <p:font typeface="Sigmar One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3296C"/>
    <a:srgbClr val="D4E270"/>
    <a:srgbClr val="F33493"/>
    <a:srgbClr val="4A2020"/>
    <a:srgbClr val="F66495"/>
    <a:srgbClr val="FF99CC"/>
    <a:srgbClr val="F77BA5"/>
    <a:srgbClr val="008000"/>
    <a:srgbClr val="FF6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Kiểu Có chủ đề 2 - Màu chủ đề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Kiểu Có chủ đề 1 - Màu chủ đề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3551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1:09:3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49C0C-BB17-4AA0-8252-42264B2C3B1E}" type="datetimeFigureOut">
              <a:rPr lang="en-US" smtClean="0"/>
              <a:t>11/6/2022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9C060-03AA-4C03-B1A4-881930BE6E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customXml" Target="../ink/ink1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image" Target="../media/image2.emf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4" y="48640"/>
            <a:ext cx="18196922" cy="1020502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-304799" y="-342900"/>
            <a:ext cx="18926722" cy="10896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4D9F50-2AFF-4F43-89EF-36F5DAEA87B3}"/>
              </a:ext>
            </a:extLst>
          </p:cNvPr>
          <p:cNvSpPr txBox="1"/>
          <p:nvPr/>
        </p:nvSpPr>
        <p:spPr>
          <a:xfrm>
            <a:off x="5318399" y="1999123"/>
            <a:ext cx="9949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6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F101C-B4A3-A88A-9EC1-A4D97D7318D2}"/>
              </a:ext>
            </a:extLst>
          </p:cNvPr>
          <p:cNvSpPr txBox="1"/>
          <p:nvPr/>
        </p:nvSpPr>
        <p:spPr>
          <a:xfrm>
            <a:off x="4724401" y="952235"/>
            <a:ext cx="12214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….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….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14:cNvPr>
              <p14:cNvContentPartPr/>
              <p14:nvPr/>
            </p14:nvContentPartPr>
            <p14:xfrm>
              <a:off x="1757159" y="6329070"/>
              <a:ext cx="45719" cy="360"/>
            </p14:xfrm>
          </p:contentPart>
        </mc:Choice>
        <mc:Fallback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2713" y="6316830"/>
                <a:ext cx="3154611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Lưu đồ: Hiển thị 6">
            <a:extLst>
              <a:ext uri="{FF2B5EF4-FFF2-40B4-BE49-F238E27FC236}">
                <a16:creationId xmlns:a16="http://schemas.microsoft.com/office/drawing/2014/main" id="{F356E558-61AE-40D0-3495-862349CD55EA}"/>
              </a:ext>
            </a:extLst>
          </p:cNvPr>
          <p:cNvSpPr/>
          <p:nvPr/>
        </p:nvSpPr>
        <p:spPr>
          <a:xfrm>
            <a:off x="5098538" y="3291109"/>
            <a:ext cx="11589261" cy="1236661"/>
          </a:xfrm>
          <a:prstGeom prst="flowChartDisplay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ĐỒNG ĐỊA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Hiển thị 14">
            <a:extLst>
              <a:ext uri="{FF2B5EF4-FFF2-40B4-BE49-F238E27FC236}">
                <a16:creationId xmlns:a16="http://schemas.microsoft.com/office/drawing/2014/main" id="{0D7FCBF5-E6EB-097F-B81B-3CC32797C240}"/>
              </a:ext>
            </a:extLst>
          </p:cNvPr>
          <p:cNvSpPr/>
          <p:nvPr/>
        </p:nvSpPr>
        <p:spPr>
          <a:xfrm>
            <a:off x="3871913" y="3106894"/>
            <a:ext cx="2874254" cy="1535982"/>
          </a:xfrm>
          <a:prstGeom prst="flowChartDisplay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153F89-59A4-4600-0A97-9921073B73B2}"/>
              </a:ext>
            </a:extLst>
          </p:cNvPr>
          <p:cNvSpPr txBox="1"/>
          <p:nvPr/>
        </p:nvSpPr>
        <p:spPr>
          <a:xfrm>
            <a:off x="2819400" y="4603982"/>
            <a:ext cx="13097294" cy="92333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" b="93548" l="8154" r="93692">
                        <a14:foregroundMark x1="49538" y1="56528" x2="49846" y2="63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0638" y="4710532"/>
            <a:ext cx="5267413" cy="53098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100000" l="4500" r="100000">
                        <a14:foregroundMark x1="32250" y1="44500" x2="43833" y2="73167"/>
                        <a14:foregroundMark x1="38667" y1="68083" x2="43583" y2="81750"/>
                        <a14:foregroundMark x1="36667" y1="71250" x2="39667" y2="79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192" y="5557135"/>
            <a:ext cx="4059473" cy="4085914"/>
          </a:xfrm>
          <a:prstGeom prst="rect">
            <a:avLst/>
          </a:prstGeom>
        </p:spPr>
      </p:pic>
      <p:pic>
        <p:nvPicPr>
          <p:cNvPr id="18" name="Hình ảnh 1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5B592C0-CA22-FEDE-E6E6-24F15608BA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7111" y="5341089"/>
            <a:ext cx="5611425" cy="50967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62" b="94686" l="9662" r="946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34192" y="2441267"/>
            <a:ext cx="1945268" cy="19579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9688" l="0" r="100000">
                        <a14:foregroundMark x1="7187" y1="80781" x2="31094" y2="86875"/>
                        <a14:foregroundMark x1="40156" y1="41563" x2="44219" y2="49063"/>
                        <a14:foregroundMark x1="42344" y1="39219" x2="40625" y2="51406"/>
                        <a14:foregroundMark x1="39688" y1="42969" x2="39219" y2="50000"/>
                        <a14:foregroundMark x1="47500" y1="49844" x2="55156" y2="50938"/>
                        <a14:foregroundMark x1="41094" y1="80938" x2="43906" y2="87031"/>
                        <a14:foregroundMark x1="28281" y1="96250" x2="56094" y2="93594"/>
                        <a14:foregroundMark x1="29219" y1="90156" x2="41563" y2="86094"/>
                        <a14:foregroundMark x1="67344" y1="91094" x2="77656" y2="96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1089" y="5094588"/>
            <a:ext cx="4634933" cy="46651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127" l="0" r="100000">
                        <a14:foregroundMark x1="11842" y1="16594" x2="4825" y2="49782"/>
                        <a14:foregroundMark x1="25000" y1="10044" x2="0" y2="69432"/>
                        <a14:foregroundMark x1="31140" y1="9170" x2="82456" y2="11790"/>
                        <a14:foregroundMark x1="38158" y1="5240" x2="63158" y2="3930"/>
                        <a14:foregroundMark x1="80263" y1="15721" x2="96930" y2="37555"/>
                        <a14:foregroundMark x1="93421" y1="39301" x2="92982" y2="68996"/>
                        <a14:foregroundMark x1="5263" y1="68122" x2="22368" y2="86026"/>
                        <a14:foregroundMark x1="23684" y1="89083" x2="56579" y2="96943"/>
                        <a14:foregroundMark x1="93421" y1="68122" x2="61404" y2="97817"/>
                        <a14:foregroundMark x1="89035" y1="74672" x2="70614" y2="903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3162" y="75786"/>
            <a:ext cx="1932824" cy="1953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9125" l="4125" r="99750">
                        <a14:foregroundMark x1="40125" y1="38375" x2="30000" y2="42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588" y="1804380"/>
            <a:ext cx="2124687" cy="2138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CC1E6AC9-91DC-0994-CF05-75F0A44F3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Hẹn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gặp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lại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31BC472-1621-C986-73D7-65D6B57E7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-38100"/>
            <a:ext cx="1918868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A58912-F833-5449-E63B-039A730DA5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023" r="8088"/>
          <a:stretch/>
        </p:blipFill>
        <p:spPr>
          <a:xfrm>
            <a:off x="20" y="10"/>
            <a:ext cx="9143980" cy="10286990"/>
          </a:xfrm>
          <a:prstGeom prst="rect">
            <a:avLst/>
          </a:prstGeom>
        </p:spPr>
      </p:pic>
      <p:pic>
        <p:nvPicPr>
          <p:cNvPr id="1030" name="Picture 6" descr="Hình ảnh Phim Hoạt Hình Nhà Bếp Trứng Cá Yếu Tố Vector PNG , Nấu ăn, Thành  Phần, Cá PNG miễn phí tải tập tin PSDComment và Vector">
            <a:extLst>
              <a:ext uri="{FF2B5EF4-FFF2-40B4-BE49-F238E27FC236}">
                <a16:creationId xmlns:a16="http://schemas.microsoft.com/office/drawing/2014/main" id="{F8860D02-928A-B8A7-78A3-5AA1D5A9C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8" r="5821" b="-2"/>
          <a:stretch/>
        </p:blipFill>
        <p:spPr bwMode="auto">
          <a:xfrm>
            <a:off x="9144000" y="10"/>
            <a:ext cx="914400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Rectangle 1043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614873" y="2614374"/>
            <a:ext cx="5058255" cy="50582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24131-7267-430D-82C8-95838D17E38F}"/>
              </a:ext>
            </a:extLst>
          </p:cNvPr>
          <p:cNvSpPr txBox="1"/>
          <p:nvPr/>
        </p:nvSpPr>
        <p:spPr>
          <a:xfrm>
            <a:off x="6430287" y="4142331"/>
            <a:ext cx="5427426" cy="20185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665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2</a:t>
            </a:r>
          </a:p>
        </p:txBody>
      </p:sp>
      <p:sp>
        <p:nvSpPr>
          <p:cNvPr id="1046" name="Frame 1045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956916" y="1956417"/>
            <a:ext cx="6374169" cy="6374166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86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2971800" y="580261"/>
            <a:ext cx="13411200" cy="1464231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C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000" b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2. </a:t>
            </a:r>
            <a:r>
              <a:rPr lang="en-US" sz="4000" b="1" dirty="0" err="1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Thảo</a:t>
            </a:r>
            <a:r>
              <a:rPr lang="en-US" sz="4000" b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b="1" dirty="0" err="1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luận</a:t>
            </a:r>
            <a:r>
              <a:rPr lang="en-US" sz="4000" b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b="1" dirty="0" err="1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về</a:t>
            </a:r>
            <a:r>
              <a:rPr lang="en-US" sz="4000" b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í</a:t>
            </a:r>
            <a:r>
              <a:rPr lang="vi-VN" sz="4000" b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ch </a:t>
            </a:r>
            <a:r>
              <a:rPr lang="vi-VN" sz="4000" b="1" dirty="0" err="1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lợi</a:t>
            </a:r>
            <a:r>
              <a:rPr lang="vi-VN" sz="4000" b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1" dirty="0" err="1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của</a:t>
            </a:r>
            <a:r>
              <a:rPr lang="vi-VN" sz="4000" b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1" dirty="0" err="1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các</a:t>
            </a:r>
            <a:r>
              <a:rPr lang="vi-VN" sz="4000" b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1" dirty="0" err="1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hoạt</a:t>
            </a:r>
            <a:r>
              <a:rPr lang="vi-VN" sz="4000" b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1" dirty="0" err="1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động</a:t>
            </a:r>
            <a:r>
              <a:rPr lang="vi-VN" sz="4000" b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1" dirty="0" err="1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sản</a:t>
            </a:r>
            <a:r>
              <a:rPr lang="vi-VN" sz="4000" b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1" dirty="0" err="1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xuất</a:t>
            </a:r>
            <a:r>
              <a:rPr lang="vi-VN" sz="4000" b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nông </a:t>
            </a:r>
            <a:r>
              <a:rPr lang="vi-VN" sz="4000" b="1" dirty="0" err="1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nghiệp</a:t>
            </a:r>
            <a:r>
              <a:rPr lang="vi-VN" sz="4000" b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ở </a:t>
            </a:r>
            <a:r>
              <a:rPr lang="vi-VN" sz="4000" b="1" dirty="0" err="1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địa</a:t>
            </a:r>
            <a:r>
              <a:rPr lang="vi-VN" sz="4000" b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phương em:</a:t>
            </a:r>
            <a:endParaRPr lang="en-US" sz="4000" b="1" dirty="0">
              <a:solidFill>
                <a:srgbClr val="002060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1DF32B1B-FCCE-C0B9-D7C1-01BBF1589315}"/>
              </a:ext>
            </a:extLst>
          </p:cNvPr>
          <p:cNvSpPr/>
          <p:nvPr/>
        </p:nvSpPr>
        <p:spPr>
          <a:xfrm>
            <a:off x="10134600" y="3342961"/>
            <a:ext cx="5943600" cy="4267200"/>
          </a:xfrm>
          <a:prstGeom prst="cloudCallout">
            <a:avLst>
              <a:gd name="adj1" fmla="val 38162"/>
              <a:gd name="adj2" fmla="val 80290"/>
            </a:avLst>
          </a:prstGeom>
          <a:solidFill>
            <a:srgbClr val="92D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Hai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bạn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hình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đang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trao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đổi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lợi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ích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của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hoạt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động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sản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xuất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nông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nghiệp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nào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F6CFCCA4-5B9D-8388-A522-010507AEB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5448300"/>
            <a:ext cx="4572056" cy="4724067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C4B5752F-2E2E-C61A-AF8A-B9B9C19C0DD0}"/>
              </a:ext>
            </a:extLst>
          </p:cNvPr>
          <p:cNvSpPr/>
          <p:nvPr/>
        </p:nvSpPr>
        <p:spPr>
          <a:xfrm>
            <a:off x="10134600" y="3314700"/>
            <a:ext cx="5943600" cy="4267200"/>
          </a:xfrm>
          <a:prstGeom prst="cloudCallout">
            <a:avLst>
              <a:gd name="adj1" fmla="val 38162"/>
              <a:gd name="adj2" fmla="val 8029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Hoạt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động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sản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xuất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nông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nghiệp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đó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ích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lợi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gì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?</a:t>
            </a:r>
            <a:endParaRPr lang="vi-VN" sz="3200" dirty="0">
              <a:solidFill>
                <a:schemeClr val="bg1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27EA7FCC-8503-DDCB-7F25-DC3E3740D11A}"/>
              </a:ext>
            </a:extLst>
          </p:cNvPr>
          <p:cNvSpPr/>
          <p:nvPr/>
        </p:nvSpPr>
        <p:spPr>
          <a:xfrm>
            <a:off x="1905000" y="7628596"/>
            <a:ext cx="6864811" cy="13572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77BA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+mj-lt"/>
              </a:rPr>
              <a:t>Hai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đang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thảo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luận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hoạt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xuất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khẩu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gạo</a:t>
            </a:r>
            <a:endParaRPr lang="vi-VN" sz="3200" b="1" dirty="0">
              <a:solidFill>
                <a:schemeClr val="tx1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DD97D5E-06FB-3567-5847-332D77E87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92" y="2247900"/>
            <a:ext cx="9313513" cy="520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26B12735-DEBE-2089-7F8F-50A70A5C9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639797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64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4" grpId="1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0" name="Rectangle 6159">
            <a:extLst>
              <a:ext uri="{FF2B5EF4-FFF2-40B4-BE49-F238E27FC236}">
                <a16:creationId xmlns:a16="http://schemas.microsoft.com/office/drawing/2014/main" id="{28FF88A3-8EBC-4142-8CC2-EBE257ED6C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Bộ Nông nghiệp Mỹ dự báo Việt Nam tiếp tục đứng thứ 2 về xuất khẩu gạo">
            <a:extLst>
              <a:ext uri="{FF2B5EF4-FFF2-40B4-BE49-F238E27FC236}">
                <a16:creationId xmlns:a16="http://schemas.microsoft.com/office/drawing/2014/main" id="{955B75CE-0F33-B990-4E1E-B5EB2D483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 b="12625"/>
          <a:stretch/>
        </p:blipFill>
        <p:spPr bwMode="auto">
          <a:xfrm>
            <a:off x="4" y="10"/>
            <a:ext cx="18287996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62" name="Group 6161">
            <a:extLst>
              <a:ext uri="{FF2B5EF4-FFF2-40B4-BE49-F238E27FC236}">
                <a16:creationId xmlns:a16="http://schemas.microsoft.com/office/drawing/2014/main" id="{27D8A815-1B1F-4DB5-A03C-F4987CF0C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491665" y="514657"/>
            <a:ext cx="2538140" cy="2778887"/>
            <a:chOff x="790870" y="911082"/>
            <a:chExt cx="2191635" cy="2442764"/>
          </a:xfrm>
        </p:grpSpPr>
        <p:sp>
          <p:nvSpPr>
            <p:cNvPr id="6163" name="Freeform 5">
              <a:extLst>
                <a:ext uri="{FF2B5EF4-FFF2-40B4-BE49-F238E27FC236}">
                  <a16:creationId xmlns:a16="http://schemas.microsoft.com/office/drawing/2014/main" id="{261388EF-B4CE-4326-979A-2F53CED606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0870" y="2245586"/>
              <a:ext cx="1262906" cy="1108260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4" name="Freeform 5">
              <a:extLst>
                <a:ext uri="{FF2B5EF4-FFF2-40B4-BE49-F238E27FC236}">
                  <a16:creationId xmlns:a16="http://schemas.microsoft.com/office/drawing/2014/main" id="{33A25547-9075-4BDB-8F46-BA09E76AA3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3975" y="911082"/>
              <a:ext cx="2048530" cy="1797684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alpha val="6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5" name="Freeform 5">
              <a:extLst>
                <a:ext uri="{FF2B5EF4-FFF2-40B4-BE49-F238E27FC236}">
                  <a16:creationId xmlns:a16="http://schemas.microsoft.com/office/drawing/2014/main" id="{1D917FAD-3240-4D3F-91A0-9571F75DC6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62936" y="1825453"/>
              <a:ext cx="799094" cy="701243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6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BC0A640-66B3-94DB-A521-C1FC65FF1A5A}"/>
              </a:ext>
            </a:extLst>
          </p:cNvPr>
          <p:cNvSpPr txBox="1"/>
          <p:nvPr/>
        </p:nvSpPr>
        <p:spPr>
          <a:xfrm>
            <a:off x="2101381" y="3705372"/>
            <a:ext cx="14226352" cy="4579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Việt Nam là một trong những nước xuất khẩu gạo lớn nhất thế giới.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69B5E-2BAF-D15C-5532-68CC58E3C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4844"/>
            <a:ext cx="4904115" cy="2249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4045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209800" y="316701"/>
            <a:ext cx="13335000" cy="16004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/>
            <a:r>
              <a:rPr lang="vi-VN" sz="4400" dirty="0">
                <a:solidFill>
                  <a:srgbClr val="0070C0"/>
                </a:solidFill>
                <a:latin typeface="+mj-lt"/>
              </a:rPr>
              <a:t>Chia </a:t>
            </a:r>
            <a:r>
              <a:rPr lang="vi-VN" sz="4400" dirty="0" err="1">
                <a:solidFill>
                  <a:srgbClr val="0070C0"/>
                </a:solidFill>
                <a:latin typeface="+mj-lt"/>
              </a:rPr>
              <a:t>sẻ</a:t>
            </a:r>
            <a:r>
              <a:rPr lang="vi-VN" sz="4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+mj-lt"/>
              </a:rPr>
              <a:t>về</a:t>
            </a:r>
            <a:r>
              <a:rPr lang="vi-VN" sz="4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+mj-lt"/>
              </a:rPr>
              <a:t>ích</a:t>
            </a:r>
            <a:r>
              <a:rPr lang="vi-VN" sz="4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+mj-lt"/>
              </a:rPr>
              <a:t>lợi</a:t>
            </a:r>
            <a:r>
              <a:rPr lang="vi-VN" sz="4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vi-VN" sz="4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+mj-lt"/>
              </a:rPr>
              <a:t>hoạt</a:t>
            </a:r>
            <a:r>
              <a:rPr lang="vi-VN" sz="4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+mj-lt"/>
              </a:rPr>
              <a:t>động</a:t>
            </a:r>
            <a:r>
              <a:rPr lang="vi-VN" sz="4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+mj-lt"/>
              </a:rPr>
              <a:t>sản</a:t>
            </a:r>
            <a:r>
              <a:rPr lang="vi-VN" sz="4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+mj-lt"/>
              </a:rPr>
              <a:t>xuất</a:t>
            </a:r>
            <a:r>
              <a:rPr lang="vi-VN" sz="4400" dirty="0">
                <a:solidFill>
                  <a:srgbClr val="0070C0"/>
                </a:solidFill>
                <a:latin typeface="+mj-lt"/>
              </a:rPr>
              <a:t> nông </a:t>
            </a:r>
            <a:r>
              <a:rPr lang="vi-VN" sz="4400" dirty="0" err="1">
                <a:solidFill>
                  <a:srgbClr val="0070C0"/>
                </a:solidFill>
                <a:latin typeface="+mj-lt"/>
              </a:rPr>
              <a:t>nghiệp</a:t>
            </a:r>
            <a:r>
              <a:rPr lang="vi-VN" sz="4400" dirty="0">
                <a:solidFill>
                  <a:srgbClr val="0070C0"/>
                </a:solidFill>
                <a:latin typeface="+mj-lt"/>
              </a:rPr>
              <a:t> ở </a:t>
            </a:r>
            <a:r>
              <a:rPr lang="vi-VN" sz="4400" dirty="0" err="1">
                <a:solidFill>
                  <a:srgbClr val="0070C0"/>
                </a:solidFill>
                <a:latin typeface="+mj-lt"/>
              </a:rPr>
              <a:t>địa</a:t>
            </a:r>
            <a:r>
              <a:rPr lang="vi-VN" sz="4400" dirty="0">
                <a:solidFill>
                  <a:srgbClr val="0070C0"/>
                </a:solidFill>
                <a:latin typeface="+mj-lt"/>
              </a:rPr>
              <a:t> phương em theo </a:t>
            </a:r>
            <a:r>
              <a:rPr lang="vi-VN" sz="4400" dirty="0" err="1">
                <a:solidFill>
                  <a:srgbClr val="0070C0"/>
                </a:solidFill>
                <a:latin typeface="+mj-lt"/>
              </a:rPr>
              <a:t>gợi</a:t>
            </a:r>
            <a:r>
              <a:rPr lang="vi-VN" sz="4400" dirty="0">
                <a:solidFill>
                  <a:srgbClr val="0070C0"/>
                </a:solidFill>
                <a:latin typeface="+mj-lt"/>
              </a:rPr>
              <a:t> ý sau:</a:t>
            </a:r>
            <a:endParaRPr lang="en-US" sz="4400" dirty="0">
              <a:solidFill>
                <a:srgbClr val="0070C0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931BB10-F2FF-03C5-AFBD-8B7CB7602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-28576"/>
            <a:ext cx="2146768" cy="160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71E4DC4-158E-31CC-9F02-3107196B6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629340"/>
            <a:ext cx="12112972" cy="5298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Cloud 5">
            <a:extLst>
              <a:ext uri="{FF2B5EF4-FFF2-40B4-BE49-F238E27FC236}">
                <a16:creationId xmlns:a16="http://schemas.microsoft.com/office/drawing/2014/main" id="{F0FAC856-AE9A-B493-90B3-E1F3374026AC}"/>
              </a:ext>
            </a:extLst>
          </p:cNvPr>
          <p:cNvSpPr/>
          <p:nvPr/>
        </p:nvSpPr>
        <p:spPr>
          <a:xfrm rot="21221114">
            <a:off x="14310882" y="1730206"/>
            <a:ext cx="3922826" cy="2771327"/>
          </a:xfrm>
          <a:prstGeom prst="cloud">
            <a:avLst/>
          </a:prstGeom>
          <a:pattFill prst="pct60">
            <a:fgClr>
              <a:srgbClr val="FFFF00"/>
            </a:fgClr>
            <a:bgClr>
              <a:schemeClr val="bg1"/>
            </a:bgClr>
          </a:patt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+mj-lt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</a:rPr>
              <a:t>cá</a:t>
            </a:r>
            <a:r>
              <a:rPr lang="en-US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+mj-lt"/>
              </a:rPr>
              <a:t>/ </a:t>
            </a:r>
            <a:r>
              <a:rPr lang="en-US" sz="3200" dirty="0" err="1">
                <a:solidFill>
                  <a:srgbClr val="C00000"/>
                </a:solidFill>
                <a:latin typeface="+mj-lt"/>
              </a:rPr>
              <a:t>cặp</a:t>
            </a:r>
            <a:r>
              <a:rPr lang="en-US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</a:rPr>
              <a:t>đôi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Picture 4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D20F760D-649A-813D-60B8-C5F87A8607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5"/>
          <a:stretch/>
        </p:blipFill>
        <p:spPr>
          <a:xfrm>
            <a:off x="13106400" y="5905500"/>
            <a:ext cx="5486400" cy="477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5931BB10-F2FF-03C5-AFBD-8B7CB7602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2" y="249091"/>
            <a:ext cx="2146768" cy="140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Bảng 4">
            <a:extLst>
              <a:ext uri="{FF2B5EF4-FFF2-40B4-BE49-F238E27FC236}">
                <a16:creationId xmlns:a16="http://schemas.microsoft.com/office/drawing/2014/main" id="{DA3BBDCE-9D71-8EA7-FCAA-82BA2EA8FC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874790"/>
              </p:ext>
            </p:extLst>
          </p:nvPr>
        </p:nvGraphicFramePr>
        <p:xfrm>
          <a:off x="228600" y="2163282"/>
          <a:ext cx="16078199" cy="78629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59400">
                  <a:extLst>
                    <a:ext uri="{9D8B030D-6E8A-4147-A177-3AD203B41FA5}">
                      <a16:colId xmlns:a16="http://schemas.microsoft.com/office/drawing/2014/main" val="930856181"/>
                    </a:ext>
                  </a:extLst>
                </a:gridCol>
                <a:gridCol w="4857050">
                  <a:extLst>
                    <a:ext uri="{9D8B030D-6E8A-4147-A177-3AD203B41FA5}">
                      <a16:colId xmlns:a16="http://schemas.microsoft.com/office/drawing/2014/main" val="149741875"/>
                    </a:ext>
                  </a:extLst>
                </a:gridCol>
                <a:gridCol w="5861749">
                  <a:extLst>
                    <a:ext uri="{9D8B030D-6E8A-4147-A177-3AD203B41FA5}">
                      <a16:colId xmlns:a16="http://schemas.microsoft.com/office/drawing/2014/main" val="1035853617"/>
                    </a:ext>
                  </a:extLst>
                </a:gridCol>
              </a:tblGrid>
              <a:tr h="120004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Hoạt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động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sản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xuất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Tên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sản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phẩm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Ích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lợi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1005967"/>
                  </a:ext>
                </a:extLst>
              </a:tr>
              <a:tr h="1956125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30762641"/>
                  </a:ext>
                </a:extLst>
              </a:tr>
              <a:tr h="1490541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576147864"/>
                  </a:ext>
                </a:extLst>
              </a:tr>
              <a:tr h="1725652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004683676"/>
                  </a:ext>
                </a:extLst>
              </a:tr>
              <a:tr h="1490541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965663804"/>
                  </a:ext>
                </a:extLst>
              </a:tr>
            </a:tbl>
          </a:graphicData>
        </a:graphic>
      </p:graphicFrame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17197B8-B4CA-B250-C232-FCA396F03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749" y="6712624"/>
            <a:ext cx="4454105" cy="37719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B7FA9FD-1285-6083-4AEE-6791922AAA4C}"/>
              </a:ext>
            </a:extLst>
          </p:cNvPr>
          <p:cNvSpPr txBox="1"/>
          <p:nvPr/>
        </p:nvSpPr>
        <p:spPr>
          <a:xfrm>
            <a:off x="1004912" y="3810428"/>
            <a:ext cx="3243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quả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Open Sans Light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ABD42F8-2F73-05FE-9CEA-5EBF1CDFB676}"/>
              </a:ext>
            </a:extLst>
          </p:cNvPr>
          <p:cNvSpPr txBox="1"/>
          <p:nvPr/>
        </p:nvSpPr>
        <p:spPr>
          <a:xfrm>
            <a:off x="1354784" y="5556095"/>
            <a:ext cx="2690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Chăn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nuôi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B1785F8-D8F2-5F3C-CB0D-40A800F5B49F}"/>
              </a:ext>
            </a:extLst>
          </p:cNvPr>
          <p:cNvSpPr txBox="1"/>
          <p:nvPr/>
        </p:nvSpPr>
        <p:spPr>
          <a:xfrm>
            <a:off x="1526026" y="7077334"/>
            <a:ext cx="2531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Chăn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nuôi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gà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Times New Roman" panose="02020603050405020304" pitchFamily="18" charset="0"/>
              <a:ea typeface="Open Sans Light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4DA810C-02D0-B5AA-71E8-31A724089F25}"/>
              </a:ext>
            </a:extLst>
          </p:cNvPr>
          <p:cNvSpPr txBox="1"/>
          <p:nvPr/>
        </p:nvSpPr>
        <p:spPr>
          <a:xfrm>
            <a:off x="1550070" y="8952112"/>
            <a:ext cx="2480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cà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phê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Times New Roman" panose="02020603050405020304" pitchFamily="18" charset="0"/>
              <a:ea typeface="Open Sans Light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A4B4034-2C4D-45A8-CE24-E5C83C085C52}"/>
              </a:ext>
            </a:extLst>
          </p:cNvPr>
          <p:cNvSpPr txBox="1"/>
          <p:nvPr/>
        </p:nvSpPr>
        <p:spPr>
          <a:xfrm>
            <a:off x="6120443" y="3820381"/>
            <a:ext cx="3724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Cam,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bưởi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chuối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08EE3BD-0B0B-AAB3-84DC-5AB1E0A42769}"/>
              </a:ext>
            </a:extLst>
          </p:cNvPr>
          <p:cNvSpPr txBox="1"/>
          <p:nvPr/>
        </p:nvSpPr>
        <p:spPr>
          <a:xfrm>
            <a:off x="7057688" y="5697839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5A9D008-1C54-D84E-8B6E-9199C6442979}"/>
              </a:ext>
            </a:extLst>
          </p:cNvPr>
          <p:cNvSpPr txBox="1"/>
          <p:nvPr/>
        </p:nvSpPr>
        <p:spPr>
          <a:xfrm>
            <a:off x="6499374" y="7134743"/>
            <a:ext cx="3166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FC65DC9-4E84-9C36-1028-A9DFCC524FCA}"/>
              </a:ext>
            </a:extLst>
          </p:cNvPr>
          <p:cNvSpPr txBox="1"/>
          <p:nvPr/>
        </p:nvSpPr>
        <p:spPr>
          <a:xfrm>
            <a:off x="7381443" y="8639526"/>
            <a:ext cx="1402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Cà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phê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Times New Roman" panose="02020603050405020304" pitchFamily="18" charset="0"/>
              <a:ea typeface="Open Sans Light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7B4B944-16FB-75C4-16B5-DF686FE9A2AE}"/>
              </a:ext>
            </a:extLst>
          </p:cNvPr>
          <p:cNvSpPr txBox="1"/>
          <p:nvPr/>
        </p:nvSpPr>
        <p:spPr>
          <a:xfrm>
            <a:off x="10820400" y="3736014"/>
            <a:ext cx="40430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uống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Open Sans Light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Open Sans Light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5C53ED8-A907-357F-2E8B-DDF5BA0E00B2}"/>
              </a:ext>
            </a:extLst>
          </p:cNvPr>
          <p:cNvSpPr txBox="1"/>
          <p:nvPr/>
        </p:nvSpPr>
        <p:spPr>
          <a:xfrm>
            <a:off x="11049000" y="5508925"/>
            <a:ext cx="29979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3BE287D1-677C-BF13-8165-ED4A360622F1}"/>
              </a:ext>
            </a:extLst>
          </p:cNvPr>
          <p:cNvSpPr txBox="1"/>
          <p:nvPr/>
        </p:nvSpPr>
        <p:spPr>
          <a:xfrm>
            <a:off x="11029950" y="6844828"/>
            <a:ext cx="2997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Times New Roman" panose="02020603050405020304" pitchFamily="18" charset="0"/>
              <a:ea typeface="Open Sans Light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bánh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Times New Roman" panose="02020603050405020304" pitchFamily="18" charset="0"/>
              <a:ea typeface="Open Sans Light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79362BD4-248D-8B6D-845F-79FF79589050}"/>
              </a:ext>
            </a:extLst>
          </p:cNvPr>
          <p:cNvSpPr txBox="1"/>
          <p:nvPr/>
        </p:nvSpPr>
        <p:spPr>
          <a:xfrm>
            <a:off x="11049000" y="8485535"/>
            <a:ext cx="3990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uống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Times New Roman" panose="02020603050405020304" pitchFamily="18" charset="0"/>
              <a:ea typeface="Open Sans Light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khẩu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Times New Roman" panose="02020603050405020304" pitchFamily="18" charset="0"/>
              <a:ea typeface="Open Sans Light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Times New Roman" panose="02020603050405020304" pitchFamily="18" charset="0"/>
                <a:ea typeface="Open Sans Light" panose="020B0604020202020204" pitchFamily="34" charset="0"/>
                <a:cs typeface="Times New Roman" panose="02020603050405020304" pitchFamily="18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Times New Roman" panose="02020603050405020304" pitchFamily="18" charset="0"/>
              <a:ea typeface="Open Sans Light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03EF3E-56B9-D80E-94BC-CE5C2B0FF973}"/>
              </a:ext>
            </a:extLst>
          </p:cNvPr>
          <p:cNvSpPr txBox="1"/>
          <p:nvPr/>
        </p:nvSpPr>
        <p:spPr>
          <a:xfrm>
            <a:off x="2209800" y="316701"/>
            <a:ext cx="13335000" cy="16004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/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nông </a:t>
            </a:r>
            <a:r>
              <a:rPr lang="vi-VN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em theo </a:t>
            </a:r>
            <a:r>
              <a:rPr lang="vi-VN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sau: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1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790D0A-4802-11CD-89C7-6CEA47F1CFEE}"/>
              </a:ext>
            </a:extLst>
          </p:cNvPr>
          <p:cNvSpPr txBox="1"/>
          <p:nvPr/>
        </p:nvSpPr>
        <p:spPr>
          <a:xfrm>
            <a:off x="2667000" y="342900"/>
            <a:ext cx="13639800" cy="14642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09"/>
            <a:r>
              <a:rPr lang="vi-VN" sz="4000" b="0" i="0" dirty="0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Nêu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những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việc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nên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làm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để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tiêu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dùng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tiết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kiệm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bảo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vệ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môi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trường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.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Vì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sao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chúng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ta nên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làm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như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vậy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?</a:t>
            </a:r>
            <a:endParaRPr lang="en-US" sz="4000" b="0" i="0" dirty="0">
              <a:solidFill>
                <a:srgbClr val="0070C0"/>
              </a:solidFill>
              <a:effectLst/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EF2B2DC-2D94-E984-A544-2FB10398A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8" t="7895" r="3704" b="-1316"/>
          <a:stretch/>
        </p:blipFill>
        <p:spPr>
          <a:xfrm>
            <a:off x="1447800" y="2358576"/>
            <a:ext cx="7848600" cy="5517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00C535D5-EF49-4235-92FB-D0B6BE418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-145246"/>
            <a:ext cx="2639797" cy="1688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5908BC46-0D2F-29B2-30AE-3223F4AE21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62" r="3391" b="1351"/>
          <a:stretch/>
        </p:blipFill>
        <p:spPr>
          <a:xfrm>
            <a:off x="9906000" y="2358576"/>
            <a:ext cx="7962900" cy="548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loud 5">
            <a:extLst>
              <a:ext uri="{FF2B5EF4-FFF2-40B4-BE49-F238E27FC236}">
                <a16:creationId xmlns:a16="http://schemas.microsoft.com/office/drawing/2014/main" id="{0FB53C38-2DA6-BBDA-08BA-695857D11D1F}"/>
              </a:ext>
            </a:extLst>
          </p:cNvPr>
          <p:cNvSpPr/>
          <p:nvPr/>
        </p:nvSpPr>
        <p:spPr>
          <a:xfrm rot="21221114">
            <a:off x="1969309" y="7560629"/>
            <a:ext cx="3922826" cy="2771327"/>
          </a:xfrm>
          <a:prstGeom prst="cloud">
            <a:avLst/>
          </a:prstGeom>
          <a:pattFill prst="pct60">
            <a:fgClr>
              <a:srgbClr val="FFFF00"/>
            </a:fgClr>
            <a:bgClr>
              <a:schemeClr val="bg1"/>
            </a:bgClr>
          </a:patt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+mj-lt"/>
              </a:rPr>
              <a:t>Thảo</a:t>
            </a:r>
            <a:r>
              <a:rPr lang="en-US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</a:rPr>
              <a:t>luận</a:t>
            </a:r>
            <a:r>
              <a:rPr lang="en-US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</a:rPr>
              <a:t>nhóm</a:t>
            </a:r>
            <a:r>
              <a:rPr lang="en-US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</a:rPr>
              <a:t>đôi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700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1044999D-F274-7D05-659A-5B2CBCC47563}"/>
              </a:ext>
            </a:extLst>
          </p:cNvPr>
          <p:cNvSpPr/>
          <p:nvPr/>
        </p:nvSpPr>
        <p:spPr>
          <a:xfrm>
            <a:off x="10287000" y="2247900"/>
            <a:ext cx="7229475" cy="53721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Chúng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ta nên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làm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vậy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vì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để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làm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ra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được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những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bữa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ăn ngon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thì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người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nấu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sẽ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phải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bỏ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rất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nhiều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công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sức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Nếu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chúng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ta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lãng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phí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đồ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ăn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là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chúng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ta không trân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trọng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người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nấu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Ngoài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ra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việc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không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sử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dụng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hết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đồ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ăn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có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thể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làm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lãng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phí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tiền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bạc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và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ô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nhiễm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môi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trường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+mj-lt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BC4633-1722-C61C-122F-07213BA586B8}"/>
              </a:ext>
            </a:extLst>
          </p:cNvPr>
          <p:cNvSpPr txBox="1"/>
          <p:nvPr/>
        </p:nvSpPr>
        <p:spPr>
          <a:xfrm>
            <a:off x="2524928" y="368671"/>
            <a:ext cx="8534400" cy="14642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09"/>
            <a:r>
              <a:rPr lang="en-US" sz="4000" dirty="0">
                <a:solidFill>
                  <a:srgbClr val="0070C0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N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hững việc nên làm để tiêu dùng tiết kiệm, bảo vệ môi trường</a:t>
            </a:r>
            <a:r>
              <a:rPr lang="en-US" sz="4000" dirty="0">
                <a:solidFill>
                  <a:srgbClr val="0070C0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là</a:t>
            </a:r>
            <a:r>
              <a:rPr lang="en-US" sz="4000" dirty="0">
                <a:solidFill>
                  <a:srgbClr val="0070C0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:</a:t>
            </a:r>
            <a:endParaRPr lang="en-US" sz="4000" b="0" i="0" dirty="0">
              <a:solidFill>
                <a:srgbClr val="0070C0"/>
              </a:solidFill>
              <a:effectLst/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0" name="Hình ảnh 1">
            <a:extLst>
              <a:ext uri="{FF2B5EF4-FFF2-40B4-BE49-F238E27FC236}">
                <a16:creationId xmlns:a16="http://schemas.microsoft.com/office/drawing/2014/main" id="{6D7E679F-47B7-3271-ABDA-6A7C927A4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145246"/>
            <a:ext cx="2639797" cy="1688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AB17537-96B6-741D-E0A9-A9F5A7958C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98" y="2373046"/>
            <a:ext cx="7862202" cy="791395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5694859-A218-F3FA-145B-508281D3162B}"/>
              </a:ext>
            </a:extLst>
          </p:cNvPr>
          <p:cNvSpPr txBox="1"/>
          <p:nvPr/>
        </p:nvSpPr>
        <p:spPr>
          <a:xfrm>
            <a:off x="1415302" y="3543300"/>
            <a:ext cx="731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Không nên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lãng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phí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đồ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ăn.</a:t>
            </a:r>
          </a:p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Những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phần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thừa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còn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sử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dụng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được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thì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giữ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lại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không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bỏ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đi luôn.</a:t>
            </a:r>
          </a:p>
        </p:txBody>
      </p:sp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1933E4A5-C425-A517-615F-CFFB9391F7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" t="11424" r="6015" b="14619"/>
          <a:stretch/>
        </p:blipFill>
        <p:spPr>
          <a:xfrm>
            <a:off x="8929849" y="1714500"/>
            <a:ext cx="9923062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8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24E606C-8577-04BF-0CB0-DD308157D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484693"/>
            <a:ext cx="12690828" cy="647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3A5C145B-5281-F2B8-0096-702B2ACDFBC2}"/>
              </a:ext>
            </a:extLst>
          </p:cNvPr>
          <p:cNvSpPr txBox="1"/>
          <p:nvPr/>
        </p:nvSpPr>
        <p:spPr>
          <a:xfrm>
            <a:off x="4267200" y="723900"/>
            <a:ext cx="2849223" cy="817245"/>
          </a:xfrm>
          <a:prstGeom prst="roundRect">
            <a:avLst/>
          </a:prstGeom>
          <a:solidFill>
            <a:srgbClr val="57C7D4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pic>
        <p:nvPicPr>
          <p:cNvPr id="6" name="Hình ảnh 5" descr="Ảnh có chứa mẫu họa&#10;&#10;Mô tả được tạo tự động">
            <a:extLst>
              <a:ext uri="{FF2B5EF4-FFF2-40B4-BE49-F238E27FC236}">
                <a16:creationId xmlns:a16="http://schemas.microsoft.com/office/drawing/2014/main" id="{C64FBF0E-6ED0-5A16-A95C-C15281A25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39242" y="6438900"/>
            <a:ext cx="4419600" cy="3848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F56CEF-5266-1AD6-8EE9-1A8CA15063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500" y1="27431" x2="26667" y2="38487"/>
                        <a14:foregroundMark x1="26667" y1="38487" x2="26667" y2="38570"/>
                        <a14:foregroundMark x1="24250" y1="24771" x2="25417" y2="39235"/>
                        <a14:foregroundMark x1="26667" y1="29343" x2="28333" y2="36825"/>
                        <a14:foregroundMark x1="30917" y1="35910" x2="31583" y2="42976"/>
                        <a14:foregroundMark x1="15167" y1="43890" x2="14583" y2="46384"/>
                        <a14:foregroundMark x1="19167" y1="39983" x2="14917" y2="44306"/>
                        <a14:foregroundMark x1="14917" y1="44306" x2="19250" y2="50707"/>
                        <a14:foregroundMark x1="22167" y1="60017" x2="24500" y2="64921"/>
                        <a14:foregroundMark x1="45250" y1="52868" x2="42750" y2="66417"/>
                        <a14:foregroundMark x1="41000" y1="52785" x2="41833" y2="58687"/>
                        <a14:foregroundMark x1="41833" y1="58687" x2="43250" y2="61679"/>
                        <a14:foregroundMark x1="43000" y1="55694" x2="48500" y2="60100"/>
                      </a14:backgroundRemoval>
                    </a14:imgEffect>
                  </a14:imgLayer>
                </a14:imgProps>
              </a:ext>
            </a:extLst>
          </a:blip>
          <a:srcRect l="7672" t="18889" r="10642" b="20370"/>
          <a:stretch/>
        </p:blipFill>
        <p:spPr>
          <a:xfrm>
            <a:off x="7924800" y="6677368"/>
            <a:ext cx="5410200" cy="3663122"/>
          </a:xfrm>
          <a:prstGeom prst="rect">
            <a:avLst/>
          </a:prstGeom>
        </p:spPr>
      </p:pic>
      <p:pic>
        <p:nvPicPr>
          <p:cNvPr id="1026" name="Picture 2" descr="Bảo Vệ Môi Trường Hình ảnh | Định dạng hình ảnh PNG 400190590|  vn.lovepik.com">
            <a:extLst>
              <a:ext uri="{FF2B5EF4-FFF2-40B4-BE49-F238E27FC236}">
                <a16:creationId xmlns:a16="http://schemas.microsoft.com/office/drawing/2014/main" id="{F24F4F3A-CBFC-FCCC-7B6F-4C740EDEA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53" t="12009" r="9949" b="10789"/>
          <a:stretch/>
        </p:blipFill>
        <p:spPr bwMode="auto">
          <a:xfrm>
            <a:off x="31072" y="5143500"/>
            <a:ext cx="4540928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1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4335</TotalTime>
  <Words>369</Words>
  <Application>Microsoft Office PowerPoint</Application>
  <PresentationFormat>Custom</PresentationFormat>
  <Paragraphs>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Times New Roman</vt:lpstr>
      <vt:lpstr>Open Sans ExtraBold</vt:lpstr>
      <vt:lpstr>Arial</vt:lpstr>
      <vt:lpstr>Open Sans SemiBold</vt:lpstr>
      <vt:lpstr>Nirmala Text Semilight</vt:lpstr>
      <vt:lpstr>Calibri</vt:lpstr>
      <vt:lpstr>Open Sans ExtraBold</vt:lpstr>
      <vt:lpstr>Tahoma</vt:lpstr>
      <vt:lpstr>Open Sans</vt:lpstr>
      <vt:lpstr>Open Sans Light</vt:lpstr>
      <vt:lpstr>Sigmar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HH</cp:lastModifiedBy>
  <cp:revision>52</cp:revision>
  <dcterms:created xsi:type="dcterms:W3CDTF">2006-08-16T00:00:00Z</dcterms:created>
  <dcterms:modified xsi:type="dcterms:W3CDTF">2022-11-06T03:26:58Z</dcterms:modified>
  <dc:identifier>DAE8oUmvRAc</dc:identifier>
</cp:coreProperties>
</file>