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27" r:id="rId2"/>
    <p:sldId id="259" r:id="rId3"/>
    <p:sldId id="256" r:id="rId4"/>
    <p:sldId id="285" r:id="rId5"/>
    <p:sldId id="287" r:id="rId6"/>
    <p:sldId id="359" r:id="rId7"/>
    <p:sldId id="362" r:id="rId8"/>
    <p:sldId id="346" r:id="rId9"/>
    <p:sldId id="347" r:id="rId10"/>
    <p:sldId id="361" r:id="rId11"/>
    <p:sldId id="348" r:id="rId12"/>
    <p:sldId id="350" r:id="rId13"/>
    <p:sldId id="274" r:id="rId14"/>
    <p:sldId id="269" r:id="rId15"/>
    <p:sldId id="351" r:id="rId16"/>
    <p:sldId id="360" r:id="rId17"/>
    <p:sldId id="352" r:id="rId18"/>
    <p:sldId id="270" r:id="rId19"/>
    <p:sldId id="263" r:id="rId20"/>
    <p:sldId id="317" r:id="rId21"/>
  </p:sldIdLst>
  <p:sldSz cx="18288000" cy="10287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#9Slide03 AmpleSoft Bold" panose="020B0604020202020204" charset="-93"/>
      <p:regular r:id="rId24"/>
    </p:embeddedFont>
    <p:embeddedFont>
      <p:font typeface="Nunito Black" pitchFamily="2" charset="-93"/>
      <p:bold r:id="rId25"/>
      <p:boldItalic r:id="rId26"/>
    </p:embeddedFont>
    <p:embeddedFont>
      <p:font typeface="Open Sans Light" panose="020B0306030504020204" pitchFamily="3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5A"/>
    <a:srgbClr val="FFFF66"/>
    <a:srgbClr val="008000"/>
    <a:srgbClr val="FDEADA"/>
    <a:srgbClr val="F77BA5"/>
    <a:srgbClr val="4B8070"/>
    <a:srgbClr val="6C80BA"/>
    <a:srgbClr val="D9C59C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>
      <p:cViewPr varScale="1">
        <p:scale>
          <a:sx n="41" d="100"/>
          <a:sy n="41" d="100"/>
        </p:scale>
        <p:origin x="8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CD50E-BE8A-4882-9D39-A29A914A125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62CF22-BDFD-4FC5-A6A0-1B240F96C352}">
      <dgm:prSet custT="1"/>
      <dgm:spPr>
        <a:ln w="38100">
          <a:solidFill>
            <a:srgbClr val="FF0000"/>
          </a:solidFill>
          <a:prstDash val="lgDashDotDot"/>
        </a:ln>
      </dgm:spPr>
      <dgm:t>
        <a:bodyPr/>
        <a:lstStyle/>
        <a:p>
          <a:r>
            <a:rPr lang="en-US" sz="5400" dirty="0" err="1">
              <a:solidFill>
                <a:srgbClr val="FFFF00"/>
              </a:solidFill>
              <a:latin typeface="Nunito Black" pitchFamily="2" charset="0"/>
            </a:rPr>
            <a:t>Vận</a:t>
          </a:r>
          <a:r>
            <a:rPr lang="en-US" sz="5400" dirty="0">
              <a:solidFill>
                <a:srgbClr val="FFFF00"/>
              </a:solidFill>
              <a:latin typeface="Nunito Black" pitchFamily="2" charset="0"/>
            </a:rPr>
            <a:t> </a:t>
          </a:r>
          <a:r>
            <a:rPr lang="en-US" sz="5400" dirty="0" err="1">
              <a:solidFill>
                <a:srgbClr val="FFFF00"/>
              </a:solidFill>
              <a:latin typeface="Nunito Black" pitchFamily="2" charset="0"/>
            </a:rPr>
            <a:t>dụng</a:t>
          </a:r>
          <a:endParaRPr lang="en-US" sz="5400" dirty="0">
            <a:solidFill>
              <a:srgbClr val="FFFF00"/>
            </a:solidFill>
            <a:latin typeface="Nunito Black" pitchFamily="2" charset="0"/>
          </a:endParaRPr>
        </a:p>
      </dgm:t>
    </dgm:pt>
    <dgm:pt modelId="{05194061-5919-41D2-A049-0A1F0D26241E}" type="parTrans" cxnId="{23890E2A-1181-4872-9944-FB0D4F6125A1}">
      <dgm:prSet/>
      <dgm:spPr/>
      <dgm:t>
        <a:bodyPr/>
        <a:lstStyle/>
        <a:p>
          <a:endParaRPr lang="en-US"/>
        </a:p>
      </dgm:t>
    </dgm:pt>
    <dgm:pt modelId="{EDECAF24-35A5-43EC-84D0-B5F98CEE91EC}" type="sibTrans" cxnId="{23890E2A-1181-4872-9944-FB0D4F6125A1}">
      <dgm:prSet/>
      <dgm:spPr/>
      <dgm:t>
        <a:bodyPr/>
        <a:lstStyle/>
        <a:p>
          <a:endParaRPr lang="en-US"/>
        </a:p>
      </dgm:t>
    </dgm:pt>
    <dgm:pt modelId="{B3E59994-75C9-4F2E-BB01-BCB2A9787CF1}" type="pres">
      <dgm:prSet presAssocID="{098CD50E-BE8A-4882-9D39-A29A914A125D}" presName="linear" presStyleCnt="0">
        <dgm:presLayoutVars>
          <dgm:dir/>
          <dgm:animLvl val="lvl"/>
          <dgm:resizeHandles val="exact"/>
        </dgm:presLayoutVars>
      </dgm:prSet>
      <dgm:spPr/>
    </dgm:pt>
    <dgm:pt modelId="{116CC6D6-F625-4F9E-A3C0-9E1B022632C4}" type="pres">
      <dgm:prSet presAssocID="{9462CF22-BDFD-4FC5-A6A0-1B240F96C352}" presName="parentLin" presStyleCnt="0"/>
      <dgm:spPr/>
    </dgm:pt>
    <dgm:pt modelId="{C690493A-6512-40BE-B1B3-42F19A10F946}" type="pres">
      <dgm:prSet presAssocID="{9462CF22-BDFD-4FC5-A6A0-1B240F96C352}" presName="parentLeftMargin" presStyleLbl="node1" presStyleIdx="0" presStyleCnt="1"/>
      <dgm:spPr/>
    </dgm:pt>
    <dgm:pt modelId="{1EFB1785-6ABB-49B3-A475-450C8275CFF0}" type="pres">
      <dgm:prSet presAssocID="{9462CF22-BDFD-4FC5-A6A0-1B240F96C352}" presName="parentText" presStyleLbl="node1" presStyleIdx="0" presStyleCnt="1" custLinFactNeighborX="23059">
        <dgm:presLayoutVars>
          <dgm:chMax val="0"/>
          <dgm:bulletEnabled val="1"/>
        </dgm:presLayoutVars>
      </dgm:prSet>
      <dgm:spPr/>
    </dgm:pt>
    <dgm:pt modelId="{8A227D42-CF43-4E0D-B0D8-D866AF69DD00}" type="pres">
      <dgm:prSet presAssocID="{9462CF22-BDFD-4FC5-A6A0-1B240F96C352}" presName="negativeSpace" presStyleCnt="0"/>
      <dgm:spPr/>
    </dgm:pt>
    <dgm:pt modelId="{90410060-5652-4A16-AC71-EDBC42AB492A}" type="pres">
      <dgm:prSet presAssocID="{9462CF22-BDFD-4FC5-A6A0-1B240F96C35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8CAD112-56A9-425E-8E4F-B8A68D211EA9}" type="presOf" srcId="{098CD50E-BE8A-4882-9D39-A29A914A125D}" destId="{B3E59994-75C9-4F2E-BB01-BCB2A9787CF1}" srcOrd="0" destOrd="0" presId="urn:microsoft.com/office/officeart/2005/8/layout/list1"/>
    <dgm:cxn modelId="{23890E2A-1181-4872-9944-FB0D4F6125A1}" srcId="{098CD50E-BE8A-4882-9D39-A29A914A125D}" destId="{9462CF22-BDFD-4FC5-A6A0-1B240F96C352}" srcOrd="0" destOrd="0" parTransId="{05194061-5919-41D2-A049-0A1F0D26241E}" sibTransId="{EDECAF24-35A5-43EC-84D0-B5F98CEE91EC}"/>
    <dgm:cxn modelId="{885DEDAF-C647-4010-8D43-52AADA1DC308}" type="presOf" srcId="{9462CF22-BDFD-4FC5-A6A0-1B240F96C352}" destId="{1EFB1785-6ABB-49B3-A475-450C8275CFF0}" srcOrd="1" destOrd="0" presId="urn:microsoft.com/office/officeart/2005/8/layout/list1"/>
    <dgm:cxn modelId="{C60C12B7-74E9-46F3-B766-FD16F2C73CD7}" type="presOf" srcId="{9462CF22-BDFD-4FC5-A6A0-1B240F96C352}" destId="{C690493A-6512-40BE-B1B3-42F19A10F946}" srcOrd="0" destOrd="0" presId="urn:microsoft.com/office/officeart/2005/8/layout/list1"/>
    <dgm:cxn modelId="{9D6B9AD9-9E1C-4C82-92E8-C6019EBFEA9F}" type="presParOf" srcId="{B3E59994-75C9-4F2E-BB01-BCB2A9787CF1}" destId="{116CC6D6-F625-4F9E-A3C0-9E1B022632C4}" srcOrd="0" destOrd="0" presId="urn:microsoft.com/office/officeart/2005/8/layout/list1"/>
    <dgm:cxn modelId="{8697F4B8-3528-4A96-8B52-6A37B0CAF2F9}" type="presParOf" srcId="{116CC6D6-F625-4F9E-A3C0-9E1B022632C4}" destId="{C690493A-6512-40BE-B1B3-42F19A10F946}" srcOrd="0" destOrd="0" presId="urn:microsoft.com/office/officeart/2005/8/layout/list1"/>
    <dgm:cxn modelId="{BA4ACEB7-C9F3-434B-A4EF-678949DF1018}" type="presParOf" srcId="{116CC6D6-F625-4F9E-A3C0-9E1B022632C4}" destId="{1EFB1785-6ABB-49B3-A475-450C8275CFF0}" srcOrd="1" destOrd="0" presId="urn:microsoft.com/office/officeart/2005/8/layout/list1"/>
    <dgm:cxn modelId="{73DBACFF-A268-4743-B559-37DC01819385}" type="presParOf" srcId="{B3E59994-75C9-4F2E-BB01-BCB2A9787CF1}" destId="{8A227D42-CF43-4E0D-B0D8-D866AF69DD00}" srcOrd="1" destOrd="0" presId="urn:microsoft.com/office/officeart/2005/8/layout/list1"/>
    <dgm:cxn modelId="{672E8823-701B-4A50-92C3-05AFF1EAA1F7}" type="presParOf" srcId="{B3E59994-75C9-4F2E-BB01-BCB2A9787CF1}" destId="{90410060-5652-4A16-AC71-EDBC42AB492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10060-5652-4A16-AC71-EDBC42AB492A}">
      <dsp:nvSpPr>
        <dsp:cNvPr id="0" name=""/>
        <dsp:cNvSpPr/>
      </dsp:nvSpPr>
      <dsp:spPr>
        <a:xfrm>
          <a:off x="0" y="2530139"/>
          <a:ext cx="6948054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B1785-6ABB-49B3-A475-450C8275CFF0}">
      <dsp:nvSpPr>
        <dsp:cNvPr id="0" name=""/>
        <dsp:cNvSpPr/>
      </dsp:nvSpPr>
      <dsp:spPr>
        <a:xfrm>
          <a:off x="427510" y="1570739"/>
          <a:ext cx="4863637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lgDashDot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834" tIns="0" rIns="183834" bIns="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>
              <a:solidFill>
                <a:srgbClr val="FFFF00"/>
              </a:solidFill>
              <a:latin typeface="Nunito Black" pitchFamily="2" charset="0"/>
            </a:rPr>
            <a:t>Vận</a:t>
          </a:r>
          <a:r>
            <a:rPr lang="en-US" sz="5400" kern="1200" dirty="0">
              <a:solidFill>
                <a:srgbClr val="FFFF00"/>
              </a:solidFill>
              <a:latin typeface="Nunito Black" pitchFamily="2" charset="0"/>
            </a:rPr>
            <a:t> </a:t>
          </a:r>
          <a:r>
            <a:rPr lang="en-US" sz="5400" kern="1200" dirty="0" err="1">
              <a:solidFill>
                <a:srgbClr val="FFFF00"/>
              </a:solidFill>
              <a:latin typeface="Nunito Black" pitchFamily="2" charset="0"/>
            </a:rPr>
            <a:t>dụng</a:t>
          </a:r>
          <a:endParaRPr lang="en-US" sz="5400" kern="1200" dirty="0">
            <a:solidFill>
              <a:srgbClr val="FFFF00"/>
            </a:solidFill>
            <a:latin typeface="Nunito Black" pitchFamily="2" charset="0"/>
          </a:endParaRPr>
        </a:p>
      </dsp:txBody>
      <dsp:txXfrm>
        <a:off x="521178" y="1664407"/>
        <a:ext cx="4676301" cy="173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44" y="6122737"/>
            <a:ext cx="2286000" cy="296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127829" y="4886653"/>
            <a:ext cx="12279086" cy="85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45" tIns="80722" rIns="161445" bIns="807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22"/>
              </a:spcBef>
              <a:defRPr/>
            </a:pP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9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49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786743" y="2318162"/>
            <a:ext cx="12888686" cy="223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1445" tIns="80722" rIns="161445" bIns="807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74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6742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50153" y="378981"/>
            <a:ext cx="2338396" cy="29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743979" y="470678"/>
            <a:ext cx="2347314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4753772" y="1112399"/>
            <a:ext cx="1656443" cy="216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64757" y="6707784"/>
            <a:ext cx="1591129" cy="115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430" y="5750096"/>
            <a:ext cx="4870405" cy="34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0" y="116223"/>
            <a:ext cx="18287980" cy="10285077"/>
          </a:xfrm>
          <a:prstGeom prst="rect">
            <a:avLst/>
          </a:prstGeom>
        </p:spPr>
      </p:pic>
      <p:pic>
        <p:nvPicPr>
          <p:cNvPr id="4" name="Hình ảnh 1">
            <a:extLst>
              <a:ext uri="{FF2B5EF4-FFF2-40B4-BE49-F238E27FC236}">
                <a16:creationId xmlns:a16="http://schemas.microsoft.com/office/drawing/2014/main" id="{5CF9AA2F-E3FC-513A-1EF5-9C1967F1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pic>
        <p:nvPicPr>
          <p:cNvPr id="7" name="Hình ảnh 8">
            <a:extLst>
              <a:ext uri="{FF2B5EF4-FFF2-40B4-BE49-F238E27FC236}">
                <a16:creationId xmlns:a16="http://schemas.microsoft.com/office/drawing/2014/main" id="{5EFCD617-D0B6-E64C-ED85-6B1C2AE1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123944"/>
            <a:ext cx="16611600" cy="756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id="{8D48C4BB-BBE1-80A6-03AB-ED2AA6662CDE}"/>
              </a:ext>
            </a:extLst>
          </p:cNvPr>
          <p:cNvSpPr/>
          <p:nvPr/>
        </p:nvSpPr>
        <p:spPr>
          <a:xfrm>
            <a:off x="1677723" y="239301"/>
            <a:ext cx="14336770" cy="185198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2</a:t>
            </a:r>
            <a:r>
              <a:rPr lang="en-US" sz="400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Quan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thủ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.</a:t>
            </a:r>
            <a:endParaRPr lang="vi-VN" sz="4000" dirty="0">
              <a:solidFill>
                <a:srgbClr val="0070C0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0" y="68425"/>
            <a:ext cx="18287980" cy="10285077"/>
          </a:xfrm>
          <a:prstGeom prst="rect">
            <a:avLst/>
          </a:prstGeom>
        </p:spPr>
      </p:pic>
      <p:pic>
        <p:nvPicPr>
          <p:cNvPr id="4" name="Hình ảnh 1">
            <a:extLst>
              <a:ext uri="{FF2B5EF4-FFF2-40B4-BE49-F238E27FC236}">
                <a16:creationId xmlns:a16="http://schemas.microsoft.com/office/drawing/2014/main" id="{5CF9AA2F-E3FC-513A-1EF5-9C1967F13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9" y="347311"/>
            <a:ext cx="1152569" cy="1428811"/>
          </a:xfrm>
          <a:prstGeom prst="rect">
            <a:avLst/>
          </a:prstGeom>
        </p:spPr>
      </p:pic>
      <p:pic>
        <p:nvPicPr>
          <p:cNvPr id="7" name="Hình ảnh 8">
            <a:extLst>
              <a:ext uri="{FF2B5EF4-FFF2-40B4-BE49-F238E27FC236}">
                <a16:creationId xmlns:a16="http://schemas.microsoft.com/office/drawing/2014/main" id="{5EFCD617-D0B6-E64C-ED85-6B1C2AE1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00" y="2240040"/>
            <a:ext cx="6172200" cy="7563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id="{8D48C4BB-BBE1-80A6-03AB-ED2AA6662CDE}"/>
              </a:ext>
            </a:extLst>
          </p:cNvPr>
          <p:cNvSpPr/>
          <p:nvPr/>
        </p:nvSpPr>
        <p:spPr>
          <a:xfrm>
            <a:off x="1677723" y="239301"/>
            <a:ext cx="14336770" cy="185198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2</a:t>
            </a:r>
            <a:r>
              <a:rPr lang="en-US" sz="400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.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Quan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sau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nêu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thủ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#9Slide03 AmpleSoft Bold" panose="020B0604020202020204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#9Slide03 AmpleSoft Bold" panose="020B0604020202020204" charset="0"/>
              </a:rPr>
              <a:t> .</a:t>
            </a:r>
            <a:endParaRPr lang="vi-VN" sz="4000" dirty="0">
              <a:solidFill>
                <a:srgbClr val="0070C0"/>
              </a:solidFill>
              <a:latin typeface="#9Slide03 AmpleSoft Bold" panose="020B0604020202020204" charset="0"/>
            </a:endParaRPr>
          </a:p>
        </p:txBody>
      </p:sp>
      <p:pic>
        <p:nvPicPr>
          <p:cNvPr id="8" name="Hình ảnh 4">
            <a:extLst>
              <a:ext uri="{FF2B5EF4-FFF2-40B4-BE49-F238E27FC236}">
                <a16:creationId xmlns:a16="http://schemas.microsoft.com/office/drawing/2014/main" id="{B05A03F6-3E74-4CE2-9265-AAE22F3FB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6123"/>
            <a:ext cx="11277599" cy="804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5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m gì để cửa hàng bán đồ thủ công làm ăn phát đạt?">
            <a:extLst>
              <a:ext uri="{FF2B5EF4-FFF2-40B4-BE49-F238E27FC236}">
                <a16:creationId xmlns:a16="http://schemas.microsoft.com/office/drawing/2014/main" id="{7AED49C4-18F9-AF7F-4DFF-57AEA292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5714"/>
            <a:ext cx="5791199" cy="365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ện đại hóa tranh truyền thống - Báo Người lao động">
            <a:extLst>
              <a:ext uri="{FF2B5EF4-FFF2-40B4-BE49-F238E27FC236}">
                <a16:creationId xmlns:a16="http://schemas.microsoft.com/office/drawing/2014/main" id="{B830199E-FEC1-394C-5927-31806387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266" y="104773"/>
            <a:ext cx="4063731" cy="3835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129392"/>
            <a:ext cx="11349447" cy="1139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9724" y="0"/>
            <a:ext cx="137160" cy="41833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50219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Đồ gốm phong thủy Bát Tràng giúp thu tài, thu lộc hiệu quả">
            <a:extLst>
              <a:ext uri="{FF2B5EF4-FFF2-40B4-BE49-F238E27FC236}">
                <a16:creationId xmlns:a16="http://schemas.microsoft.com/office/drawing/2014/main" id="{22EBA621-35AA-A8CF-B1E1-9E8D60E5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1" y="177360"/>
            <a:ext cx="6360570" cy="5274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48" y="5794483"/>
            <a:ext cx="6938553" cy="1234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Thổ cẩm Tây Nguyên | Mytour.vn">
            <a:extLst>
              <a:ext uri="{FF2B5EF4-FFF2-40B4-BE49-F238E27FC236}">
                <a16:creationId xmlns:a16="http://schemas.microsoft.com/office/drawing/2014/main" id="{E5E02BD5-F6FE-AE7E-BF3A-1E82A63C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1" y="6134100"/>
            <a:ext cx="6360570" cy="380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Bầu dục 15">
            <a:extLst>
              <a:ext uri="{FF2B5EF4-FFF2-40B4-BE49-F238E27FC236}">
                <a16:creationId xmlns:a16="http://schemas.microsoft.com/office/drawing/2014/main" id="{4B535212-118C-4174-B87B-BE63D541CE89}"/>
              </a:ext>
            </a:extLst>
          </p:cNvPr>
          <p:cNvSpPr/>
          <p:nvPr/>
        </p:nvSpPr>
        <p:spPr>
          <a:xfrm>
            <a:off x="457200" y="4419353"/>
            <a:ext cx="10583866" cy="5486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00" dirty="0">
              <a:solidFill>
                <a:srgbClr val="002060"/>
              </a:solidFill>
              <a:latin typeface="#9Slide03 AmpleSoft Bold" panose="020B0604020202020204" charset="0"/>
            </a:endParaRPr>
          </a:p>
          <a:p>
            <a:pPr algn="just"/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động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xuất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thủ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công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làm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ra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sản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phẩm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phục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vụ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cho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đời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sống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sinh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của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 con </a:t>
            </a:r>
            <a:r>
              <a:rPr lang="vi-VN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người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như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dùng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trong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sinh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hoạt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(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nấu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nướng,mặc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trang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trí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,…,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ngoài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ra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còn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đem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bán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để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mang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lại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lợi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ích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kinh</a:t>
            </a:r>
            <a:r>
              <a:rPr lang="en-US" sz="3400" dirty="0">
                <a:solidFill>
                  <a:srgbClr val="002060"/>
                </a:solidFill>
                <a:latin typeface="#9Slide03 AmpleSoft Bold" panose="020B0604020202020204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#9Slide03 AmpleSoft Bold" panose="020B0604020202020204" charset="0"/>
              </a:rPr>
              <a:t>tế</a:t>
            </a:r>
            <a:r>
              <a:rPr lang="vi-VN" sz="3400" dirty="0">
                <a:solidFill>
                  <a:srgbClr val="002060"/>
                </a:solidFill>
                <a:latin typeface="#9Slide03 AmpleSoft Bold" panose="020B0604020202020204" charset="0"/>
              </a:rPr>
              <a:t>.</a:t>
            </a:r>
            <a:endParaRPr lang="vi-VN" sz="3400" b="1" dirty="0">
              <a:solidFill>
                <a:srgbClr val="002060"/>
              </a:solidFill>
              <a:latin typeface="#9Slide03 AmpleSoft Bold" panose="020B060402020202020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7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Oval 104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3242" y="295665"/>
            <a:ext cx="3031236" cy="303123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77D7019-AC73-BD55-AAF7-E7F0B697B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5" r="20713" b="-3"/>
          <a:stretch/>
        </p:blipFill>
        <p:spPr>
          <a:xfrm>
            <a:off x="8520130" y="542553"/>
            <a:ext cx="2537460" cy="253746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7ED3BF-C96E-FF6C-05EA-4F9AB0B4DDEE}"/>
              </a:ext>
            </a:extLst>
          </p:cNvPr>
          <p:cNvSpPr txBox="1"/>
          <p:nvPr/>
        </p:nvSpPr>
        <p:spPr>
          <a:xfrm>
            <a:off x="671326" y="3009900"/>
            <a:ext cx="7685675" cy="477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Việt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Nam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rất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nhiều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sản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phẩm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thủ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công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nổi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tiếng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được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ưa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chuộng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xuất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khẩu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như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gốm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sứ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Bát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Tràng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gốm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sứ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Chu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Đậu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lụa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Vạn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Phúc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vải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thổ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cẩm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các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mặt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hàng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mây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tre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Nunito Black" panose="00000A00000000000000" pitchFamily="2" charset="0"/>
              </a:rPr>
              <a:t>đan</a:t>
            </a:r>
            <a:r>
              <a:rPr lang="en-US" sz="4400" dirty="0">
                <a:solidFill>
                  <a:srgbClr val="FFFF00"/>
                </a:solidFill>
                <a:latin typeface="Nunito Black" panose="00000A00000000000000" pitchFamily="2" charset="0"/>
              </a:rPr>
              <a:t>,…</a:t>
            </a:r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2398" y="1"/>
            <a:ext cx="6115602" cy="5167892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10490" y="3836353"/>
            <a:ext cx="4608576" cy="460857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D04EE22-19B7-6906-E886-66E242176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52" b="3"/>
          <a:stretch/>
        </p:blipFill>
        <p:spPr>
          <a:xfrm>
            <a:off x="8757378" y="408324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30" name="Picture 6" descr="Tìm Hiểu Về Làng Gốm Bát Tràng Trứ Danh Đất Việt - Klook Blog">
            <a:extLst>
              <a:ext uri="{FF2B5EF4-FFF2-40B4-BE49-F238E27FC236}">
                <a16:creationId xmlns:a16="http://schemas.microsoft.com/office/drawing/2014/main" id="{2887EA87-F56C-D777-34CA-E77428BE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27114" b="1"/>
          <a:stretch/>
        </p:blipFill>
        <p:spPr bwMode="auto">
          <a:xfrm>
            <a:off x="12417936" y="3"/>
            <a:ext cx="5870064" cy="492235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72555" y="5950242"/>
            <a:ext cx="5009937" cy="4336759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15C5900-98D7-CD7F-0B7E-F0BCC6F842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" r="15124" b="-2"/>
          <a:stretch/>
        </p:blipFill>
        <p:spPr>
          <a:xfrm>
            <a:off x="13514124" y="6197319"/>
            <a:ext cx="4768368" cy="408968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8" name="AutoShape 8" descr="Thổ Cẩm Là Gì? Đặc Trưng Màu Sắc &amp; Hoa Văn Thổ Cẩm Các Dân Tộc » Hải Triều">
            <a:extLst>
              <a:ext uri="{FF2B5EF4-FFF2-40B4-BE49-F238E27FC236}">
                <a16:creationId xmlns:a16="http://schemas.microsoft.com/office/drawing/2014/main" id="{0F71753B-8645-1DC6-83A8-05C770D5D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7400" y="33594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3" name="Hình ảnh 3">
            <a:extLst>
              <a:ext uri="{FF2B5EF4-FFF2-40B4-BE49-F238E27FC236}">
                <a16:creationId xmlns:a16="http://schemas.microsoft.com/office/drawing/2014/main" id="{2945EFA8-8258-BC16-893F-9B9ED7528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666" b="65519"/>
          <a:stretch/>
        </p:blipFill>
        <p:spPr>
          <a:xfrm>
            <a:off x="20782" y="0"/>
            <a:ext cx="4815489" cy="201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3" y="-47625"/>
            <a:ext cx="18333720" cy="10381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7270813" y="-115911"/>
            <a:ext cx="10815902" cy="7167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243" y="-610712"/>
            <a:ext cx="13069412" cy="130694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39" y="6114257"/>
            <a:ext cx="8534376" cy="48005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236196-0A08-455E-96A9-0DF759F924F4}"/>
              </a:ext>
            </a:extLst>
          </p:cNvPr>
          <p:cNvSpPr/>
          <p:nvPr/>
        </p:nvSpPr>
        <p:spPr>
          <a:xfrm>
            <a:off x="9552339" y="2726193"/>
            <a:ext cx="51844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Thực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7280" y="3914802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336730 w 6365383"/>
              <a:gd name="connsiteY2" fmla="*/ 0 h 27432"/>
              <a:gd name="connsiteX3" fmla="*/ 1909615 w 6365383"/>
              <a:gd name="connsiteY3" fmla="*/ 0 h 27432"/>
              <a:gd name="connsiteX4" fmla="*/ 2418846 w 6365383"/>
              <a:gd name="connsiteY4" fmla="*/ 0 h 27432"/>
              <a:gd name="connsiteX5" fmla="*/ 2928076 w 6365383"/>
              <a:gd name="connsiteY5" fmla="*/ 0 h 27432"/>
              <a:gd name="connsiteX6" fmla="*/ 3373653 w 6365383"/>
              <a:gd name="connsiteY6" fmla="*/ 0 h 27432"/>
              <a:gd name="connsiteX7" fmla="*/ 4137499 w 6365383"/>
              <a:gd name="connsiteY7" fmla="*/ 0 h 27432"/>
              <a:gd name="connsiteX8" fmla="*/ 4901345 w 6365383"/>
              <a:gd name="connsiteY8" fmla="*/ 0 h 27432"/>
              <a:gd name="connsiteX9" fmla="*/ 5665191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3182692 w 6365383"/>
              <a:gd name="connsiteY17" fmla="*/ 27432 h 27432"/>
              <a:gd name="connsiteX18" fmla="*/ 2673461 w 6365383"/>
              <a:gd name="connsiteY18" fmla="*/ 27432 h 27432"/>
              <a:gd name="connsiteX19" fmla="*/ 2164230 w 6365383"/>
              <a:gd name="connsiteY19" fmla="*/ 27432 h 27432"/>
              <a:gd name="connsiteX20" fmla="*/ 1655000 w 6365383"/>
              <a:gd name="connsiteY20" fmla="*/ 27432 h 27432"/>
              <a:gd name="connsiteX21" fmla="*/ 1145769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  <a:gd name="connsiteX0" fmla="*/ 0 w 6365383"/>
              <a:gd name="connsiteY0" fmla="*/ 0 h 27432"/>
              <a:gd name="connsiteX1" fmla="*/ 509231 w 6365383"/>
              <a:gd name="connsiteY1" fmla="*/ 0 h 27432"/>
              <a:gd name="connsiteX2" fmla="*/ 954807 w 6365383"/>
              <a:gd name="connsiteY2" fmla="*/ 0 h 27432"/>
              <a:gd name="connsiteX3" fmla="*/ 1464038 w 6365383"/>
              <a:gd name="connsiteY3" fmla="*/ 0 h 27432"/>
              <a:gd name="connsiteX4" fmla="*/ 2100576 w 6365383"/>
              <a:gd name="connsiteY4" fmla="*/ 0 h 27432"/>
              <a:gd name="connsiteX5" fmla="*/ 2800769 w 6365383"/>
              <a:gd name="connsiteY5" fmla="*/ 0 h 27432"/>
              <a:gd name="connsiteX6" fmla="*/ 3564614 w 6365383"/>
              <a:gd name="connsiteY6" fmla="*/ 0 h 27432"/>
              <a:gd name="connsiteX7" fmla="*/ 4328460 w 6365383"/>
              <a:gd name="connsiteY7" fmla="*/ 0 h 27432"/>
              <a:gd name="connsiteX8" fmla="*/ 4901345 w 6365383"/>
              <a:gd name="connsiteY8" fmla="*/ 0 h 27432"/>
              <a:gd name="connsiteX9" fmla="*/ 5601537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455768 w 6365383"/>
              <a:gd name="connsiteY14" fmla="*/ 27432 h 27432"/>
              <a:gd name="connsiteX15" fmla="*/ 3882884 w 6365383"/>
              <a:gd name="connsiteY15" fmla="*/ 27432 h 27432"/>
              <a:gd name="connsiteX16" fmla="*/ 3119038 w 6365383"/>
              <a:gd name="connsiteY16" fmla="*/ 27432 h 27432"/>
              <a:gd name="connsiteX17" fmla="*/ 2609807 w 6365383"/>
              <a:gd name="connsiteY17" fmla="*/ 27432 h 27432"/>
              <a:gd name="connsiteX18" fmla="*/ 1909615 w 6365383"/>
              <a:gd name="connsiteY18" fmla="*/ 27432 h 27432"/>
              <a:gd name="connsiteX19" fmla="*/ 1464038 w 6365383"/>
              <a:gd name="connsiteY19" fmla="*/ 27432 h 27432"/>
              <a:gd name="connsiteX20" fmla="*/ 827500 w 6365383"/>
              <a:gd name="connsiteY20" fmla="*/ 27432 h 27432"/>
              <a:gd name="connsiteX21" fmla="*/ 0 w 6365383"/>
              <a:gd name="connsiteY21" fmla="*/ 27432 h 27432"/>
              <a:gd name="connsiteX22" fmla="*/ 0 w 6365383"/>
              <a:gd name="connsiteY2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139864" y="-13274"/>
                  <a:pt x="395058" y="31266"/>
                  <a:pt x="636538" y="0"/>
                </a:cubicBezTo>
                <a:cubicBezTo>
                  <a:pt x="865421" y="-30226"/>
                  <a:pt x="1115954" y="-15587"/>
                  <a:pt x="1336730" y="0"/>
                </a:cubicBezTo>
                <a:cubicBezTo>
                  <a:pt x="1576227" y="12258"/>
                  <a:pt x="1653566" y="-20128"/>
                  <a:pt x="1909615" y="0"/>
                </a:cubicBezTo>
                <a:cubicBezTo>
                  <a:pt x="2177382" y="24404"/>
                  <a:pt x="2285551" y="12186"/>
                  <a:pt x="2418846" y="0"/>
                </a:cubicBezTo>
                <a:cubicBezTo>
                  <a:pt x="2528927" y="19082"/>
                  <a:pt x="2738322" y="39620"/>
                  <a:pt x="2928076" y="0"/>
                </a:cubicBezTo>
                <a:cubicBezTo>
                  <a:pt x="3143030" y="-16600"/>
                  <a:pt x="3232468" y="-26735"/>
                  <a:pt x="3373653" y="0"/>
                </a:cubicBezTo>
                <a:cubicBezTo>
                  <a:pt x="3476986" y="29140"/>
                  <a:pt x="3904964" y="20265"/>
                  <a:pt x="4137499" y="0"/>
                </a:cubicBezTo>
                <a:cubicBezTo>
                  <a:pt x="4316057" y="-31678"/>
                  <a:pt x="4603238" y="57986"/>
                  <a:pt x="4901345" y="0"/>
                </a:cubicBezTo>
                <a:cubicBezTo>
                  <a:pt x="5188167" y="-16003"/>
                  <a:pt x="5460162" y="6613"/>
                  <a:pt x="5665191" y="0"/>
                </a:cubicBezTo>
                <a:cubicBezTo>
                  <a:pt x="5858106" y="8373"/>
                  <a:pt x="6057728" y="-36105"/>
                  <a:pt x="6365383" y="0"/>
                </a:cubicBezTo>
                <a:cubicBezTo>
                  <a:pt x="6366783" y="12212"/>
                  <a:pt x="6364136" y="20395"/>
                  <a:pt x="6365383" y="27432"/>
                </a:cubicBezTo>
                <a:cubicBezTo>
                  <a:pt x="6196030" y="28853"/>
                  <a:pt x="5906749" y="36029"/>
                  <a:pt x="5728845" y="27432"/>
                </a:cubicBezTo>
                <a:cubicBezTo>
                  <a:pt x="5554113" y="-15027"/>
                  <a:pt x="5178036" y="25909"/>
                  <a:pt x="5028653" y="27432"/>
                </a:cubicBezTo>
                <a:cubicBezTo>
                  <a:pt x="4891896" y="43795"/>
                  <a:pt x="4746237" y="37784"/>
                  <a:pt x="4583076" y="27432"/>
                </a:cubicBezTo>
                <a:cubicBezTo>
                  <a:pt x="4392571" y="37587"/>
                  <a:pt x="4312475" y="23043"/>
                  <a:pt x="4137499" y="27432"/>
                </a:cubicBezTo>
                <a:cubicBezTo>
                  <a:pt x="3979147" y="30659"/>
                  <a:pt x="3894684" y="27946"/>
                  <a:pt x="3691922" y="27432"/>
                </a:cubicBezTo>
                <a:cubicBezTo>
                  <a:pt x="3470223" y="38612"/>
                  <a:pt x="3364363" y="39145"/>
                  <a:pt x="3182692" y="27432"/>
                </a:cubicBezTo>
                <a:cubicBezTo>
                  <a:pt x="3020741" y="35057"/>
                  <a:pt x="2944258" y="54287"/>
                  <a:pt x="2673461" y="27432"/>
                </a:cubicBezTo>
                <a:cubicBezTo>
                  <a:pt x="2420261" y="11338"/>
                  <a:pt x="2407951" y="46030"/>
                  <a:pt x="2164230" y="27432"/>
                </a:cubicBezTo>
                <a:cubicBezTo>
                  <a:pt x="1925926" y="2609"/>
                  <a:pt x="1852591" y="40"/>
                  <a:pt x="1655000" y="27432"/>
                </a:cubicBezTo>
                <a:cubicBezTo>
                  <a:pt x="1452031" y="62810"/>
                  <a:pt x="1384098" y="47641"/>
                  <a:pt x="1145769" y="27432"/>
                </a:cubicBezTo>
                <a:cubicBezTo>
                  <a:pt x="918825" y="-10093"/>
                  <a:pt x="427875" y="23589"/>
                  <a:pt x="0" y="27432"/>
                </a:cubicBezTo>
                <a:cubicBezTo>
                  <a:pt x="-395" y="23124"/>
                  <a:pt x="1121" y="8148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147179" y="14788"/>
                  <a:pt x="300981" y="1719"/>
                  <a:pt x="509231" y="0"/>
                </a:cubicBezTo>
                <a:cubicBezTo>
                  <a:pt x="711030" y="-3388"/>
                  <a:pt x="798609" y="-8246"/>
                  <a:pt x="954807" y="0"/>
                </a:cubicBezTo>
                <a:cubicBezTo>
                  <a:pt x="1101646" y="4056"/>
                  <a:pt x="1302660" y="11468"/>
                  <a:pt x="1464038" y="0"/>
                </a:cubicBezTo>
                <a:cubicBezTo>
                  <a:pt x="1594934" y="-11865"/>
                  <a:pt x="1936948" y="-38656"/>
                  <a:pt x="2100576" y="0"/>
                </a:cubicBezTo>
                <a:cubicBezTo>
                  <a:pt x="2251317" y="16246"/>
                  <a:pt x="2605202" y="-30006"/>
                  <a:pt x="2800769" y="0"/>
                </a:cubicBezTo>
                <a:cubicBezTo>
                  <a:pt x="2952324" y="59869"/>
                  <a:pt x="3353392" y="-26257"/>
                  <a:pt x="3564614" y="0"/>
                </a:cubicBezTo>
                <a:cubicBezTo>
                  <a:pt x="3785097" y="31132"/>
                  <a:pt x="4148552" y="11516"/>
                  <a:pt x="4328460" y="0"/>
                </a:cubicBezTo>
                <a:cubicBezTo>
                  <a:pt x="4524659" y="26272"/>
                  <a:pt x="4681746" y="-30210"/>
                  <a:pt x="4901345" y="0"/>
                </a:cubicBezTo>
                <a:cubicBezTo>
                  <a:pt x="5139281" y="-5228"/>
                  <a:pt x="5379645" y="48641"/>
                  <a:pt x="5601537" y="0"/>
                </a:cubicBezTo>
                <a:cubicBezTo>
                  <a:pt x="5772798" y="-17826"/>
                  <a:pt x="5986596" y="12703"/>
                  <a:pt x="6365383" y="0"/>
                </a:cubicBezTo>
                <a:cubicBezTo>
                  <a:pt x="6365646" y="13525"/>
                  <a:pt x="6366051" y="14381"/>
                  <a:pt x="6365383" y="27432"/>
                </a:cubicBezTo>
                <a:cubicBezTo>
                  <a:pt x="6203321" y="-970"/>
                  <a:pt x="5868898" y="67226"/>
                  <a:pt x="5728845" y="27432"/>
                </a:cubicBezTo>
                <a:cubicBezTo>
                  <a:pt x="5591780" y="9965"/>
                  <a:pt x="5264572" y="-28609"/>
                  <a:pt x="5028653" y="27432"/>
                </a:cubicBezTo>
                <a:cubicBezTo>
                  <a:pt x="4787665" y="58012"/>
                  <a:pt x="4687933" y="31160"/>
                  <a:pt x="4455768" y="27432"/>
                </a:cubicBezTo>
                <a:cubicBezTo>
                  <a:pt x="4246651" y="45673"/>
                  <a:pt x="4058997" y="24741"/>
                  <a:pt x="3882884" y="27432"/>
                </a:cubicBezTo>
                <a:cubicBezTo>
                  <a:pt x="3727448" y="49182"/>
                  <a:pt x="3285783" y="-46495"/>
                  <a:pt x="3119038" y="27432"/>
                </a:cubicBezTo>
                <a:cubicBezTo>
                  <a:pt x="2953443" y="68374"/>
                  <a:pt x="2785274" y="26827"/>
                  <a:pt x="2609807" y="27432"/>
                </a:cubicBezTo>
                <a:cubicBezTo>
                  <a:pt x="2437623" y="17494"/>
                  <a:pt x="2055549" y="12675"/>
                  <a:pt x="1909615" y="27432"/>
                </a:cubicBezTo>
                <a:cubicBezTo>
                  <a:pt x="1763049" y="30976"/>
                  <a:pt x="1662669" y="42757"/>
                  <a:pt x="1464038" y="27432"/>
                </a:cubicBezTo>
                <a:cubicBezTo>
                  <a:pt x="1260084" y="22226"/>
                  <a:pt x="1109619" y="28481"/>
                  <a:pt x="827500" y="27432"/>
                </a:cubicBezTo>
                <a:cubicBezTo>
                  <a:pt x="569713" y="109845"/>
                  <a:pt x="372632" y="34847"/>
                  <a:pt x="0" y="27432"/>
                </a:cubicBezTo>
                <a:cubicBezTo>
                  <a:pt x="171" y="21236"/>
                  <a:pt x="1539" y="7034"/>
                  <a:pt x="0" y="0"/>
                </a:cubicBezTo>
                <a:close/>
              </a:path>
              <a:path w="6365383" h="27432" fill="none" stroke="0" extrusionOk="0">
                <a:moveTo>
                  <a:pt x="0" y="0"/>
                </a:moveTo>
                <a:cubicBezTo>
                  <a:pt x="148114" y="-21488"/>
                  <a:pt x="370663" y="-8727"/>
                  <a:pt x="636538" y="0"/>
                </a:cubicBezTo>
                <a:cubicBezTo>
                  <a:pt x="871556" y="-17330"/>
                  <a:pt x="1052092" y="15989"/>
                  <a:pt x="1336730" y="0"/>
                </a:cubicBezTo>
                <a:cubicBezTo>
                  <a:pt x="1588412" y="2572"/>
                  <a:pt x="1638947" y="-17048"/>
                  <a:pt x="1909615" y="0"/>
                </a:cubicBezTo>
                <a:cubicBezTo>
                  <a:pt x="2172941" y="24803"/>
                  <a:pt x="2282833" y="9071"/>
                  <a:pt x="2418846" y="0"/>
                </a:cubicBezTo>
                <a:cubicBezTo>
                  <a:pt x="2579346" y="3160"/>
                  <a:pt x="2717736" y="1190"/>
                  <a:pt x="2928076" y="0"/>
                </a:cubicBezTo>
                <a:cubicBezTo>
                  <a:pt x="3134890" y="-30280"/>
                  <a:pt x="3231966" y="-8101"/>
                  <a:pt x="3373653" y="0"/>
                </a:cubicBezTo>
                <a:cubicBezTo>
                  <a:pt x="3520675" y="18506"/>
                  <a:pt x="3921804" y="-22426"/>
                  <a:pt x="4137499" y="0"/>
                </a:cubicBezTo>
                <a:cubicBezTo>
                  <a:pt x="4327702" y="-4501"/>
                  <a:pt x="4648089" y="-21054"/>
                  <a:pt x="4901345" y="0"/>
                </a:cubicBezTo>
                <a:cubicBezTo>
                  <a:pt x="5189079" y="-51139"/>
                  <a:pt x="5468836" y="-33950"/>
                  <a:pt x="5665191" y="0"/>
                </a:cubicBezTo>
                <a:cubicBezTo>
                  <a:pt x="5844792" y="63"/>
                  <a:pt x="6072101" y="-28741"/>
                  <a:pt x="6365383" y="0"/>
                </a:cubicBezTo>
                <a:cubicBezTo>
                  <a:pt x="6367575" y="13041"/>
                  <a:pt x="6363079" y="19728"/>
                  <a:pt x="6365383" y="27432"/>
                </a:cubicBezTo>
                <a:cubicBezTo>
                  <a:pt x="6168648" y="44849"/>
                  <a:pt x="5908689" y="57652"/>
                  <a:pt x="5728845" y="27432"/>
                </a:cubicBezTo>
                <a:cubicBezTo>
                  <a:pt x="5514647" y="19350"/>
                  <a:pt x="5183114" y="52441"/>
                  <a:pt x="5028653" y="27432"/>
                </a:cubicBezTo>
                <a:cubicBezTo>
                  <a:pt x="4886167" y="25261"/>
                  <a:pt x="4770301" y="25272"/>
                  <a:pt x="4583076" y="27432"/>
                </a:cubicBezTo>
                <a:cubicBezTo>
                  <a:pt x="4392628" y="11049"/>
                  <a:pt x="4297840" y="28137"/>
                  <a:pt x="4137499" y="27432"/>
                </a:cubicBezTo>
                <a:cubicBezTo>
                  <a:pt x="3979033" y="11832"/>
                  <a:pt x="3882658" y="26685"/>
                  <a:pt x="3691922" y="27432"/>
                </a:cubicBezTo>
                <a:cubicBezTo>
                  <a:pt x="3476522" y="54227"/>
                  <a:pt x="3338609" y="9824"/>
                  <a:pt x="3182692" y="27432"/>
                </a:cubicBezTo>
                <a:cubicBezTo>
                  <a:pt x="3007853" y="18413"/>
                  <a:pt x="2928857" y="26610"/>
                  <a:pt x="2673461" y="27432"/>
                </a:cubicBezTo>
                <a:cubicBezTo>
                  <a:pt x="2424071" y="7914"/>
                  <a:pt x="2403871" y="41450"/>
                  <a:pt x="2164230" y="27432"/>
                </a:cubicBezTo>
                <a:cubicBezTo>
                  <a:pt x="1915627" y="-2904"/>
                  <a:pt x="1835137" y="-6999"/>
                  <a:pt x="1655000" y="27432"/>
                </a:cubicBezTo>
                <a:cubicBezTo>
                  <a:pt x="1483520" y="44054"/>
                  <a:pt x="1385338" y="30109"/>
                  <a:pt x="1145769" y="27432"/>
                </a:cubicBezTo>
                <a:cubicBezTo>
                  <a:pt x="944537" y="-28238"/>
                  <a:pt x="362674" y="78873"/>
                  <a:pt x="0" y="27432"/>
                </a:cubicBezTo>
                <a:cubicBezTo>
                  <a:pt x="-1063" y="21428"/>
                  <a:pt x="-579" y="826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6365383"/>
                      <a:gd name="connsiteY0" fmla="*/ 0 h 27432"/>
                      <a:gd name="connsiteX1" fmla="*/ 636538 w 6365383"/>
                      <a:gd name="connsiteY1" fmla="*/ 0 h 27432"/>
                      <a:gd name="connsiteX2" fmla="*/ 1336730 w 6365383"/>
                      <a:gd name="connsiteY2" fmla="*/ 0 h 27432"/>
                      <a:gd name="connsiteX3" fmla="*/ 1909615 w 6365383"/>
                      <a:gd name="connsiteY3" fmla="*/ 0 h 27432"/>
                      <a:gd name="connsiteX4" fmla="*/ 2418846 w 6365383"/>
                      <a:gd name="connsiteY4" fmla="*/ 0 h 27432"/>
                      <a:gd name="connsiteX5" fmla="*/ 2928076 w 6365383"/>
                      <a:gd name="connsiteY5" fmla="*/ 0 h 27432"/>
                      <a:gd name="connsiteX6" fmla="*/ 3373653 w 6365383"/>
                      <a:gd name="connsiteY6" fmla="*/ 0 h 27432"/>
                      <a:gd name="connsiteX7" fmla="*/ 4137499 w 6365383"/>
                      <a:gd name="connsiteY7" fmla="*/ 0 h 27432"/>
                      <a:gd name="connsiteX8" fmla="*/ 4901345 w 6365383"/>
                      <a:gd name="connsiteY8" fmla="*/ 0 h 27432"/>
                      <a:gd name="connsiteX9" fmla="*/ 5665191 w 6365383"/>
                      <a:gd name="connsiteY9" fmla="*/ 0 h 27432"/>
                      <a:gd name="connsiteX10" fmla="*/ 6365383 w 6365383"/>
                      <a:gd name="connsiteY10" fmla="*/ 0 h 27432"/>
                      <a:gd name="connsiteX11" fmla="*/ 6365383 w 6365383"/>
                      <a:gd name="connsiteY11" fmla="*/ 27432 h 27432"/>
                      <a:gd name="connsiteX12" fmla="*/ 5728845 w 6365383"/>
                      <a:gd name="connsiteY12" fmla="*/ 27432 h 27432"/>
                      <a:gd name="connsiteX13" fmla="*/ 5028653 w 6365383"/>
                      <a:gd name="connsiteY13" fmla="*/ 27432 h 27432"/>
                      <a:gd name="connsiteX14" fmla="*/ 4583076 w 6365383"/>
                      <a:gd name="connsiteY14" fmla="*/ 27432 h 27432"/>
                      <a:gd name="connsiteX15" fmla="*/ 4137499 w 6365383"/>
                      <a:gd name="connsiteY15" fmla="*/ 27432 h 27432"/>
                      <a:gd name="connsiteX16" fmla="*/ 3691922 w 6365383"/>
                      <a:gd name="connsiteY16" fmla="*/ 27432 h 27432"/>
                      <a:gd name="connsiteX17" fmla="*/ 3182692 w 6365383"/>
                      <a:gd name="connsiteY17" fmla="*/ 27432 h 27432"/>
                      <a:gd name="connsiteX18" fmla="*/ 2673461 w 6365383"/>
                      <a:gd name="connsiteY18" fmla="*/ 27432 h 27432"/>
                      <a:gd name="connsiteX19" fmla="*/ 2164230 w 6365383"/>
                      <a:gd name="connsiteY19" fmla="*/ 27432 h 27432"/>
                      <a:gd name="connsiteX20" fmla="*/ 1655000 w 6365383"/>
                      <a:gd name="connsiteY20" fmla="*/ 27432 h 27432"/>
                      <a:gd name="connsiteX21" fmla="*/ 1145769 w 6365383"/>
                      <a:gd name="connsiteY21" fmla="*/ 27432 h 27432"/>
                      <a:gd name="connsiteX22" fmla="*/ 0 w 6365383"/>
                      <a:gd name="connsiteY22" fmla="*/ 27432 h 27432"/>
                      <a:gd name="connsiteX23" fmla="*/ 0 w 6365383"/>
                      <a:gd name="connsiteY2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32" fill="none" extrusionOk="0">
                        <a:moveTo>
                          <a:pt x="0" y="0"/>
                        </a:moveTo>
                        <a:cubicBezTo>
                          <a:pt x="164014" y="-28800"/>
                          <a:pt x="392589" y="16597"/>
                          <a:pt x="636538" y="0"/>
                        </a:cubicBezTo>
                        <a:cubicBezTo>
                          <a:pt x="880487" y="-16597"/>
                          <a:pt x="1095224" y="-7871"/>
                          <a:pt x="1336730" y="0"/>
                        </a:cubicBezTo>
                        <a:cubicBezTo>
                          <a:pt x="1578236" y="7871"/>
                          <a:pt x="1649337" y="-22384"/>
                          <a:pt x="1909615" y="0"/>
                        </a:cubicBezTo>
                        <a:cubicBezTo>
                          <a:pt x="2169893" y="22384"/>
                          <a:pt x="2279697" y="7436"/>
                          <a:pt x="2418846" y="0"/>
                        </a:cubicBezTo>
                        <a:cubicBezTo>
                          <a:pt x="2557995" y="-7436"/>
                          <a:pt x="2719158" y="24395"/>
                          <a:pt x="2928076" y="0"/>
                        </a:cubicBezTo>
                        <a:cubicBezTo>
                          <a:pt x="3136994" y="-24395"/>
                          <a:pt x="3236398" y="-16046"/>
                          <a:pt x="3373653" y="0"/>
                        </a:cubicBezTo>
                        <a:cubicBezTo>
                          <a:pt x="3510908" y="16046"/>
                          <a:pt x="3933654" y="-18835"/>
                          <a:pt x="4137499" y="0"/>
                        </a:cubicBezTo>
                        <a:cubicBezTo>
                          <a:pt x="4341344" y="18835"/>
                          <a:pt x="4634949" y="16518"/>
                          <a:pt x="4901345" y="0"/>
                        </a:cubicBezTo>
                        <a:cubicBezTo>
                          <a:pt x="5167741" y="-16518"/>
                          <a:pt x="5482502" y="-23233"/>
                          <a:pt x="5665191" y="0"/>
                        </a:cubicBezTo>
                        <a:cubicBezTo>
                          <a:pt x="5847880" y="23233"/>
                          <a:pt x="6038909" y="-19558"/>
                          <a:pt x="6365383" y="0"/>
                        </a:cubicBezTo>
                        <a:cubicBezTo>
                          <a:pt x="6366317" y="12270"/>
                          <a:pt x="6364320" y="20068"/>
                          <a:pt x="6365383" y="27432"/>
                        </a:cubicBezTo>
                        <a:cubicBezTo>
                          <a:pt x="6160909" y="45028"/>
                          <a:pt x="5918554" y="42323"/>
                          <a:pt x="5728845" y="27432"/>
                        </a:cubicBezTo>
                        <a:cubicBezTo>
                          <a:pt x="5539136" y="12541"/>
                          <a:pt x="5172149" y="23835"/>
                          <a:pt x="5028653" y="27432"/>
                        </a:cubicBezTo>
                        <a:cubicBezTo>
                          <a:pt x="4885157" y="31029"/>
                          <a:pt x="4768966" y="33290"/>
                          <a:pt x="4583076" y="27432"/>
                        </a:cubicBezTo>
                        <a:cubicBezTo>
                          <a:pt x="4397186" y="21574"/>
                          <a:pt x="4295537" y="38724"/>
                          <a:pt x="4137499" y="27432"/>
                        </a:cubicBezTo>
                        <a:cubicBezTo>
                          <a:pt x="3979461" y="16140"/>
                          <a:pt x="3895902" y="23317"/>
                          <a:pt x="3691922" y="27432"/>
                        </a:cubicBezTo>
                        <a:cubicBezTo>
                          <a:pt x="3487942" y="31547"/>
                          <a:pt x="3348597" y="42606"/>
                          <a:pt x="3182692" y="27432"/>
                        </a:cubicBezTo>
                        <a:cubicBezTo>
                          <a:pt x="3016787" y="12259"/>
                          <a:pt x="2922425" y="45987"/>
                          <a:pt x="2673461" y="27432"/>
                        </a:cubicBezTo>
                        <a:cubicBezTo>
                          <a:pt x="2424497" y="8877"/>
                          <a:pt x="2406338" y="46461"/>
                          <a:pt x="2164230" y="27432"/>
                        </a:cubicBezTo>
                        <a:cubicBezTo>
                          <a:pt x="1922122" y="8403"/>
                          <a:pt x="1843534" y="2368"/>
                          <a:pt x="1655000" y="27432"/>
                        </a:cubicBezTo>
                        <a:cubicBezTo>
                          <a:pt x="1466466" y="52497"/>
                          <a:pt x="1384300" y="39658"/>
                          <a:pt x="1145769" y="27432"/>
                        </a:cubicBezTo>
                        <a:cubicBezTo>
                          <a:pt x="907238" y="15206"/>
                          <a:pt x="344177" y="36391"/>
                          <a:pt x="0" y="27432"/>
                        </a:cubicBezTo>
                        <a:cubicBezTo>
                          <a:pt x="-1194" y="21937"/>
                          <a:pt x="1202" y="7917"/>
                          <a:pt x="0" y="0"/>
                        </a:cubicBezTo>
                        <a:close/>
                      </a:path>
                      <a:path w="6365383" h="27432" stroke="0" extrusionOk="0">
                        <a:moveTo>
                          <a:pt x="0" y="0"/>
                        </a:moveTo>
                        <a:cubicBezTo>
                          <a:pt x="152654" y="12967"/>
                          <a:pt x="297359" y="-4977"/>
                          <a:pt x="509231" y="0"/>
                        </a:cubicBezTo>
                        <a:cubicBezTo>
                          <a:pt x="721103" y="4977"/>
                          <a:pt x="792740" y="-12744"/>
                          <a:pt x="954807" y="0"/>
                        </a:cubicBezTo>
                        <a:cubicBezTo>
                          <a:pt x="1116874" y="12744"/>
                          <a:pt x="1322429" y="24743"/>
                          <a:pt x="1464038" y="0"/>
                        </a:cubicBezTo>
                        <a:cubicBezTo>
                          <a:pt x="1605647" y="-24743"/>
                          <a:pt x="1947393" y="-20672"/>
                          <a:pt x="2100576" y="0"/>
                        </a:cubicBezTo>
                        <a:cubicBezTo>
                          <a:pt x="2253759" y="20672"/>
                          <a:pt x="2622231" y="-30966"/>
                          <a:pt x="2800769" y="0"/>
                        </a:cubicBezTo>
                        <a:cubicBezTo>
                          <a:pt x="2979307" y="30966"/>
                          <a:pt x="3356872" y="-13631"/>
                          <a:pt x="3564614" y="0"/>
                        </a:cubicBezTo>
                        <a:cubicBezTo>
                          <a:pt x="3772356" y="13631"/>
                          <a:pt x="4163183" y="-4973"/>
                          <a:pt x="4328460" y="0"/>
                        </a:cubicBezTo>
                        <a:cubicBezTo>
                          <a:pt x="4493737" y="4973"/>
                          <a:pt x="4672761" y="-9287"/>
                          <a:pt x="4901345" y="0"/>
                        </a:cubicBezTo>
                        <a:cubicBezTo>
                          <a:pt x="5129930" y="9287"/>
                          <a:pt x="5395146" y="9436"/>
                          <a:pt x="5601537" y="0"/>
                        </a:cubicBezTo>
                        <a:cubicBezTo>
                          <a:pt x="5807928" y="-9436"/>
                          <a:pt x="5983747" y="-13862"/>
                          <a:pt x="6365383" y="0"/>
                        </a:cubicBezTo>
                        <a:cubicBezTo>
                          <a:pt x="6365699" y="13405"/>
                          <a:pt x="6365869" y="14360"/>
                          <a:pt x="6365383" y="27432"/>
                        </a:cubicBezTo>
                        <a:cubicBezTo>
                          <a:pt x="6195306" y="29393"/>
                          <a:pt x="5872535" y="56613"/>
                          <a:pt x="5728845" y="27432"/>
                        </a:cubicBezTo>
                        <a:cubicBezTo>
                          <a:pt x="5585155" y="-1749"/>
                          <a:pt x="5272464" y="11679"/>
                          <a:pt x="5028653" y="27432"/>
                        </a:cubicBezTo>
                        <a:cubicBezTo>
                          <a:pt x="4784842" y="43185"/>
                          <a:pt x="4688244" y="28658"/>
                          <a:pt x="4455768" y="27432"/>
                        </a:cubicBezTo>
                        <a:cubicBezTo>
                          <a:pt x="4223293" y="26206"/>
                          <a:pt x="4032880" y="15477"/>
                          <a:pt x="3882884" y="27432"/>
                        </a:cubicBezTo>
                        <a:cubicBezTo>
                          <a:pt x="3732888" y="39387"/>
                          <a:pt x="3278726" y="-7170"/>
                          <a:pt x="3119038" y="27432"/>
                        </a:cubicBezTo>
                        <a:cubicBezTo>
                          <a:pt x="2959350" y="62034"/>
                          <a:pt x="2786856" y="40315"/>
                          <a:pt x="2609807" y="27432"/>
                        </a:cubicBezTo>
                        <a:cubicBezTo>
                          <a:pt x="2432758" y="14549"/>
                          <a:pt x="2064373" y="16547"/>
                          <a:pt x="1909615" y="27432"/>
                        </a:cubicBezTo>
                        <a:cubicBezTo>
                          <a:pt x="1754857" y="38317"/>
                          <a:pt x="1663685" y="27374"/>
                          <a:pt x="1464038" y="27432"/>
                        </a:cubicBezTo>
                        <a:cubicBezTo>
                          <a:pt x="1264391" y="27490"/>
                          <a:pt x="1071013" y="1487"/>
                          <a:pt x="827500" y="27432"/>
                        </a:cubicBezTo>
                        <a:cubicBezTo>
                          <a:pt x="583987" y="53377"/>
                          <a:pt x="349818" y="3910"/>
                          <a:pt x="0" y="27432"/>
                        </a:cubicBezTo>
                        <a:cubicBezTo>
                          <a:pt x="-116" y="21844"/>
                          <a:pt x="591" y="65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62526-EBF8-855B-780C-56D06A198231}"/>
              </a:ext>
            </a:extLst>
          </p:cNvPr>
          <p:cNvSpPr txBox="1"/>
          <p:nvPr/>
        </p:nvSpPr>
        <p:spPr>
          <a:xfrm>
            <a:off x="1371600" y="405969"/>
            <a:ext cx="14630400" cy="1335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1. 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tên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xuất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thủ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công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ở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địa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phương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Nêu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tên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phẩm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ích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lợi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hoạt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động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sản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xuất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anose="00000A00000000000000" pitchFamily="2" charset="0"/>
              </a:rPr>
              <a:t>đó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9EE11-5B19-C5F5-C027-56D8E79BD7F3}"/>
              </a:ext>
            </a:extLst>
          </p:cNvPr>
          <p:cNvSpPr txBox="1"/>
          <p:nvPr/>
        </p:nvSpPr>
        <p:spPr>
          <a:xfrm>
            <a:off x="8686800" y="46863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Hình ảnh 7">
            <a:extLst>
              <a:ext uri="{FF2B5EF4-FFF2-40B4-BE49-F238E27FC236}">
                <a16:creationId xmlns:a16="http://schemas.microsoft.com/office/drawing/2014/main" id="{56097DF0-6ADB-B43C-44E0-5C659B8F0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81" t="10380"/>
          <a:stretch/>
        </p:blipFill>
        <p:spPr>
          <a:xfrm>
            <a:off x="123768" y="198496"/>
            <a:ext cx="1337838" cy="115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EDFAC-981F-4223-9CAF-0A4ED445C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48466"/>
            <a:ext cx="7620000" cy="6950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B1B02-D9A3-4D71-B214-94050501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1948466"/>
            <a:ext cx="7705546" cy="6950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7F1AAB-E0F3-4442-A3A2-02071055A034}"/>
              </a:ext>
            </a:extLst>
          </p:cNvPr>
          <p:cNvSpPr txBox="1"/>
          <p:nvPr/>
        </p:nvSpPr>
        <p:spPr>
          <a:xfrm>
            <a:off x="2133600" y="94107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9F9366-6B47-4889-A14E-4594B124B78C}"/>
              </a:ext>
            </a:extLst>
          </p:cNvPr>
          <p:cNvSpPr txBox="1"/>
          <p:nvPr/>
        </p:nvSpPr>
        <p:spPr>
          <a:xfrm flipH="1">
            <a:off x="10896600" y="91960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Thanh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A925F-640F-45CC-A6DA-DA3025D0A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62100"/>
            <a:ext cx="7239000" cy="716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6032F-5512-4732-913D-A9C0409A7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61" y="1562100"/>
            <a:ext cx="7773039" cy="716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EA3085-DE77-45D2-9C91-05D330B52C46}"/>
              </a:ext>
            </a:extLst>
          </p:cNvPr>
          <p:cNvSpPr txBox="1"/>
          <p:nvPr/>
        </p:nvSpPr>
        <p:spPr>
          <a:xfrm>
            <a:off x="2667000" y="9013567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B06B8-3EC8-410E-B2B6-005C131464FA}"/>
              </a:ext>
            </a:extLst>
          </p:cNvPr>
          <p:cNvSpPr txBox="1"/>
          <p:nvPr/>
        </p:nvSpPr>
        <p:spPr>
          <a:xfrm>
            <a:off x="10439400" y="91059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9866" cy="10287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id="{A90FEB4C-9E23-832C-197B-8D11CBCCE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8" b="1877"/>
          <a:stretch/>
        </p:blipFill>
        <p:spPr>
          <a:xfrm>
            <a:off x="244426" y="5091341"/>
            <a:ext cx="7832438" cy="4515595"/>
          </a:xfrm>
          <a:prstGeom prst="rect">
            <a:avLst/>
          </a:prstGeom>
        </p:spPr>
      </p:pic>
      <p:pic>
        <p:nvPicPr>
          <p:cNvPr id="2" name="Hình ảnh 3">
            <a:extLst>
              <a:ext uri="{FF2B5EF4-FFF2-40B4-BE49-F238E27FC236}">
                <a16:creationId xmlns:a16="http://schemas.microsoft.com/office/drawing/2014/main" id="{41E90191-609A-6C90-76D8-8ADA9A51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"/>
          <a:stretch/>
        </p:blipFill>
        <p:spPr>
          <a:xfrm>
            <a:off x="200803" y="140962"/>
            <a:ext cx="7832438" cy="4515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0AE8B7-46DD-D61E-4C34-3E4C9B919488}"/>
              </a:ext>
            </a:extLst>
          </p:cNvPr>
          <p:cNvSpPr txBox="1"/>
          <p:nvPr/>
        </p:nvSpPr>
        <p:spPr>
          <a:xfrm>
            <a:off x="9268106" y="168498"/>
            <a:ext cx="8894617" cy="1902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rgbClr val="FF0000">
                    <a:alpha val="80000"/>
                  </a:srgbClr>
                </a:solidFill>
                <a:effectLst/>
                <a:uLnTx/>
                <a:uFillTx/>
                <a:latin typeface="Nunito Black" panose="00000A00000000000000" pitchFamily="2" charset="0"/>
              </a:rPr>
              <a:t>2. 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Chúng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ta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nên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làm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gì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để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tiêu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dùng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tiết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kiệm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,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bảo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vệ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môi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trường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trong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các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tình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huống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sau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?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Vì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4000" b="1" i="0" dirty="0" err="1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sao</a:t>
            </a:r>
            <a:r>
              <a:rPr lang="en-US" sz="4000" b="1" i="0" dirty="0">
                <a:solidFill>
                  <a:srgbClr val="FF0000">
                    <a:alpha val="80000"/>
                  </a:srgbClr>
                </a:solidFill>
                <a:effectLst/>
                <a:latin typeface="Nunito Black" panose="00000A00000000000000" pitchFamily="2" charset="0"/>
              </a:rPr>
              <a:t>?</a:t>
            </a:r>
            <a:endParaRPr kumimoji="0" lang="en-US" sz="4000" b="1" i="0" u="none" strike="noStrike" cap="none" spc="0" normalizeH="0" baseline="0" noProof="0" dirty="0">
              <a:ln>
                <a:noFill/>
              </a:ln>
              <a:solidFill>
                <a:srgbClr val="FF0000">
                  <a:alpha val="80000"/>
                </a:srgbClr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379243" y="5420839"/>
            <a:ext cx="0" cy="485809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872DF93D-5488-04DB-6A7A-8F80388DB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9" y="119191"/>
            <a:ext cx="1337189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Bong bóng Ý nghĩ: Hình đám mây 17">
            <a:extLst>
              <a:ext uri="{FF2B5EF4-FFF2-40B4-BE49-F238E27FC236}">
                <a16:creationId xmlns:a16="http://schemas.microsoft.com/office/drawing/2014/main" id="{C1565A2F-FC62-53CA-0E9C-EC9DB2BBE087}"/>
              </a:ext>
            </a:extLst>
          </p:cNvPr>
          <p:cNvSpPr/>
          <p:nvPr/>
        </p:nvSpPr>
        <p:spPr>
          <a:xfrm>
            <a:off x="13411201" y="3088154"/>
            <a:ext cx="4751522" cy="2885958"/>
          </a:xfrm>
          <a:prstGeom prst="cloudCallout">
            <a:avLst>
              <a:gd name="adj1" fmla="val 27237"/>
              <a:gd name="adj2" fmla="val 106544"/>
            </a:avLst>
          </a:prstGeom>
          <a:solidFill>
            <a:srgbClr val="FF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Nếu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kiệm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lang="vi-VN" sz="2800" dirty="0">
              <a:solidFill>
                <a:schemeClr val="bg1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1953FE81-26E9-D7B4-35AB-C045C4C61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89237" y="6759627"/>
            <a:ext cx="2504575" cy="3502975"/>
          </a:xfrm>
          <a:prstGeom prst="rect">
            <a:avLst/>
          </a:prstGeom>
        </p:spPr>
      </p:pic>
      <p:sp>
        <p:nvSpPr>
          <p:cNvPr id="25" name="Hình chữ nhật: Góc Tròn 7">
            <a:extLst>
              <a:ext uri="{FF2B5EF4-FFF2-40B4-BE49-F238E27FC236}">
                <a16:creationId xmlns:a16="http://schemas.microsoft.com/office/drawing/2014/main" id="{9728BE40-DBF3-B0D0-896F-4157407CD8FD}"/>
              </a:ext>
            </a:extLst>
          </p:cNvPr>
          <p:cNvSpPr/>
          <p:nvPr/>
        </p:nvSpPr>
        <p:spPr>
          <a:xfrm>
            <a:off x="8980521" y="3726473"/>
            <a:ext cx="6400800" cy="16064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C80BA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kumimoji="0" lang="vi-VN" sz="3200" b="1" i="0" strike="noStrike" kern="1200" cap="none" spc="0" normalizeH="0" baseline="0" noProof="0" dirty="0" err="1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Hình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6C80BA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Không mua quá nhiều sản phẩm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giống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nhau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vì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sẽ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gây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lãng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phí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tiền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bạc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/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C80BA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Hình chữ nhật: Góc Tròn 7">
            <a:extLst>
              <a:ext uri="{FF2B5EF4-FFF2-40B4-BE49-F238E27FC236}">
                <a16:creationId xmlns:a16="http://schemas.microsoft.com/office/drawing/2014/main" id="{4AFF0824-8D56-E70F-83FD-5B1C52A3AA60}"/>
              </a:ext>
            </a:extLst>
          </p:cNvPr>
          <p:cNvSpPr/>
          <p:nvPr/>
        </p:nvSpPr>
        <p:spPr>
          <a:xfrm>
            <a:off x="8930621" y="7665632"/>
            <a:ext cx="7038722" cy="25021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Hình 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Chúng ta nên mua rổ làm bằng mây tre. Vì chúng được làm từ thiên nhiên nên rất thân thiện với môi trường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và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bảo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tồn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nghề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truyền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thống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tốt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32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hơn</a:t>
            </a:r>
            <a:r>
              <a:rPr lang="en-US" sz="32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C80BA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281A0-7A48-413E-BC0B-19ACC04ED411}"/>
              </a:ext>
            </a:extLst>
          </p:cNvPr>
          <p:cNvSpPr txBox="1"/>
          <p:nvPr/>
        </p:nvSpPr>
        <p:spPr>
          <a:xfrm>
            <a:off x="9019895" y="2024343"/>
            <a:ext cx="8661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TH1: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145CC-8249-4E71-A4B9-FA102B72A135}"/>
              </a:ext>
            </a:extLst>
          </p:cNvPr>
          <p:cNvSpPr txBox="1"/>
          <p:nvPr/>
        </p:nvSpPr>
        <p:spPr>
          <a:xfrm>
            <a:off x="8855668" y="5742023"/>
            <a:ext cx="87662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TH2: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74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0" grpId="1" animBg="1"/>
      <p:bldP spid="25" grpId="0" animBg="1"/>
      <p:bldP spid="26" grpId="0" animBg="1"/>
      <p:bldP spid="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2056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58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720090"/>
            <a:ext cx="6270498" cy="4182111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ái Bình Có 11 hợp tác xã thuộc lĩnh vực công nghiệp - tiểu thủ công  nghiệp đang hoạt động">
            <a:extLst>
              <a:ext uri="{FF2B5EF4-FFF2-40B4-BE49-F238E27FC236}">
                <a16:creationId xmlns:a16="http://schemas.microsoft.com/office/drawing/2014/main" id="{C03D7146-0F52-261F-3805-B10440A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532" y="699384"/>
            <a:ext cx="5851906" cy="3979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67" name="Rectangle 2060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1996" y="5405505"/>
            <a:ext cx="6270498" cy="4182111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2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0894" y="730635"/>
            <a:ext cx="10112773" cy="884682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Người phụ nữ Mường gìn giữ nghề dệt vải thổ cẩm truyền thống | baotintuc.vn">
            <a:extLst>
              <a:ext uri="{FF2B5EF4-FFF2-40B4-BE49-F238E27FC236}">
                <a16:creationId xmlns:a16="http://schemas.microsoft.com/office/drawing/2014/main" id="{ED34B47C-1757-D4D5-7907-C13B72AA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532" y="5378065"/>
            <a:ext cx="6042424" cy="3897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2A623F1-0818-DFE2-223E-44BF0F80A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6"/>
          <a:stretch/>
        </p:blipFill>
        <p:spPr>
          <a:xfrm>
            <a:off x="7512505" y="746964"/>
            <a:ext cx="10071162" cy="607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80F60-378C-F4F3-C526-47BE47A84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519439"/>
            <a:ext cx="5943600" cy="59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0451" y="1"/>
            <a:ext cx="3100422" cy="243281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943637"/>
            <a:ext cx="1891864" cy="2473041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168648" y="7122670"/>
            <a:ext cx="854271" cy="854271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278794"/>
            <a:ext cx="2010457" cy="2008207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47531" y="9058588"/>
            <a:ext cx="2967522" cy="122841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5162799" y="7750021"/>
            <a:ext cx="2753587" cy="3037178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048763C-1A17-5B59-7A0B-2DF45D68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2975" y="26171"/>
            <a:ext cx="1902117" cy="1916929"/>
          </a:xfrm>
          <a:prstGeom prst="rect">
            <a:avLst/>
          </a:prstGeom>
        </p:spPr>
      </p:pic>
      <p:graphicFrame>
        <p:nvGraphicFramePr>
          <p:cNvPr id="35" name="TextBox 5">
            <a:extLst>
              <a:ext uri="{FF2B5EF4-FFF2-40B4-BE49-F238E27FC236}">
                <a16:creationId xmlns:a16="http://schemas.microsoft.com/office/drawing/2014/main" id="{2665AD37-AE78-509F-4709-05A85596B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92591"/>
              </p:ext>
            </p:extLst>
          </p:nvPr>
        </p:nvGraphicFramePr>
        <p:xfrm>
          <a:off x="838200" y="-647700"/>
          <a:ext cx="6948054" cy="5738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Hình ảnh 5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C5EA3D66-CEA0-B0E7-A2FB-8DBA41CB0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1" y="6315712"/>
            <a:ext cx="4561034" cy="3766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2C9BD-188F-4681-AA06-ED7E2CB33EC6}"/>
              </a:ext>
            </a:extLst>
          </p:cNvPr>
          <p:cNvSpPr txBox="1"/>
          <p:nvPr/>
        </p:nvSpPr>
        <p:spPr>
          <a:xfrm>
            <a:off x="1891864" y="4078741"/>
            <a:ext cx="12433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51726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772400" y="0"/>
            <a:ext cx="10515600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EDE31-A233-41AB-B527-119C268CB4C4}"/>
              </a:ext>
            </a:extLst>
          </p:cNvPr>
          <p:cNvSpPr txBox="1"/>
          <p:nvPr/>
        </p:nvSpPr>
        <p:spPr>
          <a:xfrm>
            <a:off x="1136928" y="5284738"/>
            <a:ext cx="66354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990600" y="-1866900"/>
            <a:ext cx="15904672" cy="571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Cảm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ơn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các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thầy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,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cô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và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các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em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đã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lắng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Black" pitchFamily="2" charset="0"/>
                <a:ea typeface="+mj-ea"/>
                <a:cs typeface="+mj-cs"/>
              </a:rPr>
              <a:t>nghe</a:t>
            </a:r>
            <a:endParaRPr 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Nunito Black" pitchFamily="2" charset="0"/>
              <a:ea typeface="+mj-ea"/>
              <a:cs typeface="+mj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249E64D-4877-9AE1-B9A3-31D01B93C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b="1262"/>
          <a:stretch/>
        </p:blipFill>
        <p:spPr>
          <a:xfrm>
            <a:off x="20" y="4381500"/>
            <a:ext cx="15904672" cy="5905500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4876800" y="1721810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4265314" y="710371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8160" y="6320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2808867" y="2887944"/>
            <a:ext cx="12082271" cy="2370231"/>
          </a:xfrm>
          <a:prstGeom prst="flowChartDisplay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HOẠT ĐỘNG SẢN XUẤT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THỦ CÔNG VÀ CÔNG NGHIỆP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B0604020202020204" charset="0"/>
              </a:rPr>
              <a:t> ( TIẾT 1 )</a:t>
            </a:r>
            <a:endParaRPr lang="vi-VN" sz="4800" b="1" dirty="0">
              <a:solidFill>
                <a:schemeClr val="bg1"/>
              </a:solidFill>
              <a:latin typeface="#9Slide03 AmpleSoft Bold" panose="020B0604020202020204" charset="0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C47BE86-7D55-9BB3-59FF-D7B4C5EB679E}"/>
              </a:ext>
            </a:extLst>
          </p:cNvPr>
          <p:cNvSpPr/>
          <p:nvPr/>
        </p:nvSpPr>
        <p:spPr>
          <a:xfrm>
            <a:off x="1905000" y="2737473"/>
            <a:ext cx="2910321" cy="267117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10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7" name="Hình ảnh 16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81386720-7682-5C61-7690-60D96365E4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720" y="6329070"/>
            <a:ext cx="5104679" cy="3803735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4733BA43-A4BE-6610-8373-1AFEB6E640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134100"/>
            <a:ext cx="4191000" cy="2942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753" y="-682708"/>
            <a:ext cx="18512591" cy="9616910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" y="8259056"/>
            <a:ext cx="18295302" cy="2035353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96" y="8611766"/>
            <a:ext cx="5296673" cy="16603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63" y="8731070"/>
            <a:ext cx="5377736" cy="142117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8816428"/>
            <a:ext cx="1066130" cy="1335821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8021D7C7-9E83-4B49-9560-C697BD96E13D}"/>
              </a:ext>
            </a:extLst>
          </p:cNvPr>
          <p:cNvSpPr txBox="1"/>
          <p:nvPr/>
        </p:nvSpPr>
        <p:spPr>
          <a:xfrm>
            <a:off x="1812893" y="3305740"/>
            <a:ext cx="13257975" cy="2367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altLang="zh-CN" sz="132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132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Khám</a:t>
            </a:r>
            <a:r>
              <a:rPr lang="en-US" altLang="zh-CN" sz="132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132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phá</a:t>
            </a:r>
            <a:endParaRPr lang="zh-CN" altLang="en-US" sz="132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Cookies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C4DC1E-DFFD-48E8-A78F-9E7D2260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276" y="5446745"/>
            <a:ext cx="4378817" cy="33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329" y="6806952"/>
            <a:ext cx="2373873" cy="3480048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83" y="-1018569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9E34CF-0DF5-255A-6A19-567ACEFA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36A9FF5-9780-84D3-07EA-37E4AE8E21F4}"/>
              </a:ext>
            </a:extLst>
          </p:cNvPr>
          <p:cNvSpPr/>
          <p:nvPr/>
        </p:nvSpPr>
        <p:spPr>
          <a:xfrm>
            <a:off x="2636693" y="-13908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D48E58A-0433-0472-4447-0C2C36A0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64F2186-3993-363A-D11C-EF86999C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850586"/>
            <a:ext cx="14035936" cy="801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5">
            <a:extLst>
              <a:ext uri="{FF2B5EF4-FFF2-40B4-BE49-F238E27FC236}">
                <a16:creationId xmlns:a16="http://schemas.microsoft.com/office/drawing/2014/main" id="{FC6F7531-F0CF-16E0-C401-6145A757B195}"/>
              </a:ext>
            </a:extLst>
          </p:cNvPr>
          <p:cNvSpPr/>
          <p:nvPr/>
        </p:nvSpPr>
        <p:spPr>
          <a:xfrm rot="21221114">
            <a:off x="462365" y="3622494"/>
            <a:ext cx="3208041" cy="304201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0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9B8AF1B-5724-049F-7ABD-C36738169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r="1209" b="22742"/>
          <a:stretch/>
        </p:blipFill>
        <p:spPr>
          <a:xfrm>
            <a:off x="1295400" y="860155"/>
            <a:ext cx="16992600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CE7CF3-A808-0603-0AA4-274C1377649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5">
            <a:extLst>
              <a:ext uri="{FF2B5EF4-FFF2-40B4-BE49-F238E27FC236}">
                <a16:creationId xmlns:a16="http://schemas.microsoft.com/office/drawing/2014/main" id="{84CBA79B-ECCF-3680-C2D1-0BBB12A755A8}"/>
              </a:ext>
            </a:extLst>
          </p:cNvPr>
          <p:cNvSpPr/>
          <p:nvPr/>
        </p:nvSpPr>
        <p:spPr>
          <a:xfrm rot="21221114">
            <a:off x="13161668" y="5122229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id="{06C53544-DDE1-496C-9F5C-521F83895504}"/>
              </a:ext>
            </a:extLst>
          </p:cNvPr>
          <p:cNvSpPr/>
          <p:nvPr/>
        </p:nvSpPr>
        <p:spPr>
          <a:xfrm>
            <a:off x="1295400" y="0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graphicFrame>
        <p:nvGraphicFramePr>
          <p:cNvPr id="21" name="Bảng 4">
            <a:extLst>
              <a:ext uri="{FF2B5EF4-FFF2-40B4-BE49-F238E27FC236}">
                <a16:creationId xmlns:a16="http://schemas.microsoft.com/office/drawing/2014/main" id="{FE1A32CD-78C8-4AE0-A2F1-A4CCF207D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51881"/>
              </p:ext>
            </p:extLst>
          </p:nvPr>
        </p:nvGraphicFramePr>
        <p:xfrm>
          <a:off x="1143000" y="2079356"/>
          <a:ext cx="11887200" cy="6705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1521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Hoạt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động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của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những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người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trong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phẩm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939386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32504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29E34CF-0DF5-255A-6A19-567ACEFA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36A9FF5-9780-84D3-07EA-37E4AE8E21F4}"/>
              </a:ext>
            </a:extLst>
          </p:cNvPr>
          <p:cNvSpPr/>
          <p:nvPr/>
        </p:nvSpPr>
        <p:spPr>
          <a:xfrm>
            <a:off x="2636693" y="-13908"/>
            <a:ext cx="13738339" cy="1898895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0" dirty="0">
                <a:solidFill>
                  <a:srgbClr val="00B0F0"/>
                </a:solidFill>
                <a:effectLst/>
                <a:latin typeface="#9Slide03 AmpleSoft Bold" panose="020B0604020202020204" charset="0"/>
              </a:rPr>
              <a:t>1.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  <a:endParaRPr lang="en-US" sz="4000" b="1" i="0" dirty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D48E58A-0433-0472-4447-0C2C36A0F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64F2186-3993-363A-D11C-EF86999C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850586"/>
            <a:ext cx="14035936" cy="8017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5">
            <a:extLst>
              <a:ext uri="{FF2B5EF4-FFF2-40B4-BE49-F238E27FC236}">
                <a16:creationId xmlns:a16="http://schemas.microsoft.com/office/drawing/2014/main" id="{FC6F7531-F0CF-16E0-C401-6145A757B195}"/>
              </a:ext>
            </a:extLst>
          </p:cNvPr>
          <p:cNvSpPr/>
          <p:nvPr/>
        </p:nvSpPr>
        <p:spPr>
          <a:xfrm rot="21221114">
            <a:off x="462365" y="3622494"/>
            <a:ext cx="3208041" cy="304201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5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Hình ảnh 2">
            <a:extLst>
              <a:ext uri="{FF2B5EF4-FFF2-40B4-BE49-F238E27FC236}">
                <a16:creationId xmlns:a16="http://schemas.microsoft.com/office/drawing/2014/main" id="{B8BC673B-0A49-6D9F-978E-A43C4F9DF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" t="3614" r="3029"/>
          <a:stretch/>
        </p:blipFill>
        <p:spPr>
          <a:xfrm>
            <a:off x="2133600" y="1043441"/>
            <a:ext cx="6705601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7CEBB6F-82A2-3983-0752-B140C01A9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" t="5750" r="5118" b="-1"/>
          <a:stretch/>
        </p:blipFill>
        <p:spPr>
          <a:xfrm rot="868067">
            <a:off x="10313285" y="1409870"/>
            <a:ext cx="6858000" cy="5960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Hình chữ nhật: Góc Tròn 12">
            <a:extLst>
              <a:ext uri="{FF2B5EF4-FFF2-40B4-BE49-F238E27FC236}">
                <a16:creationId xmlns:a16="http://schemas.microsoft.com/office/drawing/2014/main" id="{2D09E61C-5ACC-A146-DFD4-1F398F4D6453}"/>
              </a:ext>
            </a:extLst>
          </p:cNvPr>
          <p:cNvSpPr/>
          <p:nvPr/>
        </p:nvSpPr>
        <p:spPr>
          <a:xfrm>
            <a:off x="2768327" y="7734300"/>
            <a:ext cx="6300970" cy="1975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2</a:t>
            </a:r>
            <a:r>
              <a:rPr lang="vi-VN" sz="3600" b="0" i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: </a:t>
            </a:r>
            <a:r>
              <a:rPr lang="en-US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Làm</a:t>
            </a:r>
            <a:r>
              <a:rPr lang="en-US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gốm</a:t>
            </a:r>
            <a:r>
              <a:rPr lang="en-US" sz="3600" b="0" dirty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</a:t>
            </a:r>
            <a:r>
              <a:rPr lang="en-US" sz="3600" b="0" dirty="0" err="1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sứ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         Sản </a:t>
            </a:r>
            <a:r>
              <a:rPr lang="en-US" sz="3600" err="1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: </a:t>
            </a:r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Đồ gốm, sứ</a:t>
            </a:r>
            <a:endParaRPr lang="vi-VN" sz="3600" dirty="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29">
            <a:extLst>
              <a:ext uri="{FF2B5EF4-FFF2-40B4-BE49-F238E27FC236}">
                <a16:creationId xmlns:a16="http://schemas.microsoft.com/office/drawing/2014/main" id="{762ED06E-735A-B587-7595-725205D9DB35}"/>
              </a:ext>
            </a:extLst>
          </p:cNvPr>
          <p:cNvSpPr/>
          <p:nvPr/>
        </p:nvSpPr>
        <p:spPr>
          <a:xfrm>
            <a:off x="9907495" y="7734301"/>
            <a:ext cx="7008905" cy="1975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0" i="0">
              <a:solidFill>
                <a:srgbClr val="00B0F0"/>
              </a:solidFill>
              <a:effectLst/>
              <a:latin typeface="#9Slide03 AmpleSoft Bold" panose="020B0604020202020204" charset="0"/>
            </a:endParaRPr>
          </a:p>
          <a:p>
            <a:pPr algn="ctr"/>
            <a:r>
              <a:rPr lang="en-US" sz="3600" b="0" i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     </a:t>
            </a:r>
            <a:r>
              <a:rPr lang="vi-VN" sz="3600" b="0" i="0">
                <a:solidFill>
                  <a:srgbClr val="0070C0"/>
                </a:solidFill>
                <a:effectLst/>
                <a:latin typeface="#9Slide03 AmpleSoft Bold" panose="020B0604020202020204" charset="0"/>
              </a:rPr>
              <a:t>Hình 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3: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mây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tre</a:t>
            </a:r>
            <a:r>
              <a:rPr lang="en-US" sz="36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AmpleSoft Bold" panose="020B0604020202020204" charset="0"/>
              </a:rPr>
              <a:t>đan</a:t>
            </a:r>
            <a:endParaRPr lang="en-US" sz="36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            Sản </a:t>
            </a:r>
            <a:r>
              <a:rPr lang="en-US" sz="3600" err="1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: </a:t>
            </a:r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Các đồ dùng, </a:t>
            </a:r>
          </a:p>
          <a:p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              đồ trang trí từ mây, tre</a:t>
            </a:r>
            <a:endParaRPr lang="vi-VN" sz="3600">
              <a:solidFill>
                <a:srgbClr val="FF665A"/>
              </a:solidFill>
            </a:endParaRPr>
          </a:p>
          <a:p>
            <a:endParaRPr lang="vi-VN" sz="3600" i="1" dirty="0">
              <a:solidFill>
                <a:schemeClr val="tx1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1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A298B02-4793-D823-FB9E-4540673B6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5" name="Hình ảnh 3">
            <a:extLst>
              <a:ext uri="{FF2B5EF4-FFF2-40B4-BE49-F238E27FC236}">
                <a16:creationId xmlns:a16="http://schemas.microsoft.com/office/drawing/2014/main" id="{A03FDD03-FB30-4E93-A3CE-1D497096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9" y="647700"/>
            <a:ext cx="6732235" cy="5957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Hình ảnh 9">
            <a:extLst>
              <a:ext uri="{FF2B5EF4-FFF2-40B4-BE49-F238E27FC236}">
                <a16:creationId xmlns:a16="http://schemas.microsoft.com/office/drawing/2014/main" id="{032EE375-1390-AA29-6B44-6C4A44425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10"/>
          <a:stretch/>
        </p:blipFill>
        <p:spPr>
          <a:xfrm rot="809028">
            <a:off x="10046410" y="700891"/>
            <a:ext cx="6921553" cy="6058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Hình ảnh 5">
            <a:extLst>
              <a:ext uri="{FF2B5EF4-FFF2-40B4-BE49-F238E27FC236}">
                <a16:creationId xmlns:a16="http://schemas.microsoft.com/office/drawing/2014/main" id="{42AA74AA-2761-F1F8-66B8-2B35FBEC9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ình chữ nhật: Góc Tròn 12">
            <a:extLst>
              <a:ext uri="{FF2B5EF4-FFF2-40B4-BE49-F238E27FC236}">
                <a16:creationId xmlns:a16="http://schemas.microsoft.com/office/drawing/2014/main" id="{970AB448-98ED-25BA-24FE-F7972122267E}"/>
              </a:ext>
            </a:extLst>
          </p:cNvPr>
          <p:cNvSpPr/>
          <p:nvPr/>
        </p:nvSpPr>
        <p:spPr>
          <a:xfrm>
            <a:off x="2667000" y="7658100"/>
            <a:ext cx="6300970" cy="16763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4</a:t>
            </a:r>
            <a:r>
              <a:rPr lang="vi-VN" sz="360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Dệt vải thổ cẩm</a:t>
            </a:r>
          </a:p>
          <a:p>
            <a:pPr lvl="0">
              <a:defRPr/>
            </a:pP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     Sản phẩm : </a:t>
            </a:r>
            <a:r>
              <a:rPr lang="en-US" sz="3600">
                <a:solidFill>
                  <a:srgbClr val="FF665A"/>
                </a:solidFill>
                <a:latin typeface="#9Slide03 AmpleSoft Bold" panose="020B0604020202020204" charset="0"/>
              </a:rPr>
              <a:t>Vải thổ cẩm</a:t>
            </a:r>
            <a:endParaRPr lang="vi-VN" sz="360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  <p:sp>
        <p:nvSpPr>
          <p:cNvPr id="8" name="Hình chữ nhật: Góc Tròn 12">
            <a:extLst>
              <a:ext uri="{FF2B5EF4-FFF2-40B4-BE49-F238E27FC236}">
                <a16:creationId xmlns:a16="http://schemas.microsoft.com/office/drawing/2014/main" id="{C018AAB3-35DD-4C5E-274A-150113ED500E}"/>
              </a:ext>
            </a:extLst>
          </p:cNvPr>
          <p:cNvSpPr/>
          <p:nvPr/>
        </p:nvSpPr>
        <p:spPr>
          <a:xfrm>
            <a:off x="9525000" y="7665128"/>
            <a:ext cx="7772400" cy="15949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3600">
                <a:solidFill>
                  <a:srgbClr val="0070C0"/>
                </a:solidFill>
                <a:latin typeface="#9Slide03 AmpleSoft Bold" panose="020B0604020202020204" charset="0"/>
              </a:rPr>
              <a:t>5: </a:t>
            </a:r>
            <a:r>
              <a:rPr lang="en-US" sz="3600" i="1">
                <a:solidFill>
                  <a:srgbClr val="0070C0"/>
                </a:solidFill>
                <a:latin typeface="#9Slide03 AmpleSoft Bold" panose="020B0604020202020204" charset="0"/>
              </a:rPr>
              <a:t>Làm tranh Đông Hồ</a:t>
            </a:r>
          </a:p>
          <a:p>
            <a:pPr lvl="0">
              <a:defRPr/>
            </a:pPr>
            <a:r>
              <a:rPr lang="en-US" sz="3600" i="1">
                <a:solidFill>
                  <a:srgbClr val="0070C0"/>
                </a:solidFill>
                <a:latin typeface="#9Slide03 AmpleSoft Bold" panose="020B0604020202020204" charset="0"/>
              </a:rPr>
              <a:t>  Sản phẩm : </a:t>
            </a:r>
            <a:r>
              <a:rPr lang="en-US" sz="3600" i="1">
                <a:solidFill>
                  <a:srgbClr val="FF665A"/>
                </a:solidFill>
                <a:latin typeface="#9Slide03 AmpleSoft Bold" panose="020B0604020202020204" charset="0"/>
              </a:rPr>
              <a:t>Tranh Đông Hồ thủ công </a:t>
            </a:r>
            <a:endParaRPr lang="vi-VN" sz="3600" i="1" dirty="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5453</TotalTime>
  <Words>676</Words>
  <Application>Microsoft Office PowerPoint</Application>
  <PresentationFormat>Custom</PresentationFormat>
  <Paragraphs>62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等线</vt:lpstr>
      <vt:lpstr>Calibri</vt:lpstr>
      <vt:lpstr>Open Sans Light</vt:lpstr>
      <vt:lpstr>Tahoma</vt:lpstr>
      <vt:lpstr>#9Slide03 AmpleSoft Bold</vt:lpstr>
      <vt:lpstr>Arial</vt:lpstr>
      <vt:lpstr>SVN-Cookies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Hồng Đỗ</cp:lastModifiedBy>
  <cp:revision>58</cp:revision>
  <dcterms:created xsi:type="dcterms:W3CDTF">2006-08-16T00:00:00Z</dcterms:created>
  <dcterms:modified xsi:type="dcterms:W3CDTF">2024-11-22T06:59:00Z</dcterms:modified>
  <dc:identifier>DAE8oUmvRAc</dc:identifier>
</cp:coreProperties>
</file>