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365" r:id="rId4"/>
    <p:sldId id="34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17" r:id="rId13"/>
  </p:sldIdLst>
  <p:sldSz cx="18288000" cy="10287000"/>
  <p:notesSz cx="6858000" cy="9144000"/>
  <p:embeddedFontLst>
    <p:embeddedFont>
      <p:font typeface="#9Slide03 AmpleSoft Bold" panose="020B0604020202020204" charset="-93"/>
      <p:regular r:id="rId15"/>
    </p:embeddedFont>
    <p:embeddedFont>
      <p:font typeface="Nunito Black" pitchFamily="2" charset="-93"/>
      <p:bold r:id="rId16"/>
      <p:boldItalic r:id="rId17"/>
    </p:embeddedFont>
    <p:embeddedFont>
      <p:font typeface="Open Sans Light" panose="020B030603050402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5A"/>
    <a:srgbClr val="FFFF66"/>
    <a:srgbClr val="008000"/>
    <a:srgbClr val="FDEADA"/>
    <a:srgbClr val="F77BA5"/>
    <a:srgbClr val="4B8070"/>
    <a:srgbClr val="6C80BA"/>
    <a:srgbClr val="D9C59C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41" d="100"/>
          <a:sy n="41" d="100"/>
        </p:scale>
        <p:origin x="8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4876800" y="1721810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3472740" y="3958839"/>
            <a:ext cx="12082271" cy="2370231"/>
          </a:xfrm>
          <a:prstGeom prst="flowChartDisplay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HOẠT ĐỘNG SẢN XUẤT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THỦ CÔNG VÀ CÔNG NGHIỆP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 ( TIẾT 2 )</a:t>
            </a:r>
            <a:endParaRPr lang="vi-VN" sz="48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C47BE86-7D55-9BB3-59FF-D7B4C5EB679E}"/>
              </a:ext>
            </a:extLst>
          </p:cNvPr>
          <p:cNvSpPr/>
          <p:nvPr/>
        </p:nvSpPr>
        <p:spPr>
          <a:xfrm>
            <a:off x="1905000" y="2737473"/>
            <a:ext cx="2910321" cy="267117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7" name="Hình ảnh 16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81386720-7682-5C61-7690-60D96365E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20" y="6329070"/>
            <a:ext cx="5104679" cy="3803735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4733BA43-A4BE-6610-8373-1AFEB6E64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134100"/>
            <a:ext cx="4191000" cy="2942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7">
            <a:extLst>
              <a:ext uri="{FF2B5EF4-FFF2-40B4-BE49-F238E27FC236}">
                <a16:creationId xmlns:a16="http://schemas.microsoft.com/office/drawing/2014/main" id="{3B4C4071-A0CD-01C7-DEB5-FFF9277E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297" y="-22899"/>
            <a:ext cx="2057400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F4AD0-AB2B-1431-A53A-0B0D0E3666ED}"/>
              </a:ext>
            </a:extLst>
          </p:cNvPr>
          <p:cNvSpPr txBox="1"/>
          <p:nvPr/>
        </p:nvSpPr>
        <p:spPr>
          <a:xfrm>
            <a:off x="1066800" y="100443"/>
            <a:ext cx="15316200" cy="2826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theo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sau: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9B8AF1B-5724-049F-7ABD-C36738169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1209" b="22742"/>
          <a:stretch/>
        </p:blipFill>
        <p:spPr>
          <a:xfrm>
            <a:off x="1295400" y="1078199"/>
            <a:ext cx="16992600" cy="9144000"/>
          </a:xfrm>
          <a:prstGeom prst="rect">
            <a:avLst/>
          </a:prstGeom>
        </p:spPr>
      </p:pic>
      <p:graphicFrame>
        <p:nvGraphicFramePr>
          <p:cNvPr id="2" name="Bảng 4">
            <a:extLst>
              <a:ext uri="{FF2B5EF4-FFF2-40B4-BE49-F238E27FC236}">
                <a16:creationId xmlns:a16="http://schemas.microsoft.com/office/drawing/2014/main" id="{42D1B0CE-6969-379F-BCBF-5DF74CB46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22303"/>
              </p:ext>
            </p:extLst>
          </p:nvPr>
        </p:nvGraphicFramePr>
        <p:xfrm>
          <a:off x="1524000" y="3314701"/>
          <a:ext cx="11887200" cy="6705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47532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3048023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3391645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15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xuất</a:t>
                      </a:r>
                    </a:p>
                    <a:p>
                      <a:pPr algn="ctr" fontAlgn="t"/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công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nghiệp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Tên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Ích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lợi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939386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3250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CCE7CF3-A808-0603-0AA4-274C137764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5">
            <a:extLst>
              <a:ext uri="{FF2B5EF4-FFF2-40B4-BE49-F238E27FC236}">
                <a16:creationId xmlns:a16="http://schemas.microsoft.com/office/drawing/2014/main" id="{84CBA79B-ECCF-3680-C2D1-0BBB12A755A8}"/>
              </a:ext>
            </a:extLst>
          </p:cNvPr>
          <p:cNvSpPr/>
          <p:nvPr/>
        </p:nvSpPr>
        <p:spPr>
          <a:xfrm rot="21221114">
            <a:off x="11784084" y="5506862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0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>
            <a:extLst>
              <a:ext uri="{FF2B5EF4-FFF2-40B4-BE49-F238E27FC236}">
                <a16:creationId xmlns:a16="http://schemas.microsoft.com/office/drawing/2014/main" id="{2FC1C0D6-7AE6-ECD1-DB41-B1CEF38F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297" y="-22899"/>
            <a:ext cx="2057400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17F55-F011-CF51-439F-EF52D1144153}"/>
              </a:ext>
            </a:extLst>
          </p:cNvPr>
          <p:cNvSpPr txBox="1"/>
          <p:nvPr/>
        </p:nvSpPr>
        <p:spPr>
          <a:xfrm>
            <a:off x="1066800" y="100443"/>
            <a:ext cx="15316200" cy="2826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theo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sau: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F950F-C271-F58B-03A4-B91F18BB37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643E9EE2-D1A3-E729-EE8E-E750BE91C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97781"/>
              </p:ext>
            </p:extLst>
          </p:nvPr>
        </p:nvGraphicFramePr>
        <p:xfrm>
          <a:off x="316176" y="3238501"/>
          <a:ext cx="14390424" cy="69169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6808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4347192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5246424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382290"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xuất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B060402020202020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Tên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phẩm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B060402020202020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Ích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lợi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B060402020202020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927987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82326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783388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</a:tbl>
          </a:graphicData>
        </a:graphic>
      </p:graphicFrame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3725F7D7-B22B-476D-1283-9946E8BEFA81}"/>
              </a:ext>
            </a:extLst>
          </p:cNvPr>
          <p:cNvSpPr txBox="1"/>
          <p:nvPr/>
        </p:nvSpPr>
        <p:spPr>
          <a:xfrm>
            <a:off x="1481630" y="5314298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May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983EE9A7-A144-A80A-1333-68AF4A8CCD58}"/>
              </a:ext>
            </a:extLst>
          </p:cNvPr>
          <p:cNvSpPr txBox="1"/>
          <p:nvPr/>
        </p:nvSpPr>
        <p:spPr>
          <a:xfrm>
            <a:off x="382236" y="6981559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vật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liệu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Hộp Văn bản 13">
            <a:extLst>
              <a:ext uri="{FF2B5EF4-FFF2-40B4-BE49-F238E27FC236}">
                <a16:creationId xmlns:a16="http://schemas.microsoft.com/office/drawing/2014/main" id="{A96A3870-D979-CC19-A318-C1A293F2E766}"/>
              </a:ext>
            </a:extLst>
          </p:cNvPr>
          <p:cNvSpPr txBox="1"/>
          <p:nvPr/>
        </p:nvSpPr>
        <p:spPr>
          <a:xfrm>
            <a:off x="450363" y="8724391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Chế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tạo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máy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móc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thiết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Hộp Văn bản 16">
            <a:extLst>
              <a:ext uri="{FF2B5EF4-FFF2-40B4-BE49-F238E27FC236}">
                <a16:creationId xmlns:a16="http://schemas.microsoft.com/office/drawing/2014/main" id="{9B43B223-E632-DAE7-310C-66F459D76829}"/>
              </a:ext>
            </a:extLst>
          </p:cNvPr>
          <p:cNvSpPr txBox="1"/>
          <p:nvPr/>
        </p:nvSpPr>
        <p:spPr>
          <a:xfrm>
            <a:off x="5738700" y="5201732"/>
            <a:ext cx="2695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Vải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quần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áo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Hộp Văn bản 17">
            <a:extLst>
              <a:ext uri="{FF2B5EF4-FFF2-40B4-BE49-F238E27FC236}">
                <a16:creationId xmlns:a16="http://schemas.microsoft.com/office/drawing/2014/main" id="{7B34A43A-35D9-ABD2-9A80-E6DB2D252AE6}"/>
              </a:ext>
            </a:extLst>
          </p:cNvPr>
          <p:cNvSpPr txBox="1"/>
          <p:nvPr/>
        </p:nvSpPr>
        <p:spPr>
          <a:xfrm>
            <a:off x="5741353" y="6981559"/>
            <a:ext cx="1770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ngói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Hộp Văn bản 18">
            <a:extLst>
              <a:ext uri="{FF2B5EF4-FFF2-40B4-BE49-F238E27FC236}">
                <a16:creationId xmlns:a16="http://schemas.microsoft.com/office/drawing/2014/main" id="{DB0BE3F9-DB23-8369-FA89-967DDDC07A24}"/>
              </a:ext>
            </a:extLst>
          </p:cNvPr>
          <p:cNvSpPr txBox="1"/>
          <p:nvPr/>
        </p:nvSpPr>
        <p:spPr>
          <a:xfrm>
            <a:off x="5610254" y="8866846"/>
            <a:ext cx="234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Ô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tô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xe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Hộp Văn bản 20">
            <a:extLst>
              <a:ext uri="{FF2B5EF4-FFF2-40B4-BE49-F238E27FC236}">
                <a16:creationId xmlns:a16="http://schemas.microsoft.com/office/drawing/2014/main" id="{A095330F-EB9A-91DA-54D5-FBDE2435C0E5}"/>
              </a:ext>
            </a:extLst>
          </p:cNvPr>
          <p:cNvSpPr txBox="1"/>
          <p:nvPr/>
        </p:nvSpPr>
        <p:spPr>
          <a:xfrm>
            <a:off x="9792120" y="4962336"/>
            <a:ext cx="4914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may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mặc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sinh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Hộp Văn bản 21">
            <a:extLst>
              <a:ext uri="{FF2B5EF4-FFF2-40B4-BE49-F238E27FC236}">
                <a16:creationId xmlns:a16="http://schemas.microsoft.com/office/drawing/2014/main" id="{0B41C308-CA55-D656-1200-3CB98ADF511E}"/>
              </a:ext>
            </a:extLst>
          </p:cNvPr>
          <p:cNvSpPr txBox="1"/>
          <p:nvPr/>
        </p:nvSpPr>
        <p:spPr>
          <a:xfrm>
            <a:off x="9810810" y="6708912"/>
            <a:ext cx="4736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Vật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liệu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xây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xây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id="{9D874C7C-0EAA-AF3B-19AF-D3F14068B664}"/>
              </a:ext>
            </a:extLst>
          </p:cNvPr>
          <p:cNvSpPr txBox="1"/>
          <p:nvPr/>
        </p:nvSpPr>
        <p:spPr>
          <a:xfrm>
            <a:off x="9810811" y="8455488"/>
            <a:ext cx="4528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sinh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dân,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khẩu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DAFDAA-A6D1-EFB8-EE71-E57F53886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8031" r="19173" b="15603"/>
          <a:stretch/>
        </p:blipFill>
        <p:spPr>
          <a:xfrm>
            <a:off x="14173200" y="3771900"/>
            <a:ext cx="4038600" cy="6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12725400" y="3009900"/>
            <a:ext cx="5084272" cy="35710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249E64D-4877-9AE1-B9A3-31D01B93C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1262"/>
          <a:stretch/>
        </p:blipFill>
        <p:spPr>
          <a:xfrm>
            <a:off x="20" y="1"/>
            <a:ext cx="12725380" cy="10286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772400" y="0"/>
            <a:ext cx="10515600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9  Chú Chim Nhỏ Dễ Thương  Âm Nhạc Lớp 2  Tập Hát Theo Lời  CD Bộ Giáo Dục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" y="190500"/>
            <a:ext cx="17839267" cy="100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010F1E6-447E-892F-92D8-4AB41A090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54039" y="0"/>
            <a:ext cx="8179922" cy="2878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6A1CAD-2D7B-22D4-FBB5-45E75E189134}"/>
              </a:ext>
            </a:extLst>
          </p:cNvPr>
          <p:cNvSpPr/>
          <p:nvPr/>
        </p:nvSpPr>
        <p:spPr>
          <a:xfrm>
            <a:off x="6096000" y="654396"/>
            <a:ext cx="51285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lang="en-US" sz="9600" b="1" dirty="0">
                <a:ln/>
                <a:solidFill>
                  <a:srgbClr val="00B0F0"/>
                </a:solidFill>
                <a:latin typeface="Nunito Black" pitchFamily="2" charset="0"/>
              </a:rPr>
              <a:t>2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E2B8F-A60A-FB5D-3DAF-2DC5334F307B}"/>
              </a:ext>
            </a:extLst>
          </p:cNvPr>
          <p:cNvSpPr txBox="1"/>
          <p:nvPr/>
        </p:nvSpPr>
        <p:spPr>
          <a:xfrm>
            <a:off x="2971800" y="342900"/>
            <a:ext cx="13608183" cy="131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Hình ảnh 6">
            <a:extLst>
              <a:ext uri="{FF2B5EF4-FFF2-40B4-BE49-F238E27FC236}">
                <a16:creationId xmlns:a16="http://schemas.microsoft.com/office/drawing/2014/main" id="{79400BAC-806A-9F27-AB81-5E5D3CA8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77627E-8172-A325-7C57-D3AADFCBA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" y="3095332"/>
            <a:ext cx="4475848" cy="6999384"/>
          </a:xfrm>
          <a:prstGeom prst="rect">
            <a:avLst/>
          </a:prstGeom>
        </p:spPr>
      </p:pic>
      <p:sp>
        <p:nvSpPr>
          <p:cNvPr id="17" name="Cloud 5">
            <a:extLst>
              <a:ext uri="{FF2B5EF4-FFF2-40B4-BE49-F238E27FC236}">
                <a16:creationId xmlns:a16="http://schemas.microsoft.com/office/drawing/2014/main" id="{D6C33DE2-63DC-750E-F4AB-058F48856A66}"/>
              </a:ext>
            </a:extLst>
          </p:cNvPr>
          <p:cNvSpPr/>
          <p:nvPr/>
        </p:nvSpPr>
        <p:spPr>
          <a:xfrm rot="21221114">
            <a:off x="661069" y="3757836"/>
            <a:ext cx="4545871" cy="2771327"/>
          </a:xfrm>
          <a:prstGeom prst="cloud">
            <a:avLst/>
          </a:prstGeom>
          <a:solidFill>
            <a:schemeClr val="bg1"/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4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0" name="Picture 19" descr="Shape, square&#10;&#10;Description automatically generated">
            <a:extLst>
              <a:ext uri="{FF2B5EF4-FFF2-40B4-BE49-F238E27FC236}">
                <a16:creationId xmlns:a16="http://schemas.microsoft.com/office/drawing/2014/main" id="{47337AE0-3F2D-C304-97BD-42C81E82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08" y="1485900"/>
            <a:ext cx="13532167" cy="860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5">
            <a:extLst>
              <a:ext uri="{FF2B5EF4-FFF2-40B4-BE49-F238E27FC236}">
                <a16:creationId xmlns:a16="http://schemas.microsoft.com/office/drawing/2014/main" id="{F82459D1-AB76-1843-0670-69081195A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4" r="2729"/>
          <a:stretch/>
        </p:blipFill>
        <p:spPr>
          <a:xfrm>
            <a:off x="5414437" y="2476499"/>
            <a:ext cx="11120963" cy="708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3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C32E0BC1-7F99-3918-977D-9941F1448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" r="1" b="1"/>
          <a:stretch/>
        </p:blipFill>
        <p:spPr>
          <a:xfrm>
            <a:off x="20" y="648"/>
            <a:ext cx="18287980" cy="6367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2C573-A295-13FB-52F0-8E1987487F31}"/>
              </a:ext>
            </a:extLst>
          </p:cNvPr>
          <p:cNvSpPr txBox="1"/>
          <p:nvPr/>
        </p:nvSpPr>
        <p:spPr>
          <a:xfrm>
            <a:off x="1447800" y="6817234"/>
            <a:ext cx="6019800" cy="167397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3000">
              <a:solidFill>
                <a:schemeClr val="bg1"/>
              </a:solidFill>
              <a:latin typeface="Nunito Black" panose="00000A00000000000000" pitchFamily="2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Hình 12: Chế biến thực phẩm. 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Làm ra các sản phẩm đóng hộp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( tôm,thịt, cá… )</a:t>
            </a:r>
            <a:endParaRPr kumimoji="0" lang="en-US" sz="300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601198"/>
            <a:ext cx="18288000" cy="68516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57900" y="9601198"/>
            <a:ext cx="12230097" cy="68515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5F8DB-8DD8-06FE-2DD4-F462EA375495}"/>
              </a:ext>
            </a:extLst>
          </p:cNvPr>
          <p:cNvSpPr txBox="1"/>
          <p:nvPr/>
        </p:nvSpPr>
        <p:spPr>
          <a:xfrm>
            <a:off x="10604245" y="7124700"/>
            <a:ext cx="7010400" cy="107721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 13: Sản xuất gang thép.</a:t>
            </a:r>
          </a:p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Làm ra các sản phẩm sắt ,thép…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6E478C-7F10-5A35-029A-872FBD255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6"/>
          <a:stretch/>
        </p:blipFill>
        <p:spPr>
          <a:xfrm>
            <a:off x="7162800" y="6150263"/>
            <a:ext cx="3264155" cy="36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B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87F0C3D9-D926-BAD6-A9EA-B2A47E81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2500"/>
            <a:ext cx="15341599" cy="510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ình chữ nhật: Góc Tròn 7">
            <a:extLst>
              <a:ext uri="{FF2B5EF4-FFF2-40B4-BE49-F238E27FC236}">
                <a16:creationId xmlns:a16="http://schemas.microsoft.com/office/drawing/2014/main" id="{E87E59C1-FD23-CD22-63A6-527CD7BEE5D4}"/>
              </a:ext>
            </a:extLst>
          </p:cNvPr>
          <p:cNvSpPr/>
          <p:nvPr/>
        </p:nvSpPr>
        <p:spPr>
          <a:xfrm>
            <a:off x="2286000" y="6896100"/>
            <a:ext cx="4731211" cy="166728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vải,quần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3941E9-145D-D51C-CDAF-35D941E6D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15852"/>
            <a:ext cx="4634580" cy="4634580"/>
          </a:xfrm>
          <a:prstGeom prst="rect">
            <a:avLst/>
          </a:prstGeom>
        </p:spPr>
      </p:pic>
      <p:sp>
        <p:nvSpPr>
          <p:cNvPr id="6" name="Hình chữ nhật: Góc Tròn 9">
            <a:extLst>
              <a:ext uri="{FF2B5EF4-FFF2-40B4-BE49-F238E27FC236}">
                <a16:creationId xmlns:a16="http://schemas.microsoft.com/office/drawing/2014/main" id="{2730D7AF-F3CE-BCAF-079E-DF7EBE891A94}"/>
              </a:ext>
            </a:extLst>
          </p:cNvPr>
          <p:cNvSpPr/>
          <p:nvPr/>
        </p:nvSpPr>
        <p:spPr>
          <a:xfrm>
            <a:off x="10972800" y="6896100"/>
            <a:ext cx="5322366" cy="1667279"/>
          </a:xfrm>
          <a:prstGeom prst="roundRect">
            <a:avLst/>
          </a:prstGeom>
          <a:solidFill>
            <a:srgbClr val="0070C0"/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15: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Khai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thác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dầu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mỏ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 </a:t>
            </a:r>
          </a:p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dầu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thô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anose="020B060402020202020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63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4">
            <a:extLst>
              <a:ext uri="{FF2B5EF4-FFF2-40B4-BE49-F238E27FC236}">
                <a16:creationId xmlns:a16="http://schemas.microsoft.com/office/drawing/2014/main" id="{F5B5ACA0-74CF-A52B-82A4-9DEB97F5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" y="2631827"/>
            <a:ext cx="10125502" cy="626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1">
            <a:extLst>
              <a:ext uri="{FF2B5EF4-FFF2-40B4-BE49-F238E27FC236}">
                <a16:creationId xmlns:a16="http://schemas.microsoft.com/office/drawing/2014/main" id="{DC332CAB-5086-5EC7-5173-81A0C1CF2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8" y="624428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D36AC7-8A26-BC09-40EA-C3CBCD0DA4F4}"/>
              </a:ext>
            </a:extLst>
          </p:cNvPr>
          <p:cNvSpPr txBox="1"/>
          <p:nvPr/>
        </p:nvSpPr>
        <p:spPr>
          <a:xfrm>
            <a:off x="3429000" y="704370"/>
            <a:ext cx="1120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vi-VN" sz="4000"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 </a:t>
            </a:r>
            <a:r>
              <a:rPr lang="en-US" sz="4000">
                <a:latin typeface="#9Slide03 AmpleSoft Bold" panose="020B0604020202020204" charset="0"/>
              </a:rPr>
              <a:t>Quan sát các hình và nêu ích lợi của hoạt động sản xuất công nghiệp:</a:t>
            </a:r>
            <a:endParaRPr lang="en-US" sz="4000" dirty="0">
              <a:solidFill>
                <a:srgbClr val="002060"/>
              </a:solidFill>
              <a:latin typeface="#9Slide03 AmpleSoft Bold" panose="020B060402020202020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Bong bóng Ý nghĩ: Hình đám mây 12">
            <a:extLst>
              <a:ext uri="{FF2B5EF4-FFF2-40B4-BE49-F238E27FC236}">
                <a16:creationId xmlns:a16="http://schemas.microsoft.com/office/drawing/2014/main" id="{E892541B-22E7-35D5-DB67-DFD5DB85960C}"/>
              </a:ext>
            </a:extLst>
          </p:cNvPr>
          <p:cNvSpPr/>
          <p:nvPr/>
        </p:nvSpPr>
        <p:spPr>
          <a:xfrm>
            <a:off x="13912228" y="1407355"/>
            <a:ext cx="4081549" cy="3360940"/>
          </a:xfrm>
          <a:prstGeom prst="cloudCallout">
            <a:avLst>
              <a:gd name="adj1" fmla="val 11954"/>
              <a:gd name="adj2" fmla="val 85423"/>
            </a:avLst>
          </a:prstGeom>
          <a:solidFill>
            <a:srgbClr val="FF6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</a:p>
        </p:txBody>
      </p:sp>
      <p:sp>
        <p:nvSpPr>
          <p:cNvPr id="17" name="Bong bóng Ý nghĩ: Hình đám mây 3">
            <a:extLst>
              <a:ext uri="{FF2B5EF4-FFF2-40B4-BE49-F238E27FC236}">
                <a16:creationId xmlns:a16="http://schemas.microsoft.com/office/drawing/2014/main" id="{2D977CB0-A255-78BE-F9FA-C3B1BEA79BC6}"/>
              </a:ext>
            </a:extLst>
          </p:cNvPr>
          <p:cNvSpPr/>
          <p:nvPr/>
        </p:nvSpPr>
        <p:spPr>
          <a:xfrm>
            <a:off x="13860553" y="1338534"/>
            <a:ext cx="4184897" cy="3147991"/>
          </a:xfrm>
          <a:prstGeom prst="cloudCallout">
            <a:avLst>
              <a:gd name="adj1" fmla="val 25794"/>
              <a:gd name="adj2" fmla="val 83578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nêu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  <a:endParaRPr lang="vi-VN" sz="3200" dirty="0">
              <a:solidFill>
                <a:schemeClr val="bg1"/>
              </a:solidFill>
              <a:latin typeface="#9Slide03 AmpleSoft Bold" panose="020B060402020202020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Hình chữ nhật: Góc Tròn 16">
            <a:extLst>
              <a:ext uri="{FF2B5EF4-FFF2-40B4-BE49-F238E27FC236}">
                <a16:creationId xmlns:a16="http://schemas.microsoft.com/office/drawing/2014/main" id="{36038661-57ED-C554-68B0-93D6A2E4B90B}"/>
              </a:ext>
            </a:extLst>
          </p:cNvPr>
          <p:cNvSpPr/>
          <p:nvPr/>
        </p:nvSpPr>
        <p:spPr>
          <a:xfrm>
            <a:off x="10999786" y="3659568"/>
            <a:ext cx="5773209" cy="3226264"/>
          </a:xfrm>
          <a:prstGeom prst="roundRect">
            <a:avLst/>
          </a:prstGeom>
          <a:solidFill>
            <a:schemeClr val="bg1"/>
          </a:solidFill>
          <a:ln w="3175">
            <a:noFill/>
            <a:prstDash val="lgDashDot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F0"/>
                </a:solidFill>
                <a:latin typeface="#9Slide03 AmpleSoft Bold" panose="020B0604020202020204" charset="0"/>
              </a:rPr>
              <a:t>      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công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nghiệp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tạo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ra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nhiều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như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thực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đồ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dùng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dầu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thô,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vật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liệu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,..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phục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vụ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cho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cuộc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sống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 con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B0604020202020204" charset="0"/>
              </a:rPr>
              <a:t>người</a:t>
            </a:r>
            <a:r>
              <a:rPr lang="vi-VN" sz="3200" dirty="0">
                <a:solidFill>
                  <a:srgbClr val="00B0F0"/>
                </a:solidFill>
                <a:latin typeface="#9Slide03 AmpleSoft Bold" panose="020B0604020202020204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#9Slide03 AmpleSoft Bold" panose="020B0604020202020204" charset="0"/>
            </a:endParaRPr>
          </a:p>
        </p:txBody>
      </p:sp>
      <p:pic>
        <p:nvPicPr>
          <p:cNvPr id="18" name="Hình ảnh 8">
            <a:extLst>
              <a:ext uri="{FF2B5EF4-FFF2-40B4-BE49-F238E27FC236}">
                <a16:creationId xmlns:a16="http://schemas.microsoft.com/office/drawing/2014/main" id="{1371EB51-3D6F-928A-6CAA-91CA9DC6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992" y="5631754"/>
            <a:ext cx="3657656" cy="47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FA1EA-C010-EB1C-471E-16FD329AF11E}"/>
              </a:ext>
            </a:extLst>
          </p:cNvPr>
          <p:cNvSpPr txBox="1"/>
          <p:nvPr/>
        </p:nvSpPr>
        <p:spPr>
          <a:xfrm>
            <a:off x="854325" y="443912"/>
            <a:ext cx="7730488" cy="298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xuất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công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nghiệp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khác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phẩm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xuất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.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" name="Picture 2" descr="Đắk Lắk: Thúc đẩy các giải pháp nâng cao chất lượng cà phê chế biến">
            <a:extLst>
              <a:ext uri="{FF2B5EF4-FFF2-40B4-BE49-F238E27FC236}">
                <a16:creationId xmlns:a16="http://schemas.microsoft.com/office/drawing/2014/main" id="{3B411A30-D97A-C69E-FAB6-80DCBB85C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692"/>
          <a:stretch/>
        </p:blipFill>
        <p:spPr bwMode="auto">
          <a:xfrm>
            <a:off x="8721090" y="3"/>
            <a:ext cx="9566910" cy="5000623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Hình ảnh 8">
            <a:extLst>
              <a:ext uri="{FF2B5EF4-FFF2-40B4-BE49-F238E27FC236}">
                <a16:creationId xmlns:a16="http://schemas.microsoft.com/office/drawing/2014/main" id="{87EE6653-7964-59D0-F087-D22E7DBEC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8" r="-1" b="14114"/>
          <a:stretch/>
        </p:blipFill>
        <p:spPr>
          <a:xfrm>
            <a:off x="8721090" y="5286378"/>
            <a:ext cx="9566910" cy="5000622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8537" y="816"/>
            <a:ext cx="1312074" cy="10286182"/>
            <a:chOff x="5632358" y="544"/>
            <a:chExt cx="874716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16F5D9C9-6D77-EF6F-F746-EF0FB0E11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474"/>
          <a:stretch/>
        </p:blipFill>
        <p:spPr>
          <a:xfrm>
            <a:off x="1" y="-24649"/>
            <a:ext cx="990600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ình chữ nhật: Góc Tròn 3">
            <a:extLst>
              <a:ext uri="{FF2B5EF4-FFF2-40B4-BE49-F238E27FC236}">
                <a16:creationId xmlns:a16="http://schemas.microsoft.com/office/drawing/2014/main" id="{34F883CB-2C5B-B994-A8C6-59EE7D76CA31}"/>
              </a:ext>
            </a:extLst>
          </p:cNvPr>
          <p:cNvSpPr/>
          <p:nvPr/>
        </p:nvSpPr>
        <p:spPr>
          <a:xfrm>
            <a:off x="333655" y="3238500"/>
            <a:ext cx="8252593" cy="54137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*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nghiệp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khác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B0604020202020204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-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Sản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xuất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hàng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tiêu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dùng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: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giày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dép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, ….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-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Chế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biến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lương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thực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,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thực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phẩm</a:t>
            </a:r>
            <a:r>
              <a:rPr lang="vi-VN" sz="3600" dirty="0">
                <a:solidFill>
                  <a:srgbClr val="FF0000"/>
                </a:solidFill>
                <a:latin typeface="#9Slide03 AmpleSoft Bold" panose="020B0604020202020204" charset="0"/>
              </a:rPr>
              <a:t>: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Chế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biến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B0604020202020204" charset="0"/>
              </a:rPr>
              <a:t>cà</a:t>
            </a:r>
            <a:r>
              <a:rPr lang="vi-VN" sz="3600" dirty="0">
                <a:solidFill>
                  <a:srgbClr val="00B0F0"/>
                </a:solidFill>
                <a:latin typeface="#9Slide03 AmpleSoft Bold" panose="020B0604020202020204" charset="0"/>
              </a:rPr>
              <a:t> phê, </a:t>
            </a:r>
            <a:r>
              <a:rPr lang="vi-VN" sz="3600" err="1">
                <a:solidFill>
                  <a:srgbClr val="00B0F0"/>
                </a:solidFill>
                <a:latin typeface="#9Slide03 AmpleSoft Bold" panose="020B0604020202020204" charset="0"/>
              </a:rPr>
              <a:t>chè</a:t>
            </a:r>
            <a:r>
              <a:rPr lang="vi-VN" sz="3600">
                <a:solidFill>
                  <a:srgbClr val="00B0F0"/>
                </a:solidFill>
                <a:latin typeface="#9Slide03 AmpleSoft Bold" panose="020B0604020202020204" charset="0"/>
              </a:rPr>
              <a:t>,…</a:t>
            </a:r>
            <a:endParaRPr lang="vi-VN" sz="3600" dirty="0">
              <a:solidFill>
                <a:srgbClr val="00B0F0"/>
              </a:solidFill>
              <a:latin typeface="#9Slide03 AmpleSoft Bold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09811-3776-82F5-BEB5-83DBE8336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9"/>
          <a:stretch/>
        </p:blipFill>
        <p:spPr>
          <a:xfrm>
            <a:off x="2745451" y="7147275"/>
            <a:ext cx="3429000" cy="35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479</Words>
  <Application>Microsoft Office PowerPoint</Application>
  <PresentationFormat>Custom</PresentationFormat>
  <Paragraphs>59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#9Slide03 AmpleSoft Bold</vt:lpstr>
      <vt:lpstr>Open Sans Light</vt:lpstr>
      <vt:lpstr>Nunito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Hồng Đỗ</cp:lastModifiedBy>
  <cp:revision>57</cp:revision>
  <dcterms:created xsi:type="dcterms:W3CDTF">2006-08-16T00:00:00Z</dcterms:created>
  <dcterms:modified xsi:type="dcterms:W3CDTF">2024-11-22T07:01:31Z</dcterms:modified>
  <dc:identifier>DAE8oUmvRAc</dc:identifier>
</cp:coreProperties>
</file>