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700" r:id="rId4"/>
    <p:sldMasterId id="2147483713" r:id="rId5"/>
  </p:sldMasterIdLst>
  <p:notesMasterIdLst>
    <p:notesMasterId r:id="rId29"/>
  </p:notesMasterIdLst>
  <p:sldIdLst>
    <p:sldId id="259" r:id="rId6"/>
    <p:sldId id="258" r:id="rId7"/>
    <p:sldId id="260" r:id="rId8"/>
    <p:sldId id="261" r:id="rId9"/>
    <p:sldId id="289" r:id="rId10"/>
    <p:sldId id="262" r:id="rId11"/>
    <p:sldId id="1416" r:id="rId12"/>
    <p:sldId id="1426" r:id="rId13"/>
    <p:sldId id="1427" r:id="rId14"/>
    <p:sldId id="1428" r:id="rId15"/>
    <p:sldId id="1429" r:id="rId16"/>
    <p:sldId id="263" r:id="rId17"/>
    <p:sldId id="318" r:id="rId18"/>
    <p:sldId id="264" r:id="rId19"/>
    <p:sldId id="1432" r:id="rId20"/>
    <p:sldId id="1430" r:id="rId21"/>
    <p:sldId id="1431" r:id="rId22"/>
    <p:sldId id="283" r:id="rId23"/>
    <p:sldId id="266" r:id="rId24"/>
    <p:sldId id="290" r:id="rId25"/>
    <p:sldId id="1433" r:id="rId26"/>
    <p:sldId id="288" r:id="rId27"/>
    <p:sldId id="143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70" autoAdjust="0"/>
  </p:normalViewPr>
  <p:slideViewPr>
    <p:cSldViewPr snapToGrid="0">
      <p:cViewPr varScale="1">
        <p:scale>
          <a:sx n="53" d="100"/>
          <a:sy n="53" d="100"/>
        </p:scale>
        <p:origin x="11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FEEB1-3289-4EB1-BCAB-062B70C5B57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E364-8267-4129-AECB-3A74ED89E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96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8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36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324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6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35481-96A7-4D13-BCEF-4E61038C7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4E364-8267-4129-AECB-3A74ED89E3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9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nảy</a:t>
            </a:r>
            <a:r>
              <a:rPr lang="en-US" dirty="0"/>
              <a:t> 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9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7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2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5240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64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142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860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21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31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2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728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380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48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41656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03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312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83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671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28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838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44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27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646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15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9521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021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39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834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45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231571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60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956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55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754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2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00262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87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6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92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47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0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98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9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79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274535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5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1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41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22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0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6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3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64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86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92895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33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43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8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3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4C443-A1E8-4848-B9DE-E01FC04C0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061FEE-56D5-4BA9-AC75-184C9A67A85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FA2E7F3-096B-413D-B2D4-5725623671A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5BED0DE-B3D7-4C5F-BF74-E8D4D7A53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F95A1B-65AB-4309-ACCC-E1390B66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 descr="图片包含 镜子, 事情&#10;&#10;已生成高可信度的说明">
              <a:extLst>
                <a:ext uri="{FF2B5EF4-FFF2-40B4-BE49-F238E27FC236}">
                  <a16:creationId xmlns:a16="http://schemas.microsoft.com/office/drawing/2014/main" id="{C11A98B6-6E0B-4DD7-835F-2FE23E9B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EDE615-045C-4518-81AC-DD2AEBD1E92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5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ECD8A3-8B4E-42BB-BCA3-CF01EECBA4CD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39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4283046-E930-4581-9775-2C986B9645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0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2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g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3.png"/><Relationship Id="rId5" Type="http://schemas.openxmlformats.org/officeDocument/2006/relationships/image" Target="../media/image82.emf"/><Relationship Id="rId4" Type="http://schemas.openxmlformats.org/officeDocument/2006/relationships/image" Target="../media/image81.emf"/><Relationship Id="rId9" Type="http://schemas.openxmlformats.org/officeDocument/2006/relationships/image" Target="../media/image8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slide" Target="slide11.xml"/><Relationship Id="rId3" Type="http://schemas.openxmlformats.org/officeDocument/2006/relationships/notesSlide" Target="../notesSlides/notesSlide4.xml"/><Relationship Id="rId21" Type="http://schemas.openxmlformats.org/officeDocument/2006/relationships/slide" Target="slide10.xml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17" Type="http://schemas.microsoft.com/office/2007/relationships/hdphoto" Target="../media/hdphoto7.wdp"/><Relationship Id="rId25" Type="http://schemas.openxmlformats.org/officeDocument/2006/relationships/image" Target="../media/image57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image" Target="../media/image51.png"/><Relationship Id="rId23" Type="http://schemas.openxmlformats.org/officeDocument/2006/relationships/slide" Target="slide7.xml"/><Relationship Id="rId10" Type="http://schemas.openxmlformats.org/officeDocument/2006/relationships/image" Target="../media/image49.png"/><Relationship Id="rId19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slide" Target="slide8.xml"/><Relationship Id="rId14" Type="http://schemas.openxmlformats.org/officeDocument/2006/relationships/slide" Target="slide9.xml"/><Relationship Id="rId22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grpSp>
        <p:nvGrpSpPr>
          <p:cNvPr id="15" name="组合 5">
            <a:extLst>
              <a:ext uri="{FF2B5EF4-FFF2-40B4-BE49-F238E27FC236}">
                <a16:creationId xmlns:a16="http://schemas.microsoft.com/office/drawing/2014/main" id="{2CA40DEB-6F89-40CB-8E64-2686B1F96280}"/>
              </a:ext>
            </a:extLst>
          </p:cNvPr>
          <p:cNvGrpSpPr/>
          <p:nvPr/>
        </p:nvGrpSpPr>
        <p:grpSpPr>
          <a:xfrm>
            <a:off x="7562154" y="4830598"/>
            <a:ext cx="4566391" cy="2077090"/>
            <a:chOff x="1156044" y="2056266"/>
            <a:chExt cx="9573176" cy="4252459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279338E6-F662-42B0-9264-7CF86CB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A45C12E1-69D2-45D2-B201-6A7AE636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31A3F6C-A714-4A2D-A4C8-8C7C632A005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22595" y="1413280"/>
            <a:ext cx="2834886" cy="829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4CAF8E-1F12-4E1B-A2CE-7171AF015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701" y="1982299"/>
            <a:ext cx="5798607" cy="13628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AEED09-481C-402F-AF50-3E61469EF9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2816" y="3122487"/>
            <a:ext cx="77608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79160" y="57715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10566" y="1082296"/>
            <a:ext cx="5418209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032667" y="2633358"/>
            <a:ext cx="6018157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ai,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5E956-59D3-4596-BAE2-674BDDE10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24" y="1237639"/>
            <a:ext cx="5073517" cy="418743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BD3448DB-8A8C-4292-B034-9DCE5D31C4DC}"/>
              </a:ext>
            </a:extLst>
          </p:cNvPr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5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8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67105" y="4303934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40810" y="391032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44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5512980" y="1267904"/>
            <a:ext cx="614355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254167" y="2795951"/>
            <a:ext cx="7195673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=&gt; </a:t>
            </a:r>
            <a:r>
              <a:rPr lang="en-US" sz="3600" b="1" dirty="0">
                <a:solidFill>
                  <a:srgbClr val="76512D"/>
                </a:solidFill>
                <a:latin typeface="Arial"/>
              </a:rPr>
              <a:t>V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ì chúng ta cần học hỏi từ tất cả mọi người xung quanh, miễn là ở họ có những điều hay đáng để ta học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2A3CF-27C7-4B3E-88DE-5025D1A5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53" y="1305416"/>
            <a:ext cx="3764778" cy="3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4">
            <a:extLst>
              <a:ext uri="{FF2B5EF4-FFF2-40B4-BE49-F238E27FC236}">
                <a16:creationId xmlns:a16="http://schemas.microsoft.com/office/drawing/2014/main" id="{872A8366-5DEB-4283-BA79-3A72D140085E}"/>
              </a:ext>
            </a:extLst>
          </p:cNvPr>
          <p:cNvSpPr txBox="1"/>
          <p:nvPr/>
        </p:nvSpPr>
        <p:spPr>
          <a:xfrm>
            <a:off x="486888" y="490636"/>
            <a:ext cx="10996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2. </a:t>
            </a:r>
            <a:r>
              <a:rPr lang="vi-VN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Em đồng tình hay không đồng tình với thái độ hay hành vi của bạn nào trong các tranh dưới đây? Vì sao?</a:t>
            </a:r>
            <a:endParaRPr lang="en-US" altLang="zh-CN" sz="3200" b="1" dirty="0">
              <a:solidFill>
                <a:srgbClr val="FF0000"/>
              </a:solidFill>
              <a:ea typeface="包图简圆体" panose="02010601030101010101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955CF8-A079-44E0-BB06-F5F57055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73" y="4203865"/>
            <a:ext cx="6053928" cy="265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631281-F3B6-45BA-84B8-F1B5F97EC7EC}"/>
              </a:ext>
            </a:extLst>
          </p:cNvPr>
          <p:cNvGrpSpPr/>
          <p:nvPr/>
        </p:nvGrpSpPr>
        <p:grpSpPr>
          <a:xfrm>
            <a:off x="1131692" y="4626693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623D3B9D-3214-4AC8-B68F-0D28C61CA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C5CDF32-DEFC-47F0-BC68-8779EC5B712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E11D21-7425-4590-B4A7-96024F3CE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39" y="1889740"/>
            <a:ext cx="6137630" cy="24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đồng tình, vì bạn nhỏ chưa ham học hỏi, ngại khó và không chịu quan sát cách làm từ mẹ để làm theo.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61E2FF-DA56-4983-B90B-21B443AB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9" y="2039552"/>
            <a:ext cx="5001456" cy="3399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058888" y="1849547"/>
            <a:ext cx="6733308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đồng tình, bạn chưa ham học hỏi vì ngại hỏi người khác về những điều mình chưa biết, như vậy sẽ khó có thể tiến bộ được.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6A7C3-4EC5-4740-8F95-146F6691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664" y="1933203"/>
            <a:ext cx="3467224" cy="41128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DC7C9CB-C642-4533-B4FC-75A815F3E172}"/>
              </a:ext>
            </a:extLst>
          </p:cNvPr>
          <p:cNvSpPr/>
          <p:nvPr/>
        </p:nvSpPr>
        <p:spPr>
          <a:xfrm>
            <a:off x="1270660" y="1638795"/>
            <a:ext cx="617517" cy="581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31562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415148" y="1849547"/>
            <a:ext cx="6377048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tình, bạn nhỏ ham học hỏi vì đã dùng tiền lì xì để mua sách để đọc và khám phá thế giới xung quanh.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F1EF0-6716-4AAF-97C0-80DB3870C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68" y="1693655"/>
            <a:ext cx="4241459" cy="37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18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tình, bạn nhỏ là người ham học hỏi vì luôn chủ động giao lưu, học hỏi từ các bạn khác.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1D941-9313-467C-A961-C1E99391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47" y="1791812"/>
            <a:ext cx="4521906" cy="34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4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sp>
        <p:nvSpPr>
          <p:cNvPr id="22" name="文本框 4">
            <a:extLst>
              <a:ext uri="{FF2B5EF4-FFF2-40B4-BE49-F238E27FC236}">
                <a16:creationId xmlns:a16="http://schemas.microsoft.com/office/drawing/2014/main" id="{3478DC1A-8C0A-4100-BE42-0479192F41C8}"/>
              </a:ext>
            </a:extLst>
          </p:cNvPr>
          <p:cNvSpPr txBox="1"/>
          <p:nvPr/>
        </p:nvSpPr>
        <p:spPr>
          <a:xfrm>
            <a:off x="475012" y="716267"/>
            <a:ext cx="1099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sẽ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gì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huống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sau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9B5F79-2751-4F95-9736-E413D0838EE4}"/>
              </a:ext>
            </a:extLst>
          </p:cNvPr>
          <p:cNvGrpSpPr/>
          <p:nvPr/>
        </p:nvGrpSpPr>
        <p:grpSpPr>
          <a:xfrm>
            <a:off x="380010" y="2380692"/>
            <a:ext cx="10711543" cy="2725698"/>
            <a:chOff x="380010" y="2380692"/>
            <a:chExt cx="10711543" cy="2725698"/>
          </a:xfrm>
        </p:grpSpPr>
        <p:sp>
          <p:nvSpPr>
            <p:cNvPr id="2" name="Flowchart: Data 1">
              <a:extLst>
                <a:ext uri="{FF2B5EF4-FFF2-40B4-BE49-F238E27FC236}">
                  <a16:creationId xmlns:a16="http://schemas.microsoft.com/office/drawing/2014/main" id="{2E7FCBF2-3FC0-489B-B03E-01CA1D695383}"/>
                </a:ext>
              </a:extLst>
            </p:cNvPr>
            <p:cNvSpPr/>
            <p:nvPr/>
          </p:nvSpPr>
          <p:spPr>
            <a:xfrm>
              <a:off x="380010" y="2380692"/>
              <a:ext cx="5715990" cy="2683824"/>
            </a:xfrm>
            <a:prstGeom prst="flowChartInputOutpu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22EA66-EE96-47FE-995F-B126E079FD55}"/>
                </a:ext>
              </a:extLst>
            </p:cNvPr>
            <p:cNvSpPr txBox="1"/>
            <p:nvPr/>
          </p:nvSpPr>
          <p:spPr>
            <a:xfrm>
              <a:off x="1533964" y="2551845"/>
              <a:ext cx="353884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FFF00"/>
                  </a:solidFill>
                </a:rPr>
                <a:t>2. </a:t>
              </a:r>
              <a:r>
                <a:rPr lang="en-US" sz="3200" b="1" dirty="0" err="1">
                  <a:solidFill>
                    <a:srgbClr val="FFFF00"/>
                  </a:solidFill>
                </a:rPr>
                <a:t>Trong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học</a:t>
              </a:r>
              <a:r>
                <a:rPr lang="en-US" sz="3200" b="1" dirty="0">
                  <a:solidFill>
                    <a:srgbClr val="FFFF00"/>
                  </a:solidFill>
                </a:rPr>
                <a:t>, </a:t>
              </a:r>
              <a:r>
                <a:rPr lang="en-US" sz="3200" b="1" dirty="0" err="1">
                  <a:solidFill>
                    <a:srgbClr val="FFFF00"/>
                  </a:solidFill>
                </a:rPr>
                <a:t>em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điều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thắc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mắc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muốn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hỏi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cô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giáo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nhưng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đã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hết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</a:rPr>
                <a:t>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01DBCE-B980-4EBA-85E6-FC886728D700}"/>
                </a:ext>
              </a:extLst>
            </p:cNvPr>
            <p:cNvSpPr txBox="1"/>
            <p:nvPr/>
          </p:nvSpPr>
          <p:spPr>
            <a:xfrm>
              <a:off x="6662057" y="2551845"/>
              <a:ext cx="442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84C31F-D4F7-481D-B976-65A49468CD6B}"/>
              </a:ext>
            </a:extLst>
          </p:cNvPr>
          <p:cNvGrpSpPr/>
          <p:nvPr/>
        </p:nvGrpSpPr>
        <p:grpSpPr>
          <a:xfrm>
            <a:off x="6412674" y="2422566"/>
            <a:ext cx="5399315" cy="2683824"/>
            <a:chOff x="6412674" y="2422566"/>
            <a:chExt cx="5399315" cy="268382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15F2D3C-7262-4F27-8685-86F2EDE1FD93}"/>
                </a:ext>
              </a:extLst>
            </p:cNvPr>
            <p:cNvSpPr/>
            <p:nvPr/>
          </p:nvSpPr>
          <p:spPr>
            <a:xfrm>
              <a:off x="6412674" y="2422566"/>
              <a:ext cx="5399315" cy="2683824"/>
            </a:xfrm>
            <a:prstGeom prst="roundRect">
              <a:avLst/>
            </a:prstGeom>
            <a:solidFill>
              <a:srgbClr val="FC8CE7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6F2F88-4BE7-4E66-8E55-7D73F3370103}"/>
                </a:ext>
              </a:extLst>
            </p:cNvPr>
            <p:cNvSpPr txBox="1"/>
            <p:nvPr/>
          </p:nvSpPr>
          <p:spPr>
            <a:xfrm>
              <a:off x="6518528" y="2509971"/>
              <a:ext cx="518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FF00"/>
                  </a:solidFill>
                </a:rPr>
                <a:t>2. </a:t>
              </a:r>
              <a:r>
                <a:rPr lang="en-US" sz="3200" dirty="0" err="1">
                  <a:solidFill>
                    <a:srgbClr val="FFFF00"/>
                  </a:solidFill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rất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thích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học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những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không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có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tiền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mua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sách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tham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khảo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tìm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hiểu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thêm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về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các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bài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</a:rPr>
                <a:t> hay.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29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4522DB5-6C5D-4091-BB26-E9F3C1AF4C62}"/>
              </a:ext>
            </a:extLst>
          </p:cNvPr>
          <p:cNvGrpSpPr/>
          <p:nvPr/>
        </p:nvGrpSpPr>
        <p:grpSpPr>
          <a:xfrm>
            <a:off x="927979" y="2790702"/>
            <a:ext cx="4926555" cy="2869606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0721F7F8-F51E-4FB6-80FD-9E8A73C2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D1942EC-31CD-46F7-9F50-0D29EE59A6D2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69B230-8585-4A83-9A3F-C75B66C2E63F}"/>
              </a:ext>
            </a:extLst>
          </p:cNvPr>
          <p:cNvGrpSpPr/>
          <p:nvPr/>
        </p:nvGrpSpPr>
        <p:grpSpPr>
          <a:xfrm>
            <a:off x="3203035" y="1401289"/>
            <a:ext cx="8310088" cy="1210918"/>
            <a:chOff x="4144021" y="1484380"/>
            <a:chExt cx="7574794" cy="48402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73A31F-8F19-44F9-911D-D363BB4A04F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A5575BEC-AD60-4E3F-BD01-B644F72C76F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Diagonal Corners Rounded 30">
                <a:extLst>
                  <a:ext uri="{FF2B5EF4-FFF2-40B4-BE49-F238E27FC236}">
                    <a16:creationId xmlns:a16="http://schemas.microsoft.com/office/drawing/2014/main" id="{7053CA40-7655-4140-87D1-0BB7105A67D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F8B38F-85F6-4DB9-B8F0-9BD352FFC238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274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Sắm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36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86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KHỞI </a:t>
            </a:r>
          </a:p>
          <a:p>
            <a:r>
              <a:rPr lang="en-US" altLang="zh-CN" sz="86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ĐỘNG</a:t>
            </a:r>
            <a:endParaRPr lang="zh-CN" altLang="en-US" sz="8600" b="1" dirty="0"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816" y="3974202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120" y="-34955"/>
            <a:ext cx="5163760" cy="1493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2" y="3879822"/>
            <a:ext cx="1976668" cy="2856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D69FC1-B1F2-4C57-8709-4A44708DB38D}"/>
              </a:ext>
            </a:extLst>
          </p:cNvPr>
          <p:cNvGrpSpPr/>
          <p:nvPr/>
        </p:nvGrpSpPr>
        <p:grpSpPr>
          <a:xfrm>
            <a:off x="840776" y="845955"/>
            <a:ext cx="6077208" cy="2970478"/>
            <a:chOff x="3782955" y="2444585"/>
            <a:chExt cx="6429284" cy="2970478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8595B5AC-209D-45CE-8FB8-2904420EC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1" name="Hộp Văn bản 3">
              <a:extLst>
                <a:ext uri="{FF2B5EF4-FFF2-40B4-BE49-F238E27FC236}">
                  <a16:creationId xmlns:a16="http://schemas.microsoft.com/office/drawing/2014/main" id="{568A7BCF-0E87-47FA-9033-791003499B60}"/>
                </a:ext>
              </a:extLst>
            </p:cNvPr>
            <p:cNvSpPr txBox="1"/>
            <p:nvPr/>
          </p:nvSpPr>
          <p:spPr>
            <a:xfrm>
              <a:off x="4249595" y="2995338"/>
              <a:ext cx="509304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1: Em sẽ chọn thời gian khác để hỏi cô giáo, có thể là giờ ra chơi hoặc cuối buổi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C1FE9B-0305-4AA7-8C0F-8DD587166627}"/>
              </a:ext>
            </a:extLst>
          </p:cNvPr>
          <p:cNvGrpSpPr/>
          <p:nvPr/>
        </p:nvGrpSpPr>
        <p:grpSpPr>
          <a:xfrm>
            <a:off x="7042068" y="399555"/>
            <a:ext cx="5355771" cy="3264114"/>
            <a:chOff x="3782955" y="2444585"/>
            <a:chExt cx="6429284" cy="2970478"/>
          </a:xfrm>
        </p:grpSpPr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DAFFB37C-3F9C-472B-95C0-6C6988C6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5" name="Hộp Văn bản 3">
              <a:extLst>
                <a:ext uri="{FF2B5EF4-FFF2-40B4-BE49-F238E27FC236}">
                  <a16:creationId xmlns:a16="http://schemas.microsoft.com/office/drawing/2014/main" id="{49ED8E4A-5B9A-4A53-A9E4-9CB69A6483D9}"/>
                </a:ext>
              </a:extLst>
            </p:cNvPr>
            <p:cNvSpPr txBox="1"/>
            <p:nvPr/>
          </p:nvSpPr>
          <p:spPr>
            <a:xfrm>
              <a:off x="4318640" y="3210794"/>
              <a:ext cx="535791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2: Em sẽ tìm đến thư viện của trường để mượn sách tham khảo hoặc mượn của bạn bè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87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8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8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43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FFC7FE7-70E9-4150-890C-42D89B9FAB07}"/>
              </a:ext>
            </a:extLst>
          </p:cNvPr>
          <p:cNvGrpSpPr/>
          <p:nvPr/>
        </p:nvGrpSpPr>
        <p:grpSpPr>
          <a:xfrm>
            <a:off x="1395500" y="1330036"/>
            <a:ext cx="7574794" cy="2220686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718C72-6AE3-43A7-9B1F-2B9030A8396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85C8A59D-C2C5-4CFF-998C-9836B6209A23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id="{11584AE6-2BF6-4648-A635-114768C999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DEE35E-2766-4C98-AE28-B222F79C9E00}"/>
                </a:ext>
              </a:extLst>
            </p:cNvPr>
            <p:cNvSpPr txBox="1"/>
            <p:nvPr/>
          </p:nvSpPr>
          <p:spPr>
            <a:xfrm>
              <a:off x="4593718" y="2222023"/>
              <a:ext cx="6815563" cy="158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dirty="0">
                  <a:ea typeface="Times New Roman" panose="02020603050405020304" pitchFamily="18" charset="0"/>
                </a:rPr>
                <a:t>C</a:t>
              </a:r>
              <a:r>
                <a:rPr lang="nl-NL" sz="4400" dirty="0">
                  <a:effectLst/>
                  <a:ea typeface="Times New Roman" panose="02020603050405020304" pitchFamily="18" charset="0"/>
                </a:rPr>
                <a:t>hia sẻ về tinh thần ham học hỏi của bản thân em.</a:t>
              </a:r>
              <a:endParaRPr lang="en-US" sz="4400" dirty="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1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EA660AB9-BCB3-4E6B-B195-2C9C0665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grpSp>
        <p:nvGrpSpPr>
          <p:cNvPr id="15" name="组合 5">
            <a:extLst>
              <a:ext uri="{FF2B5EF4-FFF2-40B4-BE49-F238E27FC236}">
                <a16:creationId xmlns:a16="http://schemas.microsoft.com/office/drawing/2014/main" id="{2CA40DEB-6F89-40CB-8E64-2686B1F96280}"/>
              </a:ext>
            </a:extLst>
          </p:cNvPr>
          <p:cNvGrpSpPr/>
          <p:nvPr/>
        </p:nvGrpSpPr>
        <p:grpSpPr>
          <a:xfrm>
            <a:off x="7562154" y="4830598"/>
            <a:ext cx="4566391" cy="2077090"/>
            <a:chOff x="1156044" y="2056266"/>
            <a:chExt cx="9573176" cy="4252459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279338E6-F662-42B0-9264-7CF86CB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A45C12E1-69D2-45D2-B201-6A7AE636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5281C9-422A-47AF-96DF-B5430D709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1602" y="1373185"/>
            <a:ext cx="7248772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6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0BD97C3-9F24-449C-BB98-F8F21E76EC86}"/>
              </a:ext>
            </a:extLst>
          </p:cNvPr>
          <p:cNvSpPr/>
          <p:nvPr/>
        </p:nvSpPr>
        <p:spPr>
          <a:xfrm>
            <a:off x="105468" y="250193"/>
            <a:ext cx="11700452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61F7DDDC-2CDB-4880-8E02-4247DF1AA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289" y="399728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biểu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ham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hỏi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B0E193-06F7-4BC7-948C-4B124BF1C166}"/>
              </a:ext>
            </a:extLst>
          </p:cNvPr>
          <p:cNvSpPr/>
          <p:nvPr/>
        </p:nvSpPr>
        <p:spPr>
          <a:xfrm>
            <a:off x="801876" y="1694687"/>
            <a:ext cx="10307633" cy="452431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D60093"/>
                </a:solidFill>
              </a:rPr>
              <a:t>Không giấu dốt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S</a:t>
            </a:r>
            <a:r>
              <a:rPr lang="vi-VN" sz="3600" dirty="0">
                <a:solidFill>
                  <a:srgbClr val="D60093"/>
                </a:solidFill>
              </a:rPr>
              <a:t>ẵn sàng học hỏi người khác về những điều mình chưa biết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C</a:t>
            </a:r>
            <a:r>
              <a:rPr lang="vi-VN" sz="3600" dirty="0">
                <a:solidFill>
                  <a:srgbClr val="D60093"/>
                </a:solidFill>
              </a:rPr>
              <a:t>hăm đọc sách để mở rộng sự hiểu biết;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T</a:t>
            </a:r>
            <a:r>
              <a:rPr lang="vi-VN" sz="3600" dirty="0">
                <a:solidFill>
                  <a:srgbClr val="D60093"/>
                </a:solidFill>
              </a:rPr>
              <a:t>ích cực tham gia hoạt động nhóm để học hỏi từ các bạn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T</a:t>
            </a:r>
            <a:r>
              <a:rPr lang="vi-VN" sz="3600" dirty="0">
                <a:solidFill>
                  <a:srgbClr val="D60093"/>
                </a:solidFill>
              </a:rPr>
              <a:t>hích tìm hiểu và đặt câu hỏi về mọi thứ xung quanh ...</a:t>
            </a:r>
          </a:p>
        </p:txBody>
      </p:sp>
    </p:spTree>
    <p:extLst>
      <p:ext uri="{BB962C8B-B14F-4D97-AF65-F5344CB8AC3E}">
        <p14:creationId xmlns:p14="http://schemas.microsoft.com/office/powerpoint/2010/main" val="34257877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61FB9533-CCC8-416F-BBAD-B0ABBDF81EF3}"/>
              </a:ext>
            </a:extLst>
          </p:cNvPr>
          <p:cNvSpPr/>
          <p:nvPr/>
        </p:nvSpPr>
        <p:spPr>
          <a:xfrm>
            <a:off x="878840" y="1049968"/>
            <a:ext cx="10434320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D66F0A2B-217D-4FA5-8275-410A14F45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7" y="1251350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2. Ham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lợi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ích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?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FFFB9C-3252-4815-956F-164C8800AF2F}"/>
              </a:ext>
            </a:extLst>
          </p:cNvPr>
          <p:cNvSpPr/>
          <p:nvPr/>
        </p:nvSpPr>
        <p:spPr>
          <a:xfrm>
            <a:off x="1025396" y="3157727"/>
            <a:ext cx="10307633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D60093"/>
                </a:solidFill>
              </a:rPr>
              <a:t>Ham học hỏi sẽ giúp chúng ta thêm hiểu biết và đạt được kết quả tốt trong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</a:t>
            </a:r>
            <a:endParaRPr kumimoji="0" lang="en-US" altLang="zh-CN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tập</a:t>
            </a:r>
            <a:endParaRPr kumimoji="0" lang="zh-CN" altLang="en-US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0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4">
            <a:extLst>
              <a:ext uri="{FF2B5EF4-FFF2-40B4-BE49-F238E27FC236}">
                <a16:creationId xmlns:a16="http://schemas.microsoft.com/office/drawing/2014/main" id="{B711D70C-9293-4DB8-A40F-FEC3169CA2C5}"/>
              </a:ext>
            </a:extLst>
          </p:cNvPr>
          <p:cNvSpPr txBox="1"/>
          <p:nvPr/>
        </p:nvSpPr>
        <p:spPr>
          <a:xfrm>
            <a:off x="1270000" y="490636"/>
            <a:ext cx="9447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1.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hoặc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không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với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ý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kiến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bạn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nào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Vì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CBFA9-698F-4246-806A-270BFAEC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" y="1690965"/>
            <a:ext cx="5544185" cy="2709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67C7F6-0EB0-4A40-8C36-A30D9791C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80" y="4135732"/>
            <a:ext cx="6220460" cy="2690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895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3622206" cy="1957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291136" y="3558144"/>
            <a:ext cx="1195268" cy="11225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08396" y="561643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311096" y="2632366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245171" y="4568163"/>
            <a:ext cx="1362754" cy="993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340324" y="3558143"/>
            <a:ext cx="1195268" cy="112253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06608" y="5611629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215454" y="2468727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072826" y="4602888"/>
            <a:ext cx="1730264" cy="98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424517" y="3616816"/>
            <a:ext cx="1195268" cy="11225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694045" y="562006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359891" y="2468727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329579" y="4621648"/>
            <a:ext cx="1328786" cy="998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374603" y="3562946"/>
            <a:ext cx="1195268" cy="1122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695833" y="5648532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212281" y="2144058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6298754" y="4511832"/>
            <a:ext cx="1454769" cy="1054364"/>
          </a:xfrm>
          <a:prstGeom prst="rect">
            <a:avLst/>
          </a:prstGeom>
        </p:spPr>
      </p:pic>
      <p:pic>
        <p:nvPicPr>
          <p:cNvPr id="31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0"/>
            <a:ext cx="1725804" cy="1725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57131" y="382074"/>
            <a:ext cx="687078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06985" y="4808089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9846" y="172137"/>
            <a:ext cx="11594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528101" y="1062284"/>
            <a:ext cx="6308462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tình với ý kiến của Khôi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227695" y="2744004"/>
            <a:ext cx="6561266" cy="241768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 hỏi từ người khác không phải là thiếu tự tin mà là mở rộng sự hiểu biết cho bản thân.</a:t>
            </a: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30766-7F93-47D5-AC0A-529CE1D3D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24" y="1158777"/>
            <a:ext cx="4082754" cy="37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788" y="391032"/>
            <a:ext cx="11694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000587" y="1447326"/>
            <a:ext cx="6943106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tán thành với ý kiến của Trang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959315" y="2863581"/>
            <a:ext cx="6794286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Ham học hỏi sẽ giúp chúng ta hiểu thêm nhiều kiến thức mới, nhờ đó sẽ tiến bộ hơn trong học tập.</a:t>
            </a:r>
          </a:p>
        </p:txBody>
      </p:sp>
      <p:pic>
        <p:nvPicPr>
          <p:cNvPr id="4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6B4FD-2550-4545-9359-1B357375C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23" y="1237639"/>
            <a:ext cx="3984349" cy="39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726</Words>
  <Application>Microsoft Office PowerPoint</Application>
  <PresentationFormat>Widescreen</PresentationFormat>
  <Paragraphs>75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等线</vt:lpstr>
      <vt:lpstr>宋体</vt:lpstr>
      <vt:lpstr>Antic</vt:lpstr>
      <vt:lpstr>Arial</vt:lpstr>
      <vt:lpstr>Calibri</vt:lpstr>
      <vt:lpstr>Coiny</vt:lpstr>
      <vt:lpstr>Georgia</vt:lpstr>
      <vt:lpstr>Neucha</vt:lpstr>
      <vt:lpstr>Roboto Condensed Light</vt:lpstr>
      <vt:lpstr>Times New Roman</vt:lpstr>
      <vt:lpstr>Verdana</vt:lpstr>
      <vt:lpstr>包图简圆体</vt:lpstr>
      <vt:lpstr>印品黑体</vt:lpstr>
      <vt:lpstr>自定义设计方案</vt:lpstr>
      <vt:lpstr>1_自定义设计方案</vt:lpstr>
      <vt:lpstr>Lawn and Garden Month by Slidesgo</vt:lpstr>
      <vt:lpstr>1_Simple Light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Hồng Đỗ</cp:lastModifiedBy>
  <cp:revision>29</cp:revision>
  <dcterms:created xsi:type="dcterms:W3CDTF">2022-08-12T00:23:45Z</dcterms:created>
  <dcterms:modified xsi:type="dcterms:W3CDTF">2024-11-25T06:47:18Z</dcterms:modified>
</cp:coreProperties>
</file>